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2"/>
  </p:notesMasterIdLst>
  <p:sldIdLst>
    <p:sldId id="294" r:id="rId2"/>
    <p:sldId id="293" r:id="rId3"/>
    <p:sldId id="261" r:id="rId4"/>
    <p:sldId id="287" r:id="rId5"/>
    <p:sldId id="295" r:id="rId6"/>
    <p:sldId id="296" r:id="rId7"/>
    <p:sldId id="297" r:id="rId8"/>
    <p:sldId id="298" r:id="rId9"/>
    <p:sldId id="299" r:id="rId10"/>
    <p:sldId id="30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795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pos="551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  <p15:guide id="7" orient="horz" pos="1049" userDrawn="1">
          <p15:clr>
            <a:srgbClr val="A4A3A4"/>
          </p15:clr>
        </p15:guide>
        <p15:guide id="9" pos="36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6E0"/>
    <a:srgbClr val="8A6AAD"/>
    <a:srgbClr val="547798"/>
    <a:srgbClr val="2875BB"/>
    <a:srgbClr val="CC4F3B"/>
    <a:srgbClr val="EBF7E5"/>
    <a:srgbClr val="F8FCF6"/>
    <a:srgbClr val="BF3E1B"/>
    <a:srgbClr val="2A5B79"/>
    <a:srgbClr val="324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20" y="84"/>
      </p:cViewPr>
      <p:guideLst>
        <p:guide orient="horz" pos="2183"/>
        <p:guide pos="3795"/>
        <p:guide pos="7106"/>
        <p:guide pos="551"/>
        <p:guide orient="horz" pos="527"/>
        <p:guide orient="horz" pos="3816"/>
        <p:guide orient="horz" pos="1049"/>
        <p:guide pos="36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notesViewPr>
    <p:cSldViewPr snapToGrid="0">
      <p:cViewPr varScale="1">
        <p:scale>
          <a:sx n="88" d="100"/>
          <a:sy n="88" d="100"/>
        </p:scale>
        <p:origin x="28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C8287-CA0D-4129-A0FA-BE5BB849AE9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769D3-A305-4183-BE92-92C9EF06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8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69D3-A305-4183-BE92-92C9EF06D1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0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7671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388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4637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0631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7140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4469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0239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530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7844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2380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539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E137-B0B4-46E9-8D95-D1A1A7E2F93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4"/>
          <p:cNvGrpSpPr/>
          <p:nvPr userDrawn="1"/>
        </p:nvGrpSpPr>
        <p:grpSpPr>
          <a:xfrm rot="16200000">
            <a:off x="11110793" y="418960"/>
            <a:ext cx="1198437" cy="491399"/>
            <a:chOff x="10993563" y="735481"/>
            <a:chExt cx="1198437" cy="491399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 bwMode="auto">
            <a:xfrm>
              <a:off x="10993563" y="772812"/>
              <a:ext cx="287277" cy="454068"/>
              <a:chOff x="3200" y="1150"/>
              <a:chExt cx="1278" cy="2020"/>
            </a:xfrm>
            <a:solidFill>
              <a:schemeClr val="accent2"/>
            </a:solidFill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3827" y="1861"/>
                <a:ext cx="0" cy="1299"/>
              </a:xfrm>
              <a:custGeom>
                <a:avLst/>
                <a:gdLst>
                  <a:gd name="T0" fmla="*/ 0 h 1299"/>
                  <a:gd name="T1" fmla="*/ 1299 h 1299"/>
                  <a:gd name="T2" fmla="*/ 0 h 12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99">
                    <a:moveTo>
                      <a:pt x="0" y="0"/>
                    </a:moveTo>
                    <a:lnTo>
                      <a:pt x="0" y="129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3827" y="1861"/>
                <a:ext cx="0" cy="1299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779" y="1871"/>
                <a:ext cx="114" cy="12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3836" y="1861"/>
                <a:ext cx="0" cy="180"/>
              </a:xfrm>
              <a:custGeom>
                <a:avLst/>
                <a:gdLst>
                  <a:gd name="T0" fmla="*/ 180 h 180"/>
                  <a:gd name="T1" fmla="*/ 0 h 180"/>
                  <a:gd name="T2" fmla="*/ 180 h 18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0">
                    <a:moveTo>
                      <a:pt x="0" y="180"/>
                    </a:moveTo>
                    <a:lnTo>
                      <a:pt x="0" y="0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 flipV="1">
                <a:off x="3836" y="1861"/>
                <a:ext cx="0" cy="18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798" y="1871"/>
                <a:ext cx="86" cy="1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3625" y="1150"/>
                <a:ext cx="439" cy="789"/>
              </a:xfrm>
              <a:custGeom>
                <a:avLst/>
                <a:gdLst>
                  <a:gd name="T0" fmla="*/ 90 w 185"/>
                  <a:gd name="T1" fmla="*/ 333 h 333"/>
                  <a:gd name="T2" fmla="*/ 79 w 185"/>
                  <a:gd name="T3" fmla="*/ 326 h 333"/>
                  <a:gd name="T4" fmla="*/ 10 w 185"/>
                  <a:gd name="T5" fmla="*/ 217 h 333"/>
                  <a:gd name="T6" fmla="*/ 76 w 185"/>
                  <a:gd name="T7" fmla="*/ 18 h 333"/>
                  <a:gd name="T8" fmla="*/ 90 w 185"/>
                  <a:gd name="T9" fmla="*/ 0 h 333"/>
                  <a:gd name="T10" fmla="*/ 104 w 185"/>
                  <a:gd name="T11" fmla="*/ 17 h 333"/>
                  <a:gd name="T12" fmla="*/ 173 w 185"/>
                  <a:gd name="T13" fmla="*/ 209 h 333"/>
                  <a:gd name="T14" fmla="*/ 99 w 185"/>
                  <a:gd name="T15" fmla="*/ 326 h 333"/>
                  <a:gd name="T16" fmla="*/ 90 w 185"/>
                  <a:gd name="T17" fmla="*/ 333 h 333"/>
                  <a:gd name="T18" fmla="*/ 91 w 185"/>
                  <a:gd name="T19" fmla="*/ 59 h 333"/>
                  <a:gd name="T20" fmla="*/ 46 w 185"/>
                  <a:gd name="T21" fmla="*/ 210 h 333"/>
                  <a:gd name="T22" fmla="*/ 89 w 185"/>
                  <a:gd name="T23" fmla="*/ 288 h 333"/>
                  <a:gd name="T24" fmla="*/ 137 w 185"/>
                  <a:gd name="T25" fmla="*/ 205 h 333"/>
                  <a:gd name="T26" fmla="*/ 91 w 185"/>
                  <a:gd name="T27" fmla="*/ 5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" h="333">
                    <a:moveTo>
                      <a:pt x="90" y="333"/>
                    </a:moveTo>
                    <a:cubicBezTo>
                      <a:pt x="79" y="326"/>
                      <a:pt x="79" y="326"/>
                      <a:pt x="79" y="326"/>
                    </a:cubicBezTo>
                    <a:cubicBezTo>
                      <a:pt x="77" y="325"/>
                      <a:pt x="23" y="289"/>
                      <a:pt x="10" y="217"/>
                    </a:cubicBezTo>
                    <a:cubicBezTo>
                      <a:pt x="0" y="156"/>
                      <a:pt x="22" y="89"/>
                      <a:pt x="76" y="18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7" y="21"/>
                      <a:pt x="185" y="112"/>
                      <a:pt x="173" y="209"/>
                    </a:cubicBezTo>
                    <a:cubicBezTo>
                      <a:pt x="167" y="255"/>
                      <a:pt x="143" y="294"/>
                      <a:pt x="99" y="326"/>
                    </a:cubicBezTo>
                    <a:lnTo>
                      <a:pt x="90" y="333"/>
                    </a:lnTo>
                    <a:close/>
                    <a:moveTo>
                      <a:pt x="91" y="59"/>
                    </a:moveTo>
                    <a:cubicBezTo>
                      <a:pt x="53" y="114"/>
                      <a:pt x="38" y="165"/>
                      <a:pt x="46" y="210"/>
                    </a:cubicBezTo>
                    <a:cubicBezTo>
                      <a:pt x="52" y="250"/>
                      <a:pt x="76" y="276"/>
                      <a:pt x="89" y="288"/>
                    </a:cubicBezTo>
                    <a:cubicBezTo>
                      <a:pt x="117" y="265"/>
                      <a:pt x="133" y="237"/>
                      <a:pt x="137" y="205"/>
                    </a:cubicBezTo>
                    <a:cubicBezTo>
                      <a:pt x="144" y="147"/>
                      <a:pt x="111" y="88"/>
                      <a:pt x="9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3872" y="2205"/>
                <a:ext cx="126" cy="138"/>
              </a:xfrm>
              <a:custGeom>
                <a:avLst/>
                <a:gdLst>
                  <a:gd name="T0" fmla="*/ 0 w 126"/>
                  <a:gd name="T1" fmla="*/ 138 h 138"/>
                  <a:gd name="T2" fmla="*/ 126 w 126"/>
                  <a:gd name="T3" fmla="*/ 0 h 138"/>
                  <a:gd name="T4" fmla="*/ 0 w 126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" h="138">
                    <a:moveTo>
                      <a:pt x="0" y="138"/>
                    </a:moveTo>
                    <a:lnTo>
                      <a:pt x="126" y="0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V="1">
                <a:off x="3872" y="2205"/>
                <a:ext cx="126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3822" y="2177"/>
                <a:ext cx="188" cy="194"/>
              </a:xfrm>
              <a:custGeom>
                <a:avLst/>
                <a:gdLst>
                  <a:gd name="T0" fmla="*/ 62 w 188"/>
                  <a:gd name="T1" fmla="*/ 194 h 194"/>
                  <a:gd name="T2" fmla="*/ 0 w 188"/>
                  <a:gd name="T3" fmla="*/ 137 h 194"/>
                  <a:gd name="T4" fmla="*/ 124 w 188"/>
                  <a:gd name="T5" fmla="*/ 0 h 194"/>
                  <a:gd name="T6" fmla="*/ 188 w 188"/>
                  <a:gd name="T7" fmla="*/ 56 h 194"/>
                  <a:gd name="T8" fmla="*/ 62 w 188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4">
                    <a:moveTo>
                      <a:pt x="62" y="194"/>
                    </a:moveTo>
                    <a:lnTo>
                      <a:pt x="0" y="137"/>
                    </a:lnTo>
                    <a:lnTo>
                      <a:pt x="124" y="0"/>
                    </a:lnTo>
                    <a:lnTo>
                      <a:pt x="188" y="56"/>
                    </a:lnTo>
                    <a:lnTo>
                      <a:pt x="62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"/>
              <p:cNvSpPr>
                <a:spLocks noEditPoints="1"/>
              </p:cNvSpPr>
              <p:nvPr/>
            </p:nvSpPr>
            <p:spPr bwMode="auto">
              <a:xfrm>
                <a:off x="3898" y="1662"/>
                <a:ext cx="580" cy="590"/>
              </a:xfrm>
              <a:custGeom>
                <a:avLst/>
                <a:gdLst>
                  <a:gd name="T0" fmla="*/ 58 w 244"/>
                  <a:gd name="T1" fmla="*/ 249 h 249"/>
                  <a:gd name="T2" fmla="*/ 32 w 244"/>
                  <a:gd name="T3" fmla="*/ 247 h 249"/>
                  <a:gd name="T4" fmla="*/ 19 w 244"/>
                  <a:gd name="T5" fmla="*/ 245 h 249"/>
                  <a:gd name="T6" fmla="*/ 16 w 244"/>
                  <a:gd name="T7" fmla="*/ 234 h 249"/>
                  <a:gd name="T8" fmla="*/ 39 w 244"/>
                  <a:gd name="T9" fmla="*/ 107 h 249"/>
                  <a:gd name="T10" fmla="*/ 222 w 244"/>
                  <a:gd name="T11" fmla="*/ 4 h 249"/>
                  <a:gd name="T12" fmla="*/ 244 w 244"/>
                  <a:gd name="T13" fmla="*/ 0 h 249"/>
                  <a:gd name="T14" fmla="*/ 244 w 244"/>
                  <a:gd name="T15" fmla="*/ 22 h 249"/>
                  <a:gd name="T16" fmla="*/ 218 w 244"/>
                  <a:gd name="T17" fmla="*/ 133 h 249"/>
                  <a:gd name="T18" fmla="*/ 58 w 244"/>
                  <a:gd name="T19" fmla="*/ 249 h 249"/>
                  <a:gd name="T20" fmla="*/ 49 w 244"/>
                  <a:gd name="T21" fmla="*/ 212 h 249"/>
                  <a:gd name="T22" fmla="*/ 58 w 244"/>
                  <a:gd name="T23" fmla="*/ 213 h 249"/>
                  <a:gd name="T24" fmla="*/ 185 w 244"/>
                  <a:gd name="T25" fmla="*/ 119 h 249"/>
                  <a:gd name="T26" fmla="*/ 205 w 244"/>
                  <a:gd name="T27" fmla="*/ 44 h 249"/>
                  <a:gd name="T28" fmla="*/ 70 w 244"/>
                  <a:gd name="T29" fmla="*/ 126 h 249"/>
                  <a:gd name="T30" fmla="*/ 49 w 244"/>
                  <a:gd name="T31" fmla="*/ 21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4" h="249">
                    <a:moveTo>
                      <a:pt x="58" y="249"/>
                    </a:moveTo>
                    <a:cubicBezTo>
                      <a:pt x="49" y="249"/>
                      <a:pt x="40" y="248"/>
                      <a:pt x="32" y="247"/>
                    </a:cubicBezTo>
                    <a:cubicBezTo>
                      <a:pt x="19" y="245"/>
                      <a:pt x="19" y="245"/>
                      <a:pt x="19" y="245"/>
                    </a:cubicBezTo>
                    <a:cubicBezTo>
                      <a:pt x="16" y="234"/>
                      <a:pt x="16" y="234"/>
                      <a:pt x="16" y="234"/>
                    </a:cubicBezTo>
                    <a:cubicBezTo>
                      <a:pt x="16" y="231"/>
                      <a:pt x="0" y="168"/>
                      <a:pt x="39" y="107"/>
                    </a:cubicBezTo>
                    <a:cubicBezTo>
                      <a:pt x="72" y="55"/>
                      <a:pt x="134" y="20"/>
                      <a:pt x="222" y="4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22"/>
                      <a:pt x="244" y="22"/>
                      <a:pt x="244" y="22"/>
                    </a:cubicBezTo>
                    <a:cubicBezTo>
                      <a:pt x="243" y="25"/>
                      <a:pt x="241" y="78"/>
                      <a:pt x="218" y="133"/>
                    </a:cubicBezTo>
                    <a:cubicBezTo>
                      <a:pt x="187" y="209"/>
                      <a:pt x="131" y="249"/>
                      <a:pt x="58" y="249"/>
                    </a:cubicBezTo>
                    <a:close/>
                    <a:moveTo>
                      <a:pt x="49" y="212"/>
                    </a:moveTo>
                    <a:cubicBezTo>
                      <a:pt x="52" y="212"/>
                      <a:pt x="55" y="213"/>
                      <a:pt x="58" y="213"/>
                    </a:cubicBezTo>
                    <a:cubicBezTo>
                      <a:pt x="116" y="213"/>
                      <a:pt x="159" y="181"/>
                      <a:pt x="185" y="119"/>
                    </a:cubicBezTo>
                    <a:cubicBezTo>
                      <a:pt x="197" y="91"/>
                      <a:pt x="203" y="63"/>
                      <a:pt x="205" y="44"/>
                    </a:cubicBezTo>
                    <a:cubicBezTo>
                      <a:pt x="140" y="60"/>
                      <a:pt x="94" y="87"/>
                      <a:pt x="70" y="126"/>
                    </a:cubicBezTo>
                    <a:cubicBezTo>
                      <a:pt x="48" y="159"/>
                      <a:pt x="47" y="194"/>
                      <a:pt x="49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872" y="2788"/>
                <a:ext cx="126" cy="138"/>
              </a:xfrm>
              <a:custGeom>
                <a:avLst/>
                <a:gdLst>
                  <a:gd name="T0" fmla="*/ 0 w 126"/>
                  <a:gd name="T1" fmla="*/ 138 h 138"/>
                  <a:gd name="T2" fmla="*/ 126 w 126"/>
                  <a:gd name="T3" fmla="*/ 0 h 138"/>
                  <a:gd name="T4" fmla="*/ 0 w 126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" h="138">
                    <a:moveTo>
                      <a:pt x="0" y="138"/>
                    </a:moveTo>
                    <a:lnTo>
                      <a:pt x="126" y="0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 flipV="1">
                <a:off x="3872" y="2788"/>
                <a:ext cx="126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3822" y="2760"/>
                <a:ext cx="188" cy="194"/>
              </a:xfrm>
              <a:custGeom>
                <a:avLst/>
                <a:gdLst>
                  <a:gd name="T0" fmla="*/ 62 w 188"/>
                  <a:gd name="T1" fmla="*/ 194 h 194"/>
                  <a:gd name="T2" fmla="*/ 0 w 188"/>
                  <a:gd name="T3" fmla="*/ 137 h 194"/>
                  <a:gd name="T4" fmla="*/ 124 w 188"/>
                  <a:gd name="T5" fmla="*/ 0 h 194"/>
                  <a:gd name="T6" fmla="*/ 188 w 188"/>
                  <a:gd name="T7" fmla="*/ 59 h 194"/>
                  <a:gd name="T8" fmla="*/ 62 w 188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4">
                    <a:moveTo>
                      <a:pt x="62" y="194"/>
                    </a:moveTo>
                    <a:lnTo>
                      <a:pt x="0" y="137"/>
                    </a:lnTo>
                    <a:lnTo>
                      <a:pt x="124" y="0"/>
                    </a:lnTo>
                    <a:lnTo>
                      <a:pt x="188" y="59"/>
                    </a:lnTo>
                    <a:lnTo>
                      <a:pt x="62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 noEditPoints="1"/>
              </p:cNvSpPr>
              <p:nvPr/>
            </p:nvSpPr>
            <p:spPr bwMode="auto">
              <a:xfrm>
                <a:off x="3898" y="2245"/>
                <a:ext cx="580" cy="591"/>
              </a:xfrm>
              <a:custGeom>
                <a:avLst/>
                <a:gdLst>
                  <a:gd name="T0" fmla="*/ 58 w 244"/>
                  <a:gd name="T1" fmla="*/ 249 h 249"/>
                  <a:gd name="T2" fmla="*/ 32 w 244"/>
                  <a:gd name="T3" fmla="*/ 247 h 249"/>
                  <a:gd name="T4" fmla="*/ 19 w 244"/>
                  <a:gd name="T5" fmla="*/ 246 h 249"/>
                  <a:gd name="T6" fmla="*/ 16 w 244"/>
                  <a:gd name="T7" fmla="*/ 234 h 249"/>
                  <a:gd name="T8" fmla="*/ 39 w 244"/>
                  <a:gd name="T9" fmla="*/ 107 h 249"/>
                  <a:gd name="T10" fmla="*/ 222 w 244"/>
                  <a:gd name="T11" fmla="*/ 4 h 249"/>
                  <a:gd name="T12" fmla="*/ 244 w 244"/>
                  <a:gd name="T13" fmla="*/ 0 h 249"/>
                  <a:gd name="T14" fmla="*/ 244 w 244"/>
                  <a:gd name="T15" fmla="*/ 23 h 249"/>
                  <a:gd name="T16" fmla="*/ 218 w 244"/>
                  <a:gd name="T17" fmla="*/ 134 h 249"/>
                  <a:gd name="T18" fmla="*/ 58 w 244"/>
                  <a:gd name="T19" fmla="*/ 249 h 249"/>
                  <a:gd name="T20" fmla="*/ 49 w 244"/>
                  <a:gd name="T21" fmla="*/ 213 h 249"/>
                  <a:gd name="T22" fmla="*/ 58 w 244"/>
                  <a:gd name="T23" fmla="*/ 213 h 249"/>
                  <a:gd name="T24" fmla="*/ 205 w 244"/>
                  <a:gd name="T25" fmla="*/ 45 h 249"/>
                  <a:gd name="T26" fmla="*/ 70 w 244"/>
                  <a:gd name="T27" fmla="*/ 126 h 249"/>
                  <a:gd name="T28" fmla="*/ 49 w 244"/>
                  <a:gd name="T29" fmla="*/ 21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4" h="249">
                    <a:moveTo>
                      <a:pt x="58" y="249"/>
                    </a:moveTo>
                    <a:cubicBezTo>
                      <a:pt x="49" y="249"/>
                      <a:pt x="40" y="248"/>
                      <a:pt x="32" y="247"/>
                    </a:cubicBezTo>
                    <a:cubicBezTo>
                      <a:pt x="19" y="246"/>
                      <a:pt x="19" y="246"/>
                      <a:pt x="19" y="246"/>
                    </a:cubicBezTo>
                    <a:cubicBezTo>
                      <a:pt x="16" y="234"/>
                      <a:pt x="16" y="234"/>
                      <a:pt x="16" y="234"/>
                    </a:cubicBezTo>
                    <a:cubicBezTo>
                      <a:pt x="16" y="231"/>
                      <a:pt x="0" y="169"/>
                      <a:pt x="39" y="107"/>
                    </a:cubicBezTo>
                    <a:cubicBezTo>
                      <a:pt x="72" y="55"/>
                      <a:pt x="134" y="20"/>
                      <a:pt x="222" y="4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23"/>
                      <a:pt x="244" y="23"/>
                      <a:pt x="244" y="23"/>
                    </a:cubicBezTo>
                    <a:cubicBezTo>
                      <a:pt x="243" y="25"/>
                      <a:pt x="241" y="79"/>
                      <a:pt x="218" y="134"/>
                    </a:cubicBezTo>
                    <a:cubicBezTo>
                      <a:pt x="187" y="209"/>
                      <a:pt x="131" y="249"/>
                      <a:pt x="58" y="249"/>
                    </a:cubicBezTo>
                    <a:close/>
                    <a:moveTo>
                      <a:pt x="49" y="213"/>
                    </a:moveTo>
                    <a:cubicBezTo>
                      <a:pt x="52" y="213"/>
                      <a:pt x="55" y="213"/>
                      <a:pt x="58" y="213"/>
                    </a:cubicBezTo>
                    <a:cubicBezTo>
                      <a:pt x="170" y="213"/>
                      <a:pt x="198" y="96"/>
                      <a:pt x="205" y="45"/>
                    </a:cubicBezTo>
                    <a:cubicBezTo>
                      <a:pt x="140" y="60"/>
                      <a:pt x="94" y="87"/>
                      <a:pt x="70" y="126"/>
                    </a:cubicBezTo>
                    <a:cubicBezTo>
                      <a:pt x="48" y="160"/>
                      <a:pt x="47" y="195"/>
                      <a:pt x="49" y="2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3699" y="2205"/>
                <a:ext cx="125" cy="138"/>
              </a:xfrm>
              <a:custGeom>
                <a:avLst/>
                <a:gdLst>
                  <a:gd name="T0" fmla="*/ 125 w 125"/>
                  <a:gd name="T1" fmla="*/ 138 h 138"/>
                  <a:gd name="T2" fmla="*/ 0 w 125"/>
                  <a:gd name="T3" fmla="*/ 0 h 138"/>
                  <a:gd name="T4" fmla="*/ 125 w 125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38">
                    <a:moveTo>
                      <a:pt x="125" y="138"/>
                    </a:moveTo>
                    <a:lnTo>
                      <a:pt x="0" y="0"/>
                    </a:lnTo>
                    <a:lnTo>
                      <a:pt x="125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H="1" flipV="1">
                <a:off x="3699" y="2205"/>
                <a:ext cx="125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3668" y="2177"/>
                <a:ext cx="187" cy="194"/>
              </a:xfrm>
              <a:custGeom>
                <a:avLst/>
                <a:gdLst>
                  <a:gd name="T0" fmla="*/ 126 w 187"/>
                  <a:gd name="T1" fmla="*/ 194 h 194"/>
                  <a:gd name="T2" fmla="*/ 0 w 187"/>
                  <a:gd name="T3" fmla="*/ 56 h 194"/>
                  <a:gd name="T4" fmla="*/ 64 w 187"/>
                  <a:gd name="T5" fmla="*/ 0 h 194"/>
                  <a:gd name="T6" fmla="*/ 187 w 187"/>
                  <a:gd name="T7" fmla="*/ 137 h 194"/>
                  <a:gd name="T8" fmla="*/ 126 w 187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94">
                    <a:moveTo>
                      <a:pt x="126" y="194"/>
                    </a:moveTo>
                    <a:lnTo>
                      <a:pt x="0" y="56"/>
                    </a:lnTo>
                    <a:lnTo>
                      <a:pt x="64" y="0"/>
                    </a:lnTo>
                    <a:lnTo>
                      <a:pt x="187" y="137"/>
                    </a:lnTo>
                    <a:lnTo>
                      <a:pt x="126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1"/>
              <p:cNvSpPr>
                <a:spLocks noEditPoints="1"/>
              </p:cNvSpPr>
              <p:nvPr/>
            </p:nvSpPr>
            <p:spPr bwMode="auto">
              <a:xfrm>
                <a:off x="3200" y="1662"/>
                <a:ext cx="579" cy="598"/>
              </a:xfrm>
              <a:custGeom>
                <a:avLst/>
                <a:gdLst>
                  <a:gd name="T0" fmla="*/ 186 w 244"/>
                  <a:gd name="T1" fmla="*/ 252 h 252"/>
                  <a:gd name="T2" fmla="*/ 186 w 244"/>
                  <a:gd name="T3" fmla="*/ 252 h 252"/>
                  <a:gd name="T4" fmla="*/ 26 w 244"/>
                  <a:gd name="T5" fmla="*/ 135 h 252"/>
                  <a:gd name="T6" fmla="*/ 0 w 244"/>
                  <a:gd name="T7" fmla="*/ 23 h 252"/>
                  <a:gd name="T8" fmla="*/ 0 w 244"/>
                  <a:gd name="T9" fmla="*/ 0 h 252"/>
                  <a:gd name="T10" fmla="*/ 22 w 244"/>
                  <a:gd name="T11" fmla="*/ 4 h 252"/>
                  <a:gd name="T12" fmla="*/ 205 w 244"/>
                  <a:gd name="T13" fmla="*/ 107 h 252"/>
                  <a:gd name="T14" fmla="*/ 228 w 244"/>
                  <a:gd name="T15" fmla="*/ 234 h 252"/>
                  <a:gd name="T16" fmla="*/ 225 w 244"/>
                  <a:gd name="T17" fmla="*/ 246 h 252"/>
                  <a:gd name="T18" fmla="*/ 212 w 244"/>
                  <a:gd name="T19" fmla="*/ 249 h 252"/>
                  <a:gd name="T20" fmla="*/ 186 w 244"/>
                  <a:gd name="T21" fmla="*/ 252 h 252"/>
                  <a:gd name="T22" fmla="*/ 39 w 244"/>
                  <a:gd name="T23" fmla="*/ 46 h 252"/>
                  <a:gd name="T24" fmla="*/ 186 w 244"/>
                  <a:gd name="T25" fmla="*/ 216 h 252"/>
                  <a:gd name="T26" fmla="*/ 186 w 244"/>
                  <a:gd name="T27" fmla="*/ 216 h 252"/>
                  <a:gd name="T28" fmla="*/ 195 w 244"/>
                  <a:gd name="T29" fmla="*/ 214 h 252"/>
                  <a:gd name="T30" fmla="*/ 174 w 244"/>
                  <a:gd name="T31" fmla="*/ 127 h 252"/>
                  <a:gd name="T32" fmla="*/ 39 w 244"/>
                  <a:gd name="T33" fmla="*/ 46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4" h="252">
                    <a:moveTo>
                      <a:pt x="186" y="252"/>
                    </a:moveTo>
                    <a:cubicBezTo>
                      <a:pt x="186" y="252"/>
                      <a:pt x="186" y="252"/>
                      <a:pt x="186" y="252"/>
                    </a:cubicBezTo>
                    <a:cubicBezTo>
                      <a:pt x="113" y="252"/>
                      <a:pt x="57" y="210"/>
                      <a:pt x="26" y="135"/>
                    </a:cubicBezTo>
                    <a:cubicBezTo>
                      <a:pt x="3" y="80"/>
                      <a:pt x="1" y="25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10" y="20"/>
                      <a:pt x="172" y="55"/>
                      <a:pt x="205" y="107"/>
                    </a:cubicBezTo>
                    <a:cubicBezTo>
                      <a:pt x="244" y="169"/>
                      <a:pt x="228" y="231"/>
                      <a:pt x="228" y="234"/>
                    </a:cubicBezTo>
                    <a:cubicBezTo>
                      <a:pt x="225" y="246"/>
                      <a:pt x="225" y="246"/>
                      <a:pt x="225" y="246"/>
                    </a:cubicBezTo>
                    <a:cubicBezTo>
                      <a:pt x="212" y="249"/>
                      <a:pt x="212" y="249"/>
                      <a:pt x="212" y="249"/>
                    </a:cubicBezTo>
                    <a:cubicBezTo>
                      <a:pt x="204" y="250"/>
                      <a:pt x="195" y="252"/>
                      <a:pt x="186" y="252"/>
                    </a:cubicBezTo>
                    <a:close/>
                    <a:moveTo>
                      <a:pt x="39" y="46"/>
                    </a:moveTo>
                    <a:cubicBezTo>
                      <a:pt x="46" y="97"/>
                      <a:pt x="74" y="216"/>
                      <a:pt x="186" y="216"/>
                    </a:cubicBezTo>
                    <a:cubicBezTo>
                      <a:pt x="186" y="216"/>
                      <a:pt x="186" y="216"/>
                      <a:pt x="186" y="216"/>
                    </a:cubicBezTo>
                    <a:cubicBezTo>
                      <a:pt x="189" y="216"/>
                      <a:pt x="192" y="214"/>
                      <a:pt x="195" y="214"/>
                    </a:cubicBezTo>
                    <a:cubicBezTo>
                      <a:pt x="197" y="196"/>
                      <a:pt x="196" y="161"/>
                      <a:pt x="174" y="127"/>
                    </a:cubicBezTo>
                    <a:cubicBezTo>
                      <a:pt x="150" y="89"/>
                      <a:pt x="104" y="61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2"/>
              <p:cNvSpPr>
                <a:spLocks/>
              </p:cNvSpPr>
              <p:nvPr/>
            </p:nvSpPr>
            <p:spPr bwMode="auto">
              <a:xfrm>
                <a:off x="3699" y="2788"/>
                <a:ext cx="125" cy="138"/>
              </a:xfrm>
              <a:custGeom>
                <a:avLst/>
                <a:gdLst>
                  <a:gd name="T0" fmla="*/ 125 w 125"/>
                  <a:gd name="T1" fmla="*/ 138 h 138"/>
                  <a:gd name="T2" fmla="*/ 0 w 125"/>
                  <a:gd name="T3" fmla="*/ 0 h 138"/>
                  <a:gd name="T4" fmla="*/ 125 w 125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38">
                    <a:moveTo>
                      <a:pt x="125" y="138"/>
                    </a:moveTo>
                    <a:lnTo>
                      <a:pt x="0" y="0"/>
                    </a:lnTo>
                    <a:lnTo>
                      <a:pt x="125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flipH="1" flipV="1">
                <a:off x="3699" y="2788"/>
                <a:ext cx="125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4"/>
              <p:cNvSpPr>
                <a:spLocks/>
              </p:cNvSpPr>
              <p:nvPr/>
            </p:nvSpPr>
            <p:spPr bwMode="auto">
              <a:xfrm>
                <a:off x="3668" y="2760"/>
                <a:ext cx="187" cy="194"/>
              </a:xfrm>
              <a:custGeom>
                <a:avLst/>
                <a:gdLst>
                  <a:gd name="T0" fmla="*/ 126 w 187"/>
                  <a:gd name="T1" fmla="*/ 194 h 194"/>
                  <a:gd name="T2" fmla="*/ 0 w 187"/>
                  <a:gd name="T3" fmla="*/ 59 h 194"/>
                  <a:gd name="T4" fmla="*/ 64 w 187"/>
                  <a:gd name="T5" fmla="*/ 0 h 194"/>
                  <a:gd name="T6" fmla="*/ 187 w 187"/>
                  <a:gd name="T7" fmla="*/ 137 h 194"/>
                  <a:gd name="T8" fmla="*/ 126 w 187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94">
                    <a:moveTo>
                      <a:pt x="126" y="194"/>
                    </a:moveTo>
                    <a:lnTo>
                      <a:pt x="0" y="59"/>
                    </a:lnTo>
                    <a:lnTo>
                      <a:pt x="64" y="0"/>
                    </a:lnTo>
                    <a:lnTo>
                      <a:pt x="187" y="137"/>
                    </a:lnTo>
                    <a:lnTo>
                      <a:pt x="126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6"/>
              <p:cNvSpPr>
                <a:spLocks noEditPoints="1"/>
              </p:cNvSpPr>
              <p:nvPr/>
            </p:nvSpPr>
            <p:spPr bwMode="auto">
              <a:xfrm>
                <a:off x="3200" y="2248"/>
                <a:ext cx="579" cy="600"/>
              </a:xfrm>
              <a:custGeom>
                <a:avLst/>
                <a:gdLst>
                  <a:gd name="T0" fmla="*/ 186 w 244"/>
                  <a:gd name="T1" fmla="*/ 253 h 253"/>
                  <a:gd name="T2" fmla="*/ 186 w 244"/>
                  <a:gd name="T3" fmla="*/ 253 h 253"/>
                  <a:gd name="T4" fmla="*/ 26 w 244"/>
                  <a:gd name="T5" fmla="*/ 135 h 253"/>
                  <a:gd name="T6" fmla="*/ 0 w 244"/>
                  <a:gd name="T7" fmla="*/ 23 h 253"/>
                  <a:gd name="T8" fmla="*/ 0 w 244"/>
                  <a:gd name="T9" fmla="*/ 0 h 253"/>
                  <a:gd name="T10" fmla="*/ 22 w 244"/>
                  <a:gd name="T11" fmla="*/ 4 h 253"/>
                  <a:gd name="T12" fmla="*/ 205 w 244"/>
                  <a:gd name="T13" fmla="*/ 106 h 253"/>
                  <a:gd name="T14" fmla="*/ 228 w 244"/>
                  <a:gd name="T15" fmla="*/ 233 h 253"/>
                  <a:gd name="T16" fmla="*/ 225 w 244"/>
                  <a:gd name="T17" fmla="*/ 245 h 253"/>
                  <a:gd name="T18" fmla="*/ 212 w 244"/>
                  <a:gd name="T19" fmla="*/ 249 h 253"/>
                  <a:gd name="T20" fmla="*/ 186 w 244"/>
                  <a:gd name="T21" fmla="*/ 253 h 253"/>
                  <a:gd name="T22" fmla="*/ 39 w 244"/>
                  <a:gd name="T23" fmla="*/ 46 h 253"/>
                  <a:gd name="T24" fmla="*/ 186 w 244"/>
                  <a:gd name="T25" fmla="*/ 217 h 253"/>
                  <a:gd name="T26" fmla="*/ 186 w 244"/>
                  <a:gd name="T27" fmla="*/ 217 h 253"/>
                  <a:gd name="T28" fmla="*/ 195 w 244"/>
                  <a:gd name="T29" fmla="*/ 214 h 253"/>
                  <a:gd name="T30" fmla="*/ 174 w 244"/>
                  <a:gd name="T31" fmla="*/ 128 h 253"/>
                  <a:gd name="T32" fmla="*/ 39 w 244"/>
                  <a:gd name="T33" fmla="*/ 46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4" h="253">
                    <a:moveTo>
                      <a:pt x="186" y="253"/>
                    </a:moveTo>
                    <a:cubicBezTo>
                      <a:pt x="186" y="253"/>
                      <a:pt x="186" y="253"/>
                      <a:pt x="186" y="253"/>
                    </a:cubicBezTo>
                    <a:cubicBezTo>
                      <a:pt x="113" y="253"/>
                      <a:pt x="57" y="211"/>
                      <a:pt x="26" y="135"/>
                    </a:cubicBezTo>
                    <a:cubicBezTo>
                      <a:pt x="3" y="80"/>
                      <a:pt x="1" y="25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10" y="20"/>
                      <a:pt x="172" y="54"/>
                      <a:pt x="205" y="106"/>
                    </a:cubicBezTo>
                    <a:cubicBezTo>
                      <a:pt x="244" y="168"/>
                      <a:pt x="228" y="231"/>
                      <a:pt x="228" y="233"/>
                    </a:cubicBezTo>
                    <a:cubicBezTo>
                      <a:pt x="225" y="245"/>
                      <a:pt x="225" y="245"/>
                      <a:pt x="225" y="245"/>
                    </a:cubicBezTo>
                    <a:cubicBezTo>
                      <a:pt x="212" y="249"/>
                      <a:pt x="212" y="249"/>
                      <a:pt x="212" y="249"/>
                    </a:cubicBezTo>
                    <a:cubicBezTo>
                      <a:pt x="204" y="250"/>
                      <a:pt x="195" y="253"/>
                      <a:pt x="186" y="253"/>
                    </a:cubicBezTo>
                    <a:close/>
                    <a:moveTo>
                      <a:pt x="39" y="46"/>
                    </a:moveTo>
                    <a:cubicBezTo>
                      <a:pt x="46" y="97"/>
                      <a:pt x="74" y="217"/>
                      <a:pt x="186" y="217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89" y="217"/>
                      <a:pt x="192" y="214"/>
                      <a:pt x="195" y="214"/>
                    </a:cubicBezTo>
                    <a:cubicBezTo>
                      <a:pt x="197" y="196"/>
                      <a:pt x="196" y="161"/>
                      <a:pt x="174" y="128"/>
                    </a:cubicBezTo>
                    <a:cubicBezTo>
                      <a:pt x="150" y="89"/>
                      <a:pt x="104" y="62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1280840" y="735481"/>
              <a:ext cx="911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  <a:latin typeface="+mj-lt"/>
                </a:rPr>
                <a:t>One Earth</a:t>
              </a:r>
              <a:endParaRPr lang="en-US" sz="12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cxnSp>
        <p:nvCxnSpPr>
          <p:cNvPr id="34" name="Straight Connector 57"/>
          <p:cNvCxnSpPr/>
          <p:nvPr userDrawn="1"/>
        </p:nvCxnSpPr>
        <p:spPr>
          <a:xfrm flipH="1">
            <a:off x="11724762" y="1465346"/>
            <a:ext cx="34593" cy="38803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2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0" r="507" b="8220"/>
          <a:stretch/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-1"/>
            <a:ext cx="12192001" cy="6858001"/>
          </a:xfrm>
          <a:prstGeom prst="rect">
            <a:avLst/>
          </a:prstGeom>
          <a:solidFill>
            <a:srgbClr val="8A6AA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237" y="1959173"/>
            <a:ext cx="10669343" cy="247947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Инициативное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бюджетирование как 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эффективный способ</a:t>
            </a:r>
            <a:b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</a:b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решения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вопросов, связанных 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с благоустройством</a:t>
            </a:r>
            <a:b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</a:b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и развитием общественной инфраструктуры</a:t>
            </a:r>
            <a:b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</a:b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на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территории города 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Myriad Pro Black Cond" panose="020B0906030403020204" pitchFamily="34" charset="0"/>
                <a:cs typeface="DIN Pro Black" panose="020B0A04020101010102" pitchFamily="34" charset="0"/>
              </a:rPr>
              <a:t>Нарьян-Мара</a:t>
            </a:r>
            <a:endParaRPr lang="en-US" sz="3200" b="0" dirty="0">
              <a:solidFill>
                <a:schemeClr val="bg1"/>
              </a:solidFill>
              <a:latin typeface="Myriad Pro Black Cond" panose="020B0906030403020204" pitchFamily="34" charset="0"/>
              <a:cs typeface="DIN Pro Black" panose="020B0A04020101010102" pitchFamily="34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884774" y="5007041"/>
            <a:ext cx="6414266" cy="139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ДОКЛАДЧИК: ПАХОМОВА ОЛЬГА СЕРГЕЕВНА,</a:t>
            </a:r>
          </a:p>
          <a:p>
            <a:pPr>
              <a:lnSpc>
                <a:spcPct val="100000"/>
              </a:lnSpc>
            </a:pPr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СПЕЦИАЛИСТ ПО РАБОТЕ С </a:t>
            </a:r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ОБЩЕСТВЕННОСТЬЮ 1 КАТЕГОРИИ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ОТДЕЛА </a:t>
            </a:r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ПО </a:t>
            </a:r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РАБОТЕ С ОБЩЕСТВЕННЫМИ ОРГАНИЗАЦИЯМИ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АДМИНИСТРАЦИИ МО </a:t>
            </a:r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Myriad Pro Black SemiCond" panose="020B0903030403020204" pitchFamily="34" charset="0"/>
              </a:rPr>
              <a:t>"ГОРОДСКОЙ ОКРУГ "ГОРОД НАРЬЯН-МАР"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37" y="457363"/>
            <a:ext cx="968541" cy="13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0" r="507" b="8220"/>
          <a:stretch/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  <p:sp>
        <p:nvSpPr>
          <p:cNvPr id="12" name="Rectangle 13"/>
          <p:cNvSpPr/>
          <p:nvPr/>
        </p:nvSpPr>
        <p:spPr>
          <a:xfrm>
            <a:off x="0" y="-1"/>
            <a:ext cx="12192001" cy="6858001"/>
          </a:xfrm>
          <a:prstGeom prst="rect">
            <a:avLst/>
          </a:prstGeom>
          <a:solidFill>
            <a:srgbClr val="8A6AA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7237" y="2808980"/>
            <a:ext cx="10669343" cy="1212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6600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Благодарим за внимание!</a:t>
            </a:r>
            <a:endParaRPr lang="en-US" sz="6600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4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919881" y="379581"/>
            <a:ext cx="5397561" cy="1246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ЗА 2017-2024 ГГ. НА ТЕРРИТОРИИ ГОРОДА НАРЬЯН-МАРА РЕАЛИЗОВАНО 17 ПРОЕКТОВ:</a:t>
            </a:r>
            <a:endParaRPr lang="ru-RU" dirty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3457" y="1625601"/>
            <a:ext cx="5313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установлены 6 игровых (спортивных) детских площадок;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благоустроены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дворовые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и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придомовые территории;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отремонтированы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междворовые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 проезды и пешеходные тротуары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"/>
              </a:rPr>
              <a:t>.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Myriad 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4194289" y="-1808207"/>
            <a:ext cx="1448047" cy="20973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2469121" y="-2097390"/>
            <a:ext cx="1448047" cy="20973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2910110" y="379580"/>
            <a:ext cx="1448047" cy="20973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r="21459"/>
          <a:stretch/>
        </p:blipFill>
        <p:spPr>
          <a:xfrm>
            <a:off x="0" y="121090"/>
            <a:ext cx="5283200" cy="6736909"/>
          </a:xfrm>
          <a:prstGeom prst="roundRect">
            <a:avLst>
              <a:gd name="adj" fmla="val 7812"/>
            </a:avLst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22" y="3489544"/>
            <a:ext cx="3202327" cy="2400226"/>
          </a:xfrm>
          <a:prstGeom prst="roundRect">
            <a:avLst>
              <a:gd name="adj" fmla="val 9645"/>
            </a:avLst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61" y="4394201"/>
            <a:ext cx="3298453" cy="2197026"/>
          </a:xfrm>
          <a:prstGeom prst="roundRect">
            <a:avLst>
              <a:gd name="adj" fmla="val 13156"/>
            </a:avLst>
          </a:prstGeom>
        </p:spPr>
      </p:pic>
    </p:spTree>
    <p:extLst>
      <p:ext uri="{BB962C8B-B14F-4D97-AF65-F5344CB8AC3E}">
        <p14:creationId xmlns:p14="http://schemas.microsoft.com/office/powerpoint/2010/main" val="15379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251431" y="2692003"/>
            <a:ext cx="4578444" cy="3670213"/>
          </a:xfrm>
          <a:prstGeom prst="roundRect">
            <a:avLst>
              <a:gd name="adj" fmla="val 6967"/>
            </a:avLst>
          </a:prstGeom>
          <a:solidFill>
            <a:srgbClr val="D2C6E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1937" y="0"/>
            <a:ext cx="6491071" cy="6858000"/>
          </a:xfrm>
          <a:prstGeom prst="roundRect">
            <a:avLst>
              <a:gd name="adj" fmla="val 6689"/>
            </a:avLst>
          </a:prstGeom>
          <a:solidFill>
            <a:srgbClr val="8A6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51431" y="2727396"/>
            <a:ext cx="444442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yriad Pro Light" panose="020B0403030403020204" pitchFamily="34" charset="0"/>
              </a:rPr>
              <a:t>Организатор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- Департамент внутренней политики Ненецкого автономного округа</a:t>
            </a: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r>
              <a:rPr lang="ru-RU" b="1" dirty="0" smtClean="0">
                <a:solidFill>
                  <a:srgbClr val="8A6AAD"/>
                </a:solidFill>
                <a:latin typeface="Myriad Pro Light" panose="020B0403030403020204" pitchFamily="34" charset="0"/>
              </a:rPr>
              <a:t>Общая стоимость проекта: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Myriad Pro Light" panose="020B0403030403020204" pitchFamily="34" charset="0"/>
              </a:rPr>
              <a:t>не более 89% (до 2 млн. руб.)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субсидия из окружного бюджета;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Myriad Pro Light" panose="020B0403030403020204" pitchFamily="34" charset="0"/>
              </a:rPr>
              <a:t>не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Myriad Pro Light" panose="020B0403030403020204" pitchFamily="34" charset="0"/>
              </a:rPr>
              <a:t>менее 10%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софинансирование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 из местного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бюджета;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Myriad Pro Light" panose="020B0403030403020204" pitchFamily="34" charset="0"/>
              </a:rPr>
              <a:t>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Myriad Pro Light" panose="020B0403030403020204" pitchFamily="34" charset="0"/>
              </a:rPr>
              <a:t>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Myriad Pro Light" panose="020B0403030403020204" pitchFamily="34" charset="0"/>
              </a:rPr>
              <a:t>менее 1%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денежный и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неденежный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 вклад инициативных граждан и юридических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лиц.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162" y="573331"/>
            <a:ext cx="5548745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Региональный конкурс проектов развития общественной инфраструктуры муниципальных образований Ненецкого автономного округа, основанных на местных инициативах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yriad "/>
              </a:rPr>
              <a:t/>
            </a:r>
            <a:b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yriad "/>
              </a:rPr>
            </a:br>
            <a:r>
              <a:rPr lang="ru-RU" sz="1400" i="1" dirty="0" smtClean="0">
                <a:solidFill>
                  <a:schemeClr val="bg1">
                    <a:lumMod val="95000"/>
                  </a:schemeClr>
                </a:solidFill>
                <a:latin typeface="Myriad "/>
              </a:rPr>
              <a:t>(постановление Администрации Ненецкого автономного округа от 29.05.2017 "№ 175-п "Об утверждении Положения о порядке и условиях предоставления субсидий бюджетам муниципальных образований Ненецкого автономного округа на реализацию проекта по поддержке местных инициатив)</a:t>
            </a:r>
            <a:endParaRPr lang="en-US" sz="1400" i="1" dirty="0">
              <a:solidFill>
                <a:schemeClr val="bg1">
                  <a:lumMod val="95000"/>
                </a:schemeClr>
              </a:solidFill>
              <a:latin typeface="Myriad 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/>
          <a:stretch/>
        </p:blipFill>
        <p:spPr>
          <a:xfrm>
            <a:off x="7117413" y="264412"/>
            <a:ext cx="4708644" cy="2198571"/>
          </a:xfrm>
          <a:prstGeom prst="round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9" y="4652025"/>
            <a:ext cx="2403518" cy="1800225"/>
          </a:xfrm>
          <a:prstGeom prst="round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62" y="4652025"/>
            <a:ext cx="2702845" cy="1800225"/>
          </a:xfrm>
          <a:prstGeom prst="round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0"/>
            <a:ext cx="523875" cy="6858000"/>
          </a:xfrm>
          <a:prstGeom prst="rect">
            <a:avLst/>
          </a:prstGeom>
          <a:solidFill>
            <a:srgbClr val="8A6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4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694" y="210066"/>
            <a:ext cx="6350204" cy="1421026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Направления </a:t>
            </a:r>
            <a:r>
              <a:rPr lang="ru-RU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/>
            </a:r>
            <a:br>
              <a:rPr lang="ru-RU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</a:br>
            <a:r>
              <a:rPr lang="ru-RU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проектов </a:t>
            </a:r>
            <a:r>
              <a:rPr lang="ru-RU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инициативного</a:t>
            </a:r>
            <a:r>
              <a:rPr lang="en-US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ru-RU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бюджетиров</a:t>
            </a:r>
            <a:r>
              <a:rPr lang="ru-RU" sz="2800" dirty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а</a:t>
            </a:r>
            <a:r>
              <a:rPr lang="ru-RU" sz="28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ния</a:t>
            </a:r>
            <a:endParaRPr lang="en-US" sz="2800" dirty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5481" y="1754660"/>
            <a:ext cx="61994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уличное освещение, благоустройство улиц и (или) дворовых </a:t>
            </a:r>
            <a:r>
              <a:rPr lang="ru-RU" dirty="0" smtClean="0">
                <a:latin typeface="Myriad "/>
              </a:rPr>
              <a:t>территорий;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благоустройство </a:t>
            </a:r>
            <a:r>
              <a:rPr lang="ru-RU" dirty="0" smtClean="0">
                <a:latin typeface="Myriad "/>
              </a:rPr>
              <a:t>площадей, набережных и (или) других </a:t>
            </a:r>
            <a:r>
              <a:rPr lang="ru-RU" dirty="0" smtClean="0">
                <a:latin typeface="Myriad "/>
              </a:rPr>
              <a:t>территорий;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озеленение </a:t>
            </a:r>
            <a:r>
              <a:rPr lang="ru-RU" dirty="0" smtClean="0">
                <a:latin typeface="Myriad "/>
              </a:rPr>
              <a:t>территории, включая парки и </a:t>
            </a:r>
            <a:r>
              <a:rPr lang="ru-RU" dirty="0" smtClean="0">
                <a:latin typeface="Myriad "/>
              </a:rPr>
              <a:t>скверы;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создание </a:t>
            </a:r>
            <a:r>
              <a:rPr lang="ru-RU" dirty="0" smtClean="0">
                <a:latin typeface="Myriad "/>
              </a:rPr>
              <a:t>и обеспечение функционирования </a:t>
            </a:r>
            <a:r>
              <a:rPr lang="ru-RU" dirty="0" smtClean="0">
                <a:latin typeface="Myriad "/>
              </a:rPr>
              <a:t>автостоянок;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создание </a:t>
            </a:r>
            <a:r>
              <a:rPr lang="ru-RU" dirty="0" smtClean="0">
                <a:latin typeface="Myriad "/>
              </a:rPr>
              <a:t>и ремонт детских игровых </a:t>
            </a:r>
            <a:r>
              <a:rPr lang="ru-RU" dirty="0" smtClean="0">
                <a:latin typeface="Myriad "/>
              </a:rPr>
              <a:t>площадок;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создание </a:t>
            </a:r>
            <a:r>
              <a:rPr lang="ru-RU" dirty="0" smtClean="0">
                <a:latin typeface="Myriad "/>
              </a:rPr>
              <a:t>и ремонт мест массового отдыха </a:t>
            </a:r>
            <a:r>
              <a:rPr lang="ru-RU" dirty="0" smtClean="0">
                <a:latin typeface="Myriad "/>
              </a:rPr>
              <a:t>населения;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содержание </a:t>
            </a:r>
            <a:r>
              <a:rPr lang="ru-RU" dirty="0" smtClean="0">
                <a:latin typeface="Myriad "/>
              </a:rPr>
              <a:t>мест </a:t>
            </a:r>
            <a:r>
              <a:rPr lang="ru-RU" dirty="0" smtClean="0">
                <a:latin typeface="Myriad "/>
              </a:rPr>
              <a:t>захоронения;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обустройство </a:t>
            </a:r>
            <a:r>
              <a:rPr lang="ru-RU" dirty="0" smtClean="0">
                <a:latin typeface="Myriad "/>
              </a:rPr>
              <a:t>контейнерных площадок и мест складирования твердых коммунальных </a:t>
            </a:r>
            <a:r>
              <a:rPr lang="ru-RU" dirty="0" smtClean="0">
                <a:latin typeface="Myriad "/>
              </a:rPr>
              <a:t>отходов;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yriad "/>
              </a:rPr>
              <a:t>обеспечение </a:t>
            </a:r>
            <a:r>
              <a:rPr lang="ru-RU" dirty="0" smtClean="0">
                <a:latin typeface="Myriad "/>
              </a:rPr>
              <a:t>первичных мер пожарной безопасности; </a:t>
            </a:r>
            <a:r>
              <a:rPr lang="ru-RU" dirty="0" smtClean="0">
                <a:latin typeface="Myriad "/>
              </a:rPr>
              <a:t>создание</a:t>
            </a:r>
            <a:r>
              <a:rPr lang="ru-RU" dirty="0" smtClean="0">
                <a:latin typeface="Myriad "/>
              </a:rPr>
              <a:t>, ремонт и благоустройство объектов организации досуга и развития молодежи. </a:t>
            </a:r>
            <a:endParaRPr lang="ru-RU" i="1" dirty="0" smtClean="0">
              <a:latin typeface="Myriad 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68" y="0"/>
            <a:ext cx="5132832" cy="6858000"/>
          </a:xfrm>
          <a:prstGeom prst="roundRect">
            <a:avLst>
              <a:gd name="adj" fmla="val 7574"/>
            </a:avLst>
          </a:prstGeom>
        </p:spPr>
      </p:pic>
    </p:spTree>
    <p:extLst>
      <p:ext uri="{BB962C8B-B14F-4D97-AF65-F5344CB8AC3E}">
        <p14:creationId xmlns:p14="http://schemas.microsoft.com/office/powerpoint/2010/main" val="13252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584" y="299824"/>
            <a:ext cx="9588831" cy="6853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Процесс подготовки заявок на конкурс</a:t>
            </a:r>
            <a:endParaRPr lang="ru-RU" dirty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326694" y="1234367"/>
            <a:ext cx="11483843" cy="5296069"/>
            <a:chOff x="412419" y="1120959"/>
            <a:chExt cx="11483843" cy="529606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750211" y="1275939"/>
              <a:ext cx="4817106" cy="931516"/>
            </a:xfrm>
            <a:prstGeom prst="roundRect">
              <a:avLst/>
            </a:prstGeom>
            <a:solidFill>
              <a:srgbClr val="D2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412419" y="1130936"/>
              <a:ext cx="616476" cy="616476"/>
            </a:xfrm>
            <a:prstGeom prst="ellipse">
              <a:avLst/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3118" y="1130936"/>
              <a:ext cx="39083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  <a:endParaRPr lang="ru-RU" sz="32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0" name="Rectangle 480"/>
            <p:cNvSpPr/>
            <p:nvPr/>
          </p:nvSpPr>
          <p:spPr>
            <a:xfrm>
              <a:off x="1028895" y="1326198"/>
              <a:ext cx="34392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i="1" dirty="0" smtClean="0">
                  <a:latin typeface="Myriad Pro" panose="020B0503030403020204" pitchFamily="34" charset="0"/>
                </a:rPr>
                <a:t>опубликование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распоряжения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Департамента внутренней политики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Ненецкого автономного округа</a:t>
              </a: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750211" y="2449610"/>
              <a:ext cx="4817106" cy="956724"/>
            </a:xfrm>
            <a:prstGeom prst="roundRect">
              <a:avLst/>
            </a:prstGeom>
            <a:solidFill>
              <a:srgbClr val="D2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12419" y="2304607"/>
              <a:ext cx="616476" cy="616476"/>
            </a:xfrm>
            <a:prstGeom prst="ellipse">
              <a:avLst/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3118" y="2304607"/>
              <a:ext cx="39083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ru-RU" sz="32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2" name="Rectangle 480"/>
            <p:cNvSpPr/>
            <p:nvPr/>
          </p:nvSpPr>
          <p:spPr>
            <a:xfrm>
              <a:off x="1028895" y="2499898"/>
              <a:ext cx="44994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i="1" dirty="0" smtClean="0">
                  <a:latin typeface="Myriad Pro" panose="020B0503030403020204" pitchFamily="34" charset="0"/>
                </a:rPr>
                <a:t>размещение информации</a:t>
              </a:r>
              <a:r>
                <a:rPr lang="en-US" sz="1600" b="1" i="1" dirty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на официальном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сайте</a:t>
              </a:r>
              <a:r>
                <a:rPr lang="en-US" sz="1600" b="1" i="1" dirty="0" smtClean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Администрации города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>
                  <a:latin typeface="Myriad Pro" panose="020B0503030403020204" pitchFamily="34" charset="0"/>
                </a:rPr>
                <a:t>о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начале</a:t>
              </a:r>
              <a:r>
                <a:rPr lang="en-US" sz="1600" b="1" i="1" dirty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приёма заявок</a:t>
              </a:r>
              <a:r>
                <a:rPr lang="en-US" sz="1600" b="1" i="1" dirty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на участие</a:t>
              </a:r>
              <a:r>
                <a:rPr lang="en-US" sz="1600" b="1" i="1" dirty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в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конкурсе</a:t>
              </a:r>
              <a:endParaRPr lang="ru-RU" sz="1600" b="1" i="1" dirty="0" smtClean="0">
                <a:latin typeface="Myriad Pro" panose="020B0503030403020204" pitchFamily="34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755822" y="3641600"/>
              <a:ext cx="4811495" cy="1059988"/>
            </a:xfrm>
            <a:prstGeom prst="roundRect">
              <a:avLst/>
            </a:prstGeom>
            <a:solidFill>
              <a:srgbClr val="D2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412419" y="3503486"/>
              <a:ext cx="616476" cy="616476"/>
            </a:xfrm>
            <a:prstGeom prst="ellipse">
              <a:avLst/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18" y="3503486"/>
              <a:ext cx="39083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ru-RU" sz="32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6" name="Rectangle 480"/>
            <p:cNvSpPr/>
            <p:nvPr/>
          </p:nvSpPr>
          <p:spPr>
            <a:xfrm>
              <a:off x="1028894" y="3602624"/>
              <a:ext cx="449943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i="1" dirty="0" smtClean="0">
                  <a:latin typeface="Myriad Pro" panose="020B0503030403020204" pitchFamily="34" charset="0"/>
                </a:rPr>
                <a:t>информирование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 инициативными гражданами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Администрацию города о намерении </a:t>
              </a: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принять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участие в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конкурсе</a:t>
              </a:r>
              <a:r>
                <a:rPr lang="ru-RU" sz="1600" b="1" i="1" dirty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(проведение социологических опросов,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анкетирование)</a:t>
              </a: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750211" y="4846590"/>
              <a:ext cx="4817106" cy="1570438"/>
            </a:xfrm>
            <a:prstGeom prst="roundRect">
              <a:avLst/>
            </a:prstGeom>
            <a:solidFill>
              <a:srgbClr val="D2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12419" y="4701588"/>
              <a:ext cx="616476" cy="616476"/>
            </a:xfrm>
            <a:prstGeom prst="ellipse">
              <a:avLst/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03118" y="4701588"/>
              <a:ext cx="39083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ru-RU" sz="32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0" name="Rectangle 480"/>
            <p:cNvSpPr/>
            <p:nvPr/>
          </p:nvSpPr>
          <p:spPr>
            <a:xfrm>
              <a:off x="1028895" y="4847368"/>
              <a:ext cx="419319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i="1" dirty="0" smtClean="0">
                  <a:latin typeface="Myriad Pro" panose="020B0503030403020204" pitchFamily="34" charset="0"/>
                </a:rPr>
                <a:t>проведение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Собрания граждан: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утверждение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проекта,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решение о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денежном </a:t>
              </a:r>
              <a:endParaRPr lang="ru-RU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и </a:t>
              </a:r>
              <a:r>
                <a:rPr lang="ru-RU" sz="1600" b="1" i="1" dirty="0" err="1" smtClean="0">
                  <a:latin typeface="Myriad Pro" panose="020B0503030403020204" pitchFamily="34" charset="0"/>
                </a:rPr>
                <a:t>неденежном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 участии граждан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и юридических лиц,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формирование</a:t>
              </a: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инициативной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группы и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утверждение </a:t>
              </a: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её председателя</a:t>
              </a:r>
              <a:endParaRPr lang="ru-RU" sz="1600" b="1" i="1" dirty="0" smtClean="0">
                <a:latin typeface="Myriad Pro" panose="020B0503030403020204" pitchFamily="34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6448704" y="1265962"/>
              <a:ext cx="5421439" cy="1432306"/>
            </a:xfrm>
            <a:prstGeom prst="roundRect">
              <a:avLst/>
            </a:prstGeom>
            <a:solidFill>
              <a:srgbClr val="D2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6110913" y="1120959"/>
              <a:ext cx="616476" cy="616476"/>
            </a:xfrm>
            <a:prstGeom prst="ellipse">
              <a:avLst/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01612" y="1120959"/>
              <a:ext cx="39083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5</a:t>
              </a:r>
              <a:endParaRPr lang="ru-RU" sz="32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4" name="Rectangle 480"/>
            <p:cNvSpPr/>
            <p:nvPr/>
          </p:nvSpPr>
          <p:spPr>
            <a:xfrm>
              <a:off x="6727389" y="1316221"/>
              <a:ext cx="514865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i="1" dirty="0" smtClean="0">
                  <a:latin typeface="Myriad Pro" panose="020B0503030403020204" pitchFamily="34" charset="0"/>
                </a:rPr>
                <a:t>направление </a:t>
              </a:r>
              <a:r>
                <a:rPr lang="ru-RU" sz="1600" b="1" i="1" dirty="0">
                  <a:latin typeface="Myriad Pro" panose="020B0503030403020204" pitchFamily="34" charset="0"/>
                </a:rPr>
                <a:t>проекта на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конкурс,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протокола собрания,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гарантийных писем от граждан и юридических лиц,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других документов в соответствии с положением</a:t>
              </a:r>
              <a:endParaRPr lang="en-US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о </a:t>
              </a:r>
              <a:r>
                <a:rPr lang="ru-RU" sz="1600" b="1" i="1" dirty="0">
                  <a:latin typeface="Myriad Pro" panose="020B0503030403020204" pitchFamily="34" charset="0"/>
                </a:rPr>
                <a:t>конкурсе в адрес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Администрации </a:t>
              </a:r>
              <a:r>
                <a:rPr lang="ru-RU" sz="1600" b="1" i="1" dirty="0">
                  <a:latin typeface="Myriad Pro" panose="020B0503030403020204" pitchFamily="34" charset="0"/>
                </a:rPr>
                <a:t>города</a:t>
              </a:r>
              <a:endParaRPr lang="ru-RU" sz="1600" b="1" i="1" dirty="0" smtClean="0">
                <a:latin typeface="Myriad Pro" panose="020B0503030403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31611" y="2920216"/>
              <a:ext cx="5438531" cy="881256"/>
            </a:xfrm>
            <a:prstGeom prst="roundRect">
              <a:avLst/>
            </a:prstGeom>
            <a:solidFill>
              <a:srgbClr val="D2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6110912" y="2775213"/>
              <a:ext cx="616476" cy="616476"/>
            </a:xfrm>
            <a:prstGeom prst="ellipse">
              <a:avLst/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201611" y="2775213"/>
              <a:ext cx="39083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6</a:t>
              </a:r>
              <a:endParaRPr lang="ru-RU" sz="32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8" name="Rectangle 480"/>
            <p:cNvSpPr/>
            <p:nvPr/>
          </p:nvSpPr>
          <p:spPr>
            <a:xfrm>
              <a:off x="6727388" y="2970475"/>
              <a:ext cx="514275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i="1" dirty="0" smtClean="0">
                  <a:latin typeface="Myriad Pro" panose="020B0503030403020204" pitchFamily="34" charset="0"/>
                </a:rPr>
                <a:t>подготовка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Администрацией города полного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пакета документов</a:t>
              </a:r>
              <a:r>
                <a:rPr lang="ru-RU" sz="1600" b="1" i="1" dirty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с учетом сметных расчётов и</a:t>
              </a:r>
              <a:endParaRPr lang="ru-RU" sz="1600" b="1" i="1" dirty="0" smtClean="0">
                <a:latin typeface="Myriad Pro" panose="020B0503030403020204" pitchFamily="34" charset="0"/>
              </a:endParaRPr>
            </a:p>
            <a:p>
              <a:r>
                <a:rPr lang="ru-RU" sz="1600" b="1" i="1" dirty="0" smtClean="0">
                  <a:latin typeface="Myriad Pro" panose="020B0503030403020204" pitchFamily="34" charset="0"/>
                </a:rPr>
                <a:t> </a:t>
              </a:r>
              <a:r>
                <a:rPr lang="ru-RU" sz="1600" b="1" i="1" dirty="0" smtClean="0">
                  <a:latin typeface="Myriad Pro" panose="020B0503030403020204" pitchFamily="34" charset="0"/>
                </a:rPr>
                <a:t>направление заявки на конкурс </a:t>
              </a: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0" b="14885"/>
            <a:stretch/>
          </p:blipFill>
          <p:spPr>
            <a:xfrm>
              <a:off x="6431611" y="3851732"/>
              <a:ext cx="5464651" cy="2459682"/>
            </a:xfrm>
            <a:prstGeom prst="roundRect">
              <a:avLst>
                <a:gd name="adj" fmla="val 771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1428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19880" y="61784"/>
            <a:ext cx="5993445" cy="1581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ОРГАНОМ </a:t>
            </a:r>
            <a:r>
              <a:rPr lang="ru-RU" sz="20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МЕСТНОГО САМОУПРАВЛЕНИЯ</a:t>
            </a:r>
            <a:endParaRPr lang="en-US" sz="2000" dirty="0" smtClean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НА КОНКУРСНЫЙ ОТБОР ПРЕДЪЯВЛЯЮТСЯ ЗАЯВКИ: </a:t>
            </a:r>
            <a:endParaRPr lang="ru-RU" sz="2000" dirty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5919880" y="1643448"/>
            <a:ext cx="599344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yriad Pro" panose="020B0503030403020204" pitchFamily="34" charset="0"/>
              </a:rPr>
              <a:t>от сельских поселений –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до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3-х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yriad Pro" panose="020B0503030403020204" pitchFamily="34" charset="0"/>
              </a:rPr>
              <a:t> от городского округа –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до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4-х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Myriad Pro" panose="020B0503030403020204" pitchFamily="34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Срок подачи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заявок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на конкурс – 1 месяц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(середина января – середина февраля)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DCFD175-AA02-4F4B-BECD-AA50EDBC7B80}" type="slidenum">
              <a:rPr lang="en-US" smtClean="0"/>
              <a:t>6</a:t>
            </a:fld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r="23189"/>
          <a:stretch/>
        </p:blipFill>
        <p:spPr>
          <a:xfrm>
            <a:off x="0" y="110818"/>
            <a:ext cx="5313405" cy="6747181"/>
          </a:xfrm>
          <a:prstGeom prst="roundRect">
            <a:avLst>
              <a:gd name="adj" fmla="val 8378"/>
            </a:avLst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41" y="3536703"/>
            <a:ext cx="5529651" cy="3321298"/>
          </a:xfrm>
          <a:prstGeom prst="roundRect">
            <a:avLst>
              <a:gd name="adj" fmla="val 12527"/>
            </a:avLst>
          </a:prstGeom>
        </p:spPr>
      </p:pic>
    </p:spTree>
    <p:extLst>
      <p:ext uri="{BB962C8B-B14F-4D97-AF65-F5344CB8AC3E}">
        <p14:creationId xmlns:p14="http://schemas.microsoft.com/office/powerpoint/2010/main" val="179932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7266" y="1"/>
            <a:ext cx="10700950" cy="8942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Процесс </a:t>
            </a:r>
            <a:r>
              <a:rPr lang="ru-RU" sz="32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отбора заявок </a:t>
            </a:r>
            <a:r>
              <a:rPr lang="ru-RU" sz="32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на конкурс</a:t>
            </a:r>
            <a:endParaRPr lang="ru-RU" sz="3200" dirty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7266" y="667264"/>
            <a:ext cx="10879682" cy="2288235"/>
          </a:xfrm>
          <a:prstGeom prst="roundRect">
            <a:avLst/>
          </a:prstGeom>
          <a:solidFill>
            <a:srgbClr val="D2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480"/>
          <p:cNvSpPr/>
          <p:nvPr/>
        </p:nvSpPr>
        <p:spPr>
          <a:xfrm>
            <a:off x="1062681" y="1128929"/>
            <a:ext cx="10305535" cy="1646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Myriad Pro" panose="020B0503030403020204" pitchFamily="34" charset="0"/>
              </a:rPr>
              <a:t>Допуск для участия в Конкурсе (в соответствии </a:t>
            </a:r>
            <a:r>
              <a:rPr lang="ru-RU" sz="2000" b="1" dirty="0" smtClean="0">
                <a:latin typeface="Myriad Pro" panose="020B0503030403020204" pitchFamily="34" charset="0"/>
              </a:rPr>
              <a:t>с требованиями </a:t>
            </a:r>
            <a:r>
              <a:rPr lang="ru-RU" sz="2000" b="1" dirty="0" smtClean="0">
                <a:latin typeface="Myriad Pro" panose="020B0503030403020204" pitchFamily="34" charset="0"/>
              </a:rPr>
              <a:t>согласно Положению </a:t>
            </a:r>
            <a:r>
              <a:rPr lang="ru-RU" sz="2000" b="1" dirty="0" smtClean="0">
                <a:latin typeface="Myriad Pro" panose="020B0503030403020204" pitchFamily="34" charset="0"/>
              </a:rPr>
              <a:t>о </a:t>
            </a:r>
            <a:r>
              <a:rPr lang="ru-RU" sz="2000" b="1" dirty="0" smtClean="0">
                <a:latin typeface="Myriad Pro" panose="020B0503030403020204" pitchFamily="34" charset="0"/>
              </a:rPr>
              <a:t>Конкурсе);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Myriad Pro" panose="020B0503030403020204" pitchFamily="34" charset="0"/>
              </a:rPr>
              <a:t>направление сметных расчётов допущенных </a:t>
            </a:r>
            <a:r>
              <a:rPr lang="ru-RU" sz="2000" b="1" dirty="0" smtClean="0">
                <a:latin typeface="Myriad Pro" panose="020B0503030403020204" pitchFamily="34" charset="0"/>
              </a:rPr>
              <a:t>к участию в Конкурсе проектов </a:t>
            </a:r>
            <a:r>
              <a:rPr lang="ru-RU" sz="2000" b="1" dirty="0" smtClean="0">
                <a:latin typeface="Myriad Pro" panose="020B0503030403020204" pitchFamily="34" charset="0"/>
              </a:rPr>
              <a:t>на </a:t>
            </a:r>
            <a:r>
              <a:rPr lang="ru-RU" sz="2000" b="1" dirty="0" smtClean="0">
                <a:latin typeface="Myriad Pro" panose="020B0503030403020204" pitchFamily="34" charset="0"/>
              </a:rPr>
              <a:t>независимую экспертизу </a:t>
            </a:r>
            <a:r>
              <a:rPr lang="ru-RU" sz="2000" b="1" dirty="0" smtClean="0">
                <a:latin typeface="Myriad Pro" panose="020B0503030403020204" pitchFamily="34" charset="0"/>
              </a:rPr>
              <a:t>для </a:t>
            </a:r>
            <a:r>
              <a:rPr lang="ru-RU" sz="2000" b="1" dirty="0" smtClean="0">
                <a:latin typeface="Myriad Pro" panose="020B0503030403020204" pitchFamily="34" charset="0"/>
              </a:rPr>
              <a:t>проведения проверки обоснованности стоимости </a:t>
            </a:r>
            <a:r>
              <a:rPr lang="ru-RU" sz="2000" b="1" dirty="0" smtClean="0">
                <a:latin typeface="Myriad Pro" panose="020B0503030403020204" pitchFamily="34" charset="0"/>
              </a:rPr>
              <a:t>проектов.</a:t>
            </a:r>
            <a:endParaRPr lang="ru-RU" sz="2000" b="1" dirty="0" smtClean="0">
              <a:latin typeface="Myriad Pro" panose="020B0503030403020204" pitchFamily="34" charset="0"/>
            </a:endParaRPr>
          </a:p>
        </p:txBody>
      </p:sp>
      <p:sp>
        <p:nvSpPr>
          <p:cNvPr id="35" name="Rectangle 480"/>
          <p:cNvSpPr/>
          <p:nvPr/>
        </p:nvSpPr>
        <p:spPr>
          <a:xfrm>
            <a:off x="1482811" y="667264"/>
            <a:ext cx="1445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8A6AAD"/>
                </a:solidFill>
                <a:latin typeface="Myriad Pro" panose="020B0503030403020204" pitchFamily="34" charset="0"/>
              </a:rPr>
              <a:t>I </a:t>
            </a:r>
            <a:r>
              <a:rPr lang="ru-RU" sz="2400" b="1" dirty="0" smtClean="0">
                <a:solidFill>
                  <a:srgbClr val="8A6AAD"/>
                </a:solidFill>
                <a:latin typeface="Myriad Pro" panose="020B0503030403020204" pitchFamily="34" charset="0"/>
              </a:rPr>
              <a:t>ЭТАП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8476" y="3026030"/>
            <a:ext cx="10768472" cy="1412620"/>
          </a:xfrm>
          <a:prstGeom prst="roundRect">
            <a:avLst/>
          </a:prstGeom>
          <a:solidFill>
            <a:srgbClr val="D2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37" name="Rectangle 480"/>
          <p:cNvSpPr/>
          <p:nvPr/>
        </p:nvSpPr>
        <p:spPr>
          <a:xfrm>
            <a:off x="1062682" y="3549249"/>
            <a:ext cx="9662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Myriad Pro" panose="020B0503030403020204" pitchFamily="34" charset="0"/>
              </a:rPr>
              <a:t>О</a:t>
            </a:r>
            <a:r>
              <a:rPr lang="ru-RU" sz="2000" b="1" dirty="0" smtClean="0">
                <a:latin typeface="Myriad Pro" panose="020B0503030403020204" pitchFamily="34" charset="0"/>
              </a:rPr>
              <a:t>ценка проектов: выявление </a:t>
            </a:r>
            <a:r>
              <a:rPr lang="ru-RU" sz="2000" b="1" dirty="0" smtClean="0">
                <a:latin typeface="Myriad Pro" panose="020B0503030403020204" pitchFamily="34" charset="0"/>
              </a:rPr>
              <a:t>победителей конкурса (в соответствии с критериями, установленными в положении о Конкурсе)</a:t>
            </a:r>
            <a:endParaRPr lang="ru-RU" sz="2000" b="1" dirty="0">
              <a:latin typeface="Myriad Pro" panose="020B0503030403020204" pitchFamily="34" charset="0"/>
            </a:endParaRPr>
          </a:p>
        </p:txBody>
      </p:sp>
      <p:sp>
        <p:nvSpPr>
          <p:cNvPr id="38" name="Rectangle 480"/>
          <p:cNvSpPr/>
          <p:nvPr/>
        </p:nvSpPr>
        <p:spPr>
          <a:xfrm>
            <a:off x="1482811" y="3026029"/>
            <a:ext cx="1359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8A6AAD"/>
                </a:solidFill>
                <a:latin typeface="Myriad Pro" panose="020B0503030403020204" pitchFamily="34" charset="0"/>
              </a:rPr>
              <a:t>II </a:t>
            </a:r>
            <a:r>
              <a:rPr lang="ru-RU" sz="2400" b="1" dirty="0" smtClean="0">
                <a:solidFill>
                  <a:srgbClr val="8A6AAD"/>
                </a:solidFill>
                <a:latin typeface="Myriad Pro" panose="020B0503030403020204" pitchFamily="34" charset="0"/>
              </a:rPr>
              <a:t>ЭТАП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18" y="4540869"/>
            <a:ext cx="3556730" cy="1978517"/>
          </a:xfrm>
          <a:prstGeom prst="roundRect">
            <a:avLst>
              <a:gd name="adj" fmla="val 13024"/>
            </a:avLst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78" y="4540869"/>
            <a:ext cx="3556730" cy="1978517"/>
          </a:xfrm>
          <a:prstGeom prst="roundRect">
            <a:avLst>
              <a:gd name="adj" fmla="val 10943"/>
            </a:avLst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0" y="4540869"/>
            <a:ext cx="3556729" cy="1978517"/>
          </a:xfrm>
          <a:prstGeom prst="roundRect">
            <a:avLst>
              <a:gd name="adj" fmla="val 10943"/>
            </a:avLst>
          </a:prstGeom>
        </p:spPr>
      </p:pic>
    </p:spTree>
    <p:extLst>
      <p:ext uri="{BB962C8B-B14F-4D97-AF65-F5344CB8AC3E}">
        <p14:creationId xmlns:p14="http://schemas.microsoft.com/office/powerpoint/2010/main" val="4533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86229" y="1615316"/>
            <a:ext cx="6754713" cy="576985"/>
          </a:xfrm>
          <a:prstGeom prst="roundRect">
            <a:avLst/>
          </a:prstGeom>
          <a:solidFill>
            <a:srgbClr val="D2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6229" y="3092177"/>
            <a:ext cx="6704409" cy="894742"/>
          </a:xfrm>
          <a:prstGeom prst="roundRect">
            <a:avLst/>
          </a:prstGeom>
          <a:solidFill>
            <a:srgbClr val="D2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86229" y="4656997"/>
            <a:ext cx="6684614" cy="830788"/>
          </a:xfrm>
          <a:prstGeom prst="roundRect">
            <a:avLst/>
          </a:prstGeom>
          <a:solidFill>
            <a:srgbClr val="D2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205" y="234779"/>
            <a:ext cx="6606433" cy="116153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Этапы подготовки реализации</a:t>
            </a:r>
            <a:r>
              <a:rPr lang="ru-RU" sz="32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ru-RU" sz="32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проектов:</a:t>
            </a:r>
            <a:endParaRPr lang="en-US" sz="3200" dirty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DCFD175-AA02-4F4B-BECD-AA50EDBC7B80}" type="slidenum">
              <a:rPr lang="en-US" smtClean="0"/>
              <a:t>8</a:t>
            </a:fld>
            <a:endParaRPr lang="en-US"/>
          </a:p>
        </p:txBody>
      </p:sp>
      <p:sp>
        <p:nvSpPr>
          <p:cNvPr id="10" name="Rectangle 6"/>
          <p:cNvSpPr/>
          <p:nvPr/>
        </p:nvSpPr>
        <p:spPr>
          <a:xfrm>
            <a:off x="284205" y="1615315"/>
            <a:ext cx="624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anose="020B0503030403020204" pitchFamily="34" charset="0"/>
              </a:rPr>
              <a:t>информирование </a:t>
            </a:r>
            <a:r>
              <a:rPr lang="ru-RU" dirty="0" smtClean="0">
                <a:latin typeface="Myriad Pro" panose="020B0503030403020204" pitchFamily="34" charset="0"/>
              </a:rPr>
              <a:t>муниципалитета</a:t>
            </a:r>
            <a:r>
              <a:rPr lang="ru-RU" dirty="0" smtClean="0">
                <a:latin typeface="Myriad Pro" panose="020B0503030403020204" pitchFamily="34" charset="0"/>
              </a:rPr>
              <a:t> </a:t>
            </a:r>
            <a:r>
              <a:rPr lang="ru-RU" dirty="0" smtClean="0">
                <a:latin typeface="Myriad Pro" panose="020B0503030403020204" pitchFamily="34" charset="0"/>
              </a:rPr>
              <a:t>о результатах конкурса</a:t>
            </a:r>
          </a:p>
        </p:txBody>
      </p:sp>
      <p:sp>
        <p:nvSpPr>
          <p:cNvPr id="14" name="Rectangle 6"/>
          <p:cNvSpPr/>
          <p:nvPr/>
        </p:nvSpPr>
        <p:spPr>
          <a:xfrm>
            <a:off x="531342" y="2203649"/>
            <a:ext cx="5857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anose="020B0503030403020204" pitchFamily="34" charset="0"/>
              </a:rPr>
              <a:t>подготовка </a:t>
            </a:r>
            <a:r>
              <a:rPr lang="ru-RU" dirty="0" smtClean="0">
                <a:latin typeface="Myriad Pro" panose="020B0503030403020204" pitchFamily="34" charset="0"/>
              </a:rPr>
              <a:t>Департаментом проектов </a:t>
            </a:r>
            <a:r>
              <a:rPr lang="ru-RU" dirty="0" smtClean="0">
                <a:latin typeface="Myriad Pro" panose="020B0503030403020204" pitchFamily="34" charset="0"/>
              </a:rPr>
              <a:t>соглашений на предоставление субсидий в рамках заявленных размеров </a:t>
            </a:r>
          </a:p>
        </p:txBody>
      </p:sp>
      <p:sp>
        <p:nvSpPr>
          <p:cNvPr id="18" name="Rectangle 6"/>
          <p:cNvSpPr/>
          <p:nvPr/>
        </p:nvSpPr>
        <p:spPr>
          <a:xfrm>
            <a:off x="284205" y="3092177"/>
            <a:ext cx="6240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anose="020B0503030403020204" pitchFamily="34" charset="0"/>
              </a:rPr>
              <a:t>внесение инициативными гражданами и юридическими лицами денежных средств на реализацию </a:t>
            </a:r>
            <a:r>
              <a:rPr lang="ru-RU" dirty="0" smtClean="0">
                <a:latin typeface="Myriad Pro" panose="020B0503030403020204" pitchFamily="34" charset="0"/>
              </a:rPr>
              <a:t>проекта на счёт муниципалитета</a:t>
            </a:r>
            <a:endParaRPr lang="ru-RU" dirty="0" smtClean="0">
              <a:latin typeface="Myriad Pro" panose="020B0503030403020204" pitchFamily="34" charset="0"/>
            </a:endParaRPr>
          </a:p>
        </p:txBody>
      </p:sp>
      <p:sp>
        <p:nvSpPr>
          <p:cNvPr id="20" name="Rectangle 6"/>
          <p:cNvSpPr/>
          <p:nvPr/>
        </p:nvSpPr>
        <p:spPr>
          <a:xfrm>
            <a:off x="699251" y="4026855"/>
            <a:ext cx="6072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anose="020B0503030403020204" pitchFamily="34" charset="0"/>
              </a:rPr>
              <a:t>согласование и подписание соглашения на получение субсидии из окружного бюджета</a:t>
            </a:r>
          </a:p>
        </p:txBody>
      </p:sp>
      <p:sp>
        <p:nvSpPr>
          <p:cNvPr id="22" name="Rectangle 6"/>
          <p:cNvSpPr/>
          <p:nvPr/>
        </p:nvSpPr>
        <p:spPr>
          <a:xfrm>
            <a:off x="284205" y="4782906"/>
            <a:ext cx="6656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anose="020B0503030403020204" pitchFamily="34" charset="0"/>
              </a:rPr>
              <a:t>направление в бюджет муниципалитета </a:t>
            </a:r>
            <a:r>
              <a:rPr lang="ru-RU" dirty="0" smtClean="0">
                <a:latin typeface="Myriad Pro" panose="020B0503030403020204" pitchFamily="34" charset="0"/>
              </a:rPr>
              <a:t>из окружного бюджета субсидии</a:t>
            </a:r>
            <a:r>
              <a:rPr lang="ru-RU" dirty="0">
                <a:latin typeface="Myriad Pro" panose="020B0503030403020204" pitchFamily="34" charset="0"/>
              </a:rPr>
              <a:t> </a:t>
            </a:r>
            <a:r>
              <a:rPr lang="ru-RU" dirty="0" smtClean="0">
                <a:latin typeface="Myriad Pro" panose="020B0503030403020204" pitchFamily="34" charset="0"/>
              </a:rPr>
              <a:t> </a:t>
            </a:r>
            <a:r>
              <a:rPr lang="ru-RU" dirty="0" smtClean="0">
                <a:latin typeface="Myriad Pro" panose="020B0503030403020204" pitchFamily="34" charset="0"/>
              </a:rPr>
              <a:t>на </a:t>
            </a:r>
            <a:r>
              <a:rPr lang="ru-RU" dirty="0" smtClean="0">
                <a:latin typeface="Myriad Pro" panose="020B0503030403020204" pitchFamily="34" charset="0"/>
              </a:rPr>
              <a:t>реализацию проекта</a:t>
            </a:r>
          </a:p>
        </p:txBody>
      </p:sp>
      <p:sp>
        <p:nvSpPr>
          <p:cNvPr id="26" name="Rectangle 6"/>
          <p:cNvSpPr/>
          <p:nvPr/>
        </p:nvSpPr>
        <p:spPr>
          <a:xfrm>
            <a:off x="699252" y="5613693"/>
            <a:ext cx="6072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anose="020B0503030403020204" pitchFamily="34" charset="0"/>
              </a:rPr>
              <a:t>объявление </a:t>
            </a:r>
            <a:r>
              <a:rPr lang="ru-RU" dirty="0" smtClean="0">
                <a:latin typeface="Myriad Pro" panose="020B0503030403020204" pitchFamily="34" charset="0"/>
              </a:rPr>
              <a:t>торгов </a:t>
            </a:r>
            <a:r>
              <a:rPr lang="ru-RU" dirty="0" smtClean="0">
                <a:latin typeface="Myriad Pro" panose="020B0503030403020204" pitchFamily="34" charset="0"/>
              </a:rPr>
              <a:t>на выполнение муниципального заказа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50" y="123568"/>
            <a:ext cx="5001872" cy="6734432"/>
          </a:xfrm>
          <a:prstGeom prst="roundRect">
            <a:avLst>
              <a:gd name="adj" fmla="val 6195"/>
            </a:avLst>
          </a:prstGeom>
        </p:spPr>
      </p:pic>
    </p:spTree>
    <p:extLst>
      <p:ext uri="{BB962C8B-B14F-4D97-AF65-F5344CB8AC3E}">
        <p14:creationId xmlns:p14="http://schemas.microsoft.com/office/powerpoint/2010/main" val="11123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flipH="1">
            <a:off x="4473146" y="86497"/>
            <a:ext cx="7512908" cy="6771502"/>
            <a:chOff x="0" y="0"/>
            <a:chExt cx="6621624" cy="6858000"/>
          </a:xfrm>
        </p:grpSpPr>
        <p:sp>
          <p:nvSpPr>
            <p:cNvPr id="7" name="Rounded Rectangle 5"/>
            <p:cNvSpPr/>
            <p:nvPr/>
          </p:nvSpPr>
          <p:spPr>
            <a:xfrm>
              <a:off x="130553" y="0"/>
              <a:ext cx="6491071" cy="6746789"/>
            </a:xfrm>
            <a:prstGeom prst="roundRect">
              <a:avLst>
                <a:gd name="adj" fmla="val 6689"/>
              </a:avLst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0"/>
              <a:ext cx="523875" cy="6858000"/>
            </a:xfrm>
            <a:prstGeom prst="rect">
              <a:avLst/>
            </a:prstGeom>
            <a:solidFill>
              <a:srgbClr val="8A6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658498" y="222422"/>
            <a:ext cx="7080421" cy="117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Проблемы </a:t>
            </a:r>
            <a:r>
              <a:rPr lang="ru-RU" sz="2400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в процессе реализации проектов:</a:t>
            </a:r>
            <a:r>
              <a:rPr lang="ru-RU" sz="24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ПРЕДЪЯВЛЯЮТСЯ </a:t>
            </a:r>
            <a:r>
              <a:rPr lang="ru-RU" sz="2300" dirty="0" smtClean="0">
                <a:solidFill>
                  <a:srgbClr val="8A6AAD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ЗАЯВКИ: </a:t>
            </a:r>
            <a:endParaRPr lang="ru-RU" sz="2300" dirty="0">
              <a:solidFill>
                <a:srgbClr val="8A6AAD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4658498" y="1392880"/>
            <a:ext cx="717943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повышение тарифов на строительные материалы</a:t>
            </a:r>
            <a:r>
              <a:rPr lang="ru-RU" b="1" i="1" dirty="0" smtClean="0">
                <a:latin typeface="Myriad Pro" panose="020B0503030403020204" pitchFamily="34" charset="0"/>
              </a:rPr>
              <a:t>;</a:t>
            </a:r>
          </a:p>
          <a:p>
            <a:endParaRPr lang="ru-RU" b="1" i="1" dirty="0" smtClean="0"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трудности с отбором и контрактованием </a:t>
            </a:r>
            <a:r>
              <a:rPr lang="ru-RU" b="1" i="1" dirty="0" smtClean="0">
                <a:latin typeface="Myriad Pro" panose="020B0503030403020204" pitchFamily="34" charset="0"/>
              </a:rPr>
              <a:t>подрядчика;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i="1" dirty="0" smtClean="0"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несвоевременная поставка закупленного </a:t>
            </a:r>
            <a:r>
              <a:rPr lang="ru-RU" b="1" i="1" dirty="0" smtClean="0">
                <a:latin typeface="Myriad Pro" panose="020B0503030403020204" pitchFamily="34" charset="0"/>
              </a:rPr>
              <a:t>оборудования</a:t>
            </a:r>
            <a:r>
              <a:rPr lang="ru-RU" b="1" i="1" dirty="0" smtClean="0">
                <a:latin typeface="Myriad Pro" panose="020B0503030403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i="1" dirty="0" smtClean="0"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недобросовестный </a:t>
            </a:r>
            <a:r>
              <a:rPr lang="ru-RU" b="1" i="1" dirty="0" smtClean="0">
                <a:latin typeface="Myriad Pro" panose="020B0503030403020204" pitchFamily="34" charset="0"/>
              </a:rPr>
              <a:t>подрядчик;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i="1" dirty="0" smtClean="0"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недостаточно времени, выделенного для реализации </a:t>
            </a:r>
            <a:r>
              <a:rPr lang="ru-RU" b="1" i="1" dirty="0" smtClean="0">
                <a:latin typeface="Myriad Pro" panose="020B0503030403020204" pitchFamily="34" charset="0"/>
              </a:rPr>
              <a:t>проекта;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i="1" dirty="0" smtClean="0"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суровые климатические условия </a:t>
            </a:r>
            <a:r>
              <a:rPr lang="ru-RU" b="1" i="1" dirty="0" smtClean="0">
                <a:latin typeface="Myriad Pro" panose="020B0503030403020204" pitchFamily="34" charset="0"/>
              </a:rPr>
              <a:t>Заполярья;</a:t>
            </a:r>
          </a:p>
          <a:p>
            <a:endParaRPr lang="ru-RU" b="1" i="1" dirty="0" smtClean="0"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отсутствие гарантийных обязательств у инициативных граждан и привлечённых юридических лиц по выполнению своих обязательств неденежного </a:t>
            </a:r>
            <a:r>
              <a:rPr lang="ru-RU" b="1" i="1" dirty="0" smtClean="0">
                <a:latin typeface="Myriad Pro" panose="020B0503030403020204" pitchFamily="34" charset="0"/>
              </a:rPr>
              <a:t>участия;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i="1" dirty="0" smtClean="0">
              <a:latin typeface="Myriad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latin typeface="Myriad Pro" panose="020B0503030403020204" pitchFamily="34" charset="0"/>
              </a:rPr>
              <a:t>отсутствие в  положении о Конкурсе порядка муниципального </a:t>
            </a:r>
            <a:r>
              <a:rPr lang="ru-RU" b="1" i="1" dirty="0" smtClean="0">
                <a:latin typeface="Myriad Pro" panose="020B0503030403020204" pitchFamily="34" charset="0"/>
              </a:rPr>
              <a:t>отбора.</a:t>
            </a:r>
            <a:endParaRPr lang="ru-RU" b="1" i="1" dirty="0" smtClean="0">
              <a:latin typeface="Myriad Pro" panose="020B0503030403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322" y="0"/>
            <a:ext cx="5367296" cy="6857999"/>
          </a:xfrm>
          <a:prstGeom prst="roundRect">
            <a:avLst>
              <a:gd name="adj" fmla="val 6513"/>
            </a:avLst>
          </a:prstGeom>
        </p:spPr>
      </p:pic>
    </p:spTree>
    <p:extLst>
      <p:ext uri="{BB962C8B-B14F-4D97-AF65-F5344CB8AC3E}">
        <p14:creationId xmlns:p14="http://schemas.microsoft.com/office/powerpoint/2010/main" val="4322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3955</TotalTime>
  <Words>575</Words>
  <Application>Microsoft Office PowerPoint</Application>
  <PresentationFormat>Широкоэкранный</PresentationFormat>
  <Paragraphs>94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DIN Pro Black</vt:lpstr>
      <vt:lpstr>Myriad </vt:lpstr>
      <vt:lpstr>Myriad Pro</vt:lpstr>
      <vt:lpstr>Myriad Pro Black Cond</vt:lpstr>
      <vt:lpstr>Myriad Pro Black SemiCond</vt:lpstr>
      <vt:lpstr>Myriad Pro Light</vt:lpstr>
      <vt:lpstr>Wingdings</vt:lpstr>
      <vt:lpstr>Тема Office</vt:lpstr>
      <vt:lpstr>Инициативное бюджетирование как эффективный способ решения вопросов, связанных с благоустройством и развитием общественной инфраструктуры на территории города Нарьян-Мара</vt:lpstr>
      <vt:lpstr>Презентация PowerPoint</vt:lpstr>
      <vt:lpstr>Презентация PowerPoint</vt:lpstr>
      <vt:lpstr>Направления  проектов инициативного бюджетирования</vt:lpstr>
      <vt:lpstr>Процесс подготовки заявок на конкурс</vt:lpstr>
      <vt:lpstr>Презентация PowerPoint</vt:lpstr>
      <vt:lpstr>Процесс отбора заявок на конкурс</vt:lpstr>
      <vt:lpstr>Этапы подготовки реализации проектов: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</dc:title>
  <dc:creator>Admin</dc:creator>
  <cp:lastModifiedBy>Пахомова Ольга Сергеевна</cp:lastModifiedBy>
  <cp:revision>294</cp:revision>
  <dcterms:created xsi:type="dcterms:W3CDTF">2018-01-15T04:16:08Z</dcterms:created>
  <dcterms:modified xsi:type="dcterms:W3CDTF">2024-10-24T07:57:01Z</dcterms:modified>
</cp:coreProperties>
</file>