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98" r:id="rId3"/>
    <p:sldId id="300" r:id="rId4"/>
    <p:sldId id="295" r:id="rId5"/>
    <p:sldId id="303" r:id="rId6"/>
    <p:sldId id="290" r:id="rId7"/>
    <p:sldId id="304" r:id="rId8"/>
    <p:sldId id="292" r:id="rId9"/>
    <p:sldId id="302" r:id="rId10"/>
    <p:sldId id="293" r:id="rId11"/>
    <p:sldId id="297" r:id="rId1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4E4E4E"/>
    <a:srgbClr val="EEEEEE"/>
    <a:srgbClr val="D2D2D2"/>
    <a:srgbClr val="A7A7A7"/>
    <a:srgbClr val="7A7A7A"/>
    <a:srgbClr val="F6F7EC"/>
    <a:srgbClr val="E7E9CE"/>
    <a:srgbClr val="CFD49E"/>
    <a:srgbClr val="B7B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51CAF-900E-424F-84B9-90DFE9848DE3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31584-8CFB-40BE-89C0-73595B8AB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53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8498bf5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8498bf583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163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46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55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62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43BB35A-AEAA-4A86-98F3-85C21E12D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64" y="-150830"/>
            <a:ext cx="3621110" cy="60143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AB84C9-FE0D-4E9C-AE69-003AE8B87E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070"/>
            <a:ext cx="5509087" cy="57079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22D4E5-F12D-46A2-940D-36DAAAEF2C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587" y="1622790"/>
            <a:ext cx="9332827" cy="190521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rgbClr val="2727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C92C551-FB0D-4287-811C-8653427F8B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8518" y="3950403"/>
            <a:ext cx="6674964" cy="98803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ФИО ДОКЛАДЧИКА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6C1C826E-4154-4155-BD3C-62DD1C915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8518" y="4956694"/>
            <a:ext cx="6674964" cy="81959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22A5C626-6A01-4A86-9AF3-CB80EB7F01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02631" y="6105353"/>
            <a:ext cx="4449452" cy="483583"/>
          </a:xfrm>
        </p:spPr>
        <p:txBody>
          <a:bodyPr anchor="b">
            <a:normAutofit/>
          </a:bodyPr>
          <a:lstStyle>
            <a:lvl1pPr marL="0" indent="0" algn="r">
              <a:buNone/>
              <a:defRPr sz="1400">
                <a:solidFill>
                  <a:srgbClr val="272727"/>
                </a:solidFill>
              </a:defRPr>
            </a:lvl1pPr>
          </a:lstStyle>
          <a:p>
            <a:pPr lvl="0"/>
            <a:r>
              <a:rPr lang="ru-RU" dirty="0"/>
              <a:t>ПЕРМЬ, 2022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32500301-3275-4592-BE10-84FD61DAE9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62414" y="404544"/>
            <a:ext cx="989669" cy="8680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D3D11930-F4FD-4381-A072-D37AC5D74A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8074" y="404544"/>
            <a:ext cx="1857081" cy="88917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pPr lvl="0"/>
            <a:r>
              <a:rPr lang="ru-RU" dirty="0"/>
              <a:t>НАЗВАНИЕ</a:t>
            </a:r>
          </a:p>
          <a:p>
            <a:pPr lvl="0"/>
            <a:r>
              <a:rPr lang="ru-RU" dirty="0"/>
              <a:t>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44793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6348D6-35DB-46C6-925D-CFC7257ED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635" y="412259"/>
            <a:ext cx="10954731" cy="1303419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rgbClr val="2727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3B552128-9C20-4EC8-9532-26C8700B42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635" y="1876425"/>
            <a:ext cx="10954730" cy="74422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272727"/>
                </a:solidFill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CC735747-F2AE-4A46-9D0E-21409AFC1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635" y="2781399"/>
            <a:ext cx="10954730" cy="744227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272727"/>
                </a:solidFill>
              </a:defRPr>
            </a:lvl1pPr>
          </a:lstStyle>
          <a:p>
            <a:pPr lvl="0"/>
            <a:r>
              <a:rPr lang="ru-RU" dirty="0"/>
              <a:t>Образец основного текста №1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451200C6-543F-469C-8390-973405AFF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635" y="3686373"/>
            <a:ext cx="10954730" cy="744227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rgbClr val="272727"/>
                </a:solidFill>
              </a:defRPr>
            </a:lvl1pPr>
          </a:lstStyle>
          <a:p>
            <a:pPr lvl="0"/>
            <a:r>
              <a:rPr lang="ru-RU" dirty="0"/>
              <a:t>Образец основного текста №2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="" xmlns:a16="http://schemas.microsoft.com/office/drawing/2014/main" id="{4148DC79-E809-4D10-949F-D850425D6C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68074" y="6061436"/>
            <a:ext cx="1441122" cy="586033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 b="1">
                <a:solidFill>
                  <a:srgbClr val="272727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1481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8727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384D4D-E830-446E-89F1-49FAFDF1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50680F4-0395-47F7-AAA4-5C20E37DD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21C33B-FF42-478B-95A4-6084F5A9C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FD0C2-78BE-427C-B6D3-2923417079B0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D117B6-2ECD-41A3-AB10-D60ADA505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95A3E5F-C8FD-42AC-A49D-9D83132AC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D3779-F348-42C5-974A-C4061F35B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2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6.pn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759CFC-67AC-4238-A354-4C4A85365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585" y="2098972"/>
            <a:ext cx="9332827" cy="135741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О реализации инициативных проектов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в городе Перми</a:t>
            </a:r>
            <a:endParaRPr lang="ru-RU" dirty="0">
              <a:latin typeface="+mn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A840002-E840-4C98-8B73-7EDAA0DF42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ПЕРМЬ, </a:t>
            </a:r>
            <a:r>
              <a:rPr lang="ru-RU" dirty="0" smtClean="0"/>
              <a:t>2024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030C2828-B859-4333-BA35-E214CEB97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3550" y="404544"/>
            <a:ext cx="1628775" cy="789662"/>
          </a:xfrm>
        </p:spPr>
        <p:txBody>
          <a:bodyPr/>
          <a:lstStyle/>
          <a:p>
            <a:r>
              <a:rPr lang="ru-RU" dirty="0"/>
              <a:t>АДМИНИСТРАЦИЯ ГОРОДА ПЕРМИ</a:t>
            </a:r>
          </a:p>
        </p:txBody>
      </p:sp>
      <p:pic>
        <p:nvPicPr>
          <p:cNvPr id="8" name="Picture 4" descr="герб">
            <a:extLst>
              <a:ext uri="{FF2B5EF4-FFF2-40B4-BE49-F238E27FC236}">
                <a16:creationId xmlns="" xmlns:a16="http://schemas.microsoft.com/office/drawing/2014/main" id="{842D60E6-192B-4F94-9D48-B4DFC084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404543"/>
            <a:ext cx="693558" cy="83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2B1E1D6E-1CCE-48B1-A08C-393B217A6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8518" y="3950403"/>
            <a:ext cx="6674964" cy="988039"/>
          </a:xfrm>
        </p:spPr>
        <p:txBody>
          <a:bodyPr/>
          <a:lstStyle/>
          <a:p>
            <a:r>
              <a:rPr lang="ru-RU" dirty="0" smtClean="0"/>
              <a:t>Трошков Сергей Викторович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DC20CB1B-0536-4991-9217-3B98F47B8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6287" y="4938442"/>
            <a:ext cx="5819425" cy="8195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заместитель главы администрации </a:t>
            </a:r>
            <a:r>
              <a:rPr lang="ru-RU" dirty="0"/>
              <a:t>города Перми </a:t>
            </a:r>
          </a:p>
        </p:txBody>
      </p:sp>
    </p:spTree>
    <p:extLst>
      <p:ext uri="{BB962C8B-B14F-4D97-AF65-F5344CB8AC3E}">
        <p14:creationId xmlns:p14="http://schemas.microsoft.com/office/powerpoint/2010/main" val="4244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12.userapi.com/impg/ZW65WlNIihrG6wPXbCXLcRN9CbpMIuaB5qWpfQ/1Zt6UuradiM.jpg?size=2560x1413&amp;quality=95&amp;sign=c808fb96a354f3f179e1469354b0715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65" y="3302109"/>
            <a:ext cx="4120248" cy="35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59ACA88C-2201-41BB-9476-ABB3E7F157E4}"/>
              </a:ext>
            </a:extLst>
          </p:cNvPr>
          <p:cNvCxnSpPr/>
          <p:nvPr/>
        </p:nvCxnSpPr>
        <p:spPr>
          <a:xfrm>
            <a:off x="6218113" y="1008349"/>
            <a:ext cx="5343" cy="26559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77354" y="1120311"/>
            <a:ext cx="2127980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Инициатор проекта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68440" y="1059193"/>
            <a:ext cx="2708448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Инициатор проекта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12205" y="1703501"/>
            <a:ext cx="2708448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Название проекта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2236457" y="1649263"/>
            <a:ext cx="3950756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Ремонт парка на пересечении улиц Капитана Гастелло и Левченко (I этап)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44362" y="2474002"/>
            <a:ext cx="2127980" cy="61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002060"/>
                </a:solidFill>
              </a:rPr>
              <a:t>Источники финансирования</a:t>
            </a:r>
            <a:endParaRPr lang="ru-RU" sz="1333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5170" y="2465948"/>
            <a:ext cx="3647087" cy="85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067" dirty="0"/>
              <a:t>Бюджет города Перми      	</a:t>
            </a:r>
            <a:r>
              <a:rPr lang="ru-RU" sz="1067" b="1" dirty="0"/>
              <a:t>  2 583,8 </a:t>
            </a:r>
            <a:r>
              <a:rPr lang="ru-RU" sz="1067" dirty="0"/>
              <a:t>тыс. ₽</a:t>
            </a:r>
          </a:p>
          <a:p>
            <a:r>
              <a:rPr lang="ru-RU" sz="1067" dirty="0"/>
              <a:t>Инициативные платежи    	</a:t>
            </a:r>
            <a:r>
              <a:rPr lang="ru-RU" sz="1067" b="1" dirty="0"/>
              <a:t>  339 </a:t>
            </a:r>
            <a:r>
              <a:rPr lang="ru-RU" sz="1067" dirty="0"/>
              <a:t>тыс. ₽</a:t>
            </a:r>
          </a:p>
          <a:p>
            <a:r>
              <a:rPr lang="ru-RU" sz="1067" dirty="0"/>
              <a:t>жители, бизнес </a:t>
            </a:r>
          </a:p>
          <a:p>
            <a:r>
              <a:rPr lang="ru-RU" sz="1067" i="1" dirty="0"/>
              <a:t>(трудовое,  имущественное участие)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23455" y="1792971"/>
            <a:ext cx="2127980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Название проекта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345782" y="2443967"/>
            <a:ext cx="2127980" cy="61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002060"/>
                </a:solidFill>
              </a:rPr>
              <a:t>Источники финансирования</a:t>
            </a:r>
            <a:endParaRPr lang="ru-RU" sz="1333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94497" y="2419084"/>
            <a:ext cx="3647087" cy="85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067" dirty="0"/>
              <a:t>Бюджет города Перми      	</a:t>
            </a:r>
            <a:r>
              <a:rPr lang="ru-RU" sz="1067" b="1" dirty="0"/>
              <a:t>441,7</a:t>
            </a:r>
            <a:r>
              <a:rPr lang="ru-RU" sz="1067" dirty="0"/>
              <a:t> тыс. ₽</a:t>
            </a:r>
          </a:p>
          <a:p>
            <a:r>
              <a:rPr lang="ru-RU" sz="1067" dirty="0"/>
              <a:t>Инициативные платежи    	</a:t>
            </a:r>
            <a:r>
              <a:rPr lang="ru-RU" sz="1067" b="1" dirty="0"/>
              <a:t>54,6 </a:t>
            </a:r>
            <a:r>
              <a:rPr lang="ru-RU" sz="1067" dirty="0"/>
              <a:t>тыс. ₽</a:t>
            </a:r>
          </a:p>
          <a:p>
            <a:r>
              <a:rPr lang="ru-RU" sz="1067" dirty="0"/>
              <a:t>жители, бизнес </a:t>
            </a:r>
          </a:p>
          <a:p>
            <a:r>
              <a:rPr lang="ru-RU" sz="1067" i="1" dirty="0"/>
              <a:t>(трудовое и имущественное  участие)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2205258" y="1083516"/>
            <a:ext cx="3606909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ТОС «Стахановский» Индустриального района города Перми</a:t>
            </a:r>
            <a:endParaRPr lang="ru-RU" sz="1333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8246315" y="1002259"/>
            <a:ext cx="3606909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ТОС «Стахановский» Индустриального района города Перми</a:t>
            </a:r>
            <a:endParaRPr lang="ru-RU" sz="1333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8295758" y="1598667"/>
            <a:ext cx="3950756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Ремонт парка на пересечении улиц Капитана Гастелло и Левченко (I</a:t>
            </a:r>
            <a:r>
              <a:rPr lang="en-US" sz="1333" b="1" dirty="0"/>
              <a:t>I</a:t>
            </a:r>
            <a:r>
              <a:rPr lang="ru-RU" sz="1333" b="1" dirty="0"/>
              <a:t> этап)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" y="3325774"/>
            <a:ext cx="3778832" cy="3494071"/>
          </a:xfrm>
          <a:prstGeom prst="rect">
            <a:avLst/>
          </a:prstGeom>
        </p:spPr>
      </p:pic>
      <p:sp>
        <p:nvSpPr>
          <p:cNvPr id="30" name="Прямоугольник: скругленные верхние углы 10">
            <a:extLst>
              <a:ext uri="{FF2B5EF4-FFF2-40B4-BE49-F238E27FC236}">
                <a16:creationId xmlns:a16="http://schemas.microsoft.com/office/drawing/2014/main" xmlns="" id="{65F1B295-A748-4347-80CB-D1BCC39617E0}"/>
              </a:ext>
            </a:extLst>
          </p:cNvPr>
          <p:cNvSpPr/>
          <p:nvPr/>
        </p:nvSpPr>
        <p:spPr>
          <a:xfrm>
            <a:off x="235852" y="6589860"/>
            <a:ext cx="767448" cy="22998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До</a:t>
            </a:r>
          </a:p>
        </p:txBody>
      </p:sp>
      <p:sp>
        <p:nvSpPr>
          <p:cNvPr id="31" name="Прямоугольник: скругленные верхние углы 10">
            <a:extLst>
              <a:ext uri="{FF2B5EF4-FFF2-40B4-BE49-F238E27FC236}">
                <a16:creationId xmlns:a16="http://schemas.microsoft.com/office/drawing/2014/main" xmlns="" id="{65F1B295-A748-4347-80CB-D1BCC39617E0}"/>
              </a:ext>
            </a:extLst>
          </p:cNvPr>
          <p:cNvSpPr/>
          <p:nvPr/>
        </p:nvSpPr>
        <p:spPr>
          <a:xfrm>
            <a:off x="4005759" y="6589860"/>
            <a:ext cx="1233452" cy="22998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После</a:t>
            </a:r>
          </a:p>
        </p:txBody>
      </p:sp>
      <p:sp>
        <p:nvSpPr>
          <p:cNvPr id="28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6207618" y="-5310834"/>
            <a:ext cx="487690" cy="11318353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049" y="141586"/>
            <a:ext cx="11341970" cy="4648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2"/>
                </a:solidFill>
              </a:rPr>
              <a:t>Конкурс инициативных проектов</a:t>
            </a: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3" name="Picture 8" descr="https://static.tildacdn.com/tild3835-3366-4533-a537-643761316333/noun_ruble_885299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" y="96301"/>
            <a:ext cx="614933" cy="6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12.userapi.com/impg/11MQpMqtEXV96bfZZJecu-dimxGwX1nAKLwUHA/Uuv3E1HSXp8.jpg?size=2560x1707&amp;quality=95&amp;sign=c04bf955388030b2f1924eee057efdb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55" y="3302110"/>
            <a:ext cx="4137370" cy="35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7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030C2828-B859-4333-BA35-E214CEB97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3550" y="404544"/>
            <a:ext cx="1628775" cy="789662"/>
          </a:xfrm>
        </p:spPr>
        <p:txBody>
          <a:bodyPr/>
          <a:lstStyle/>
          <a:p>
            <a:r>
              <a:rPr lang="ru-RU" dirty="0"/>
              <a:t>АДМИНИСТРАЦИЯ ГОРОДА ПЕРМИ</a:t>
            </a:r>
          </a:p>
        </p:txBody>
      </p:sp>
      <p:pic>
        <p:nvPicPr>
          <p:cNvPr id="8" name="Picture 4" descr="герб">
            <a:extLst>
              <a:ext uri="{FF2B5EF4-FFF2-40B4-BE49-F238E27FC236}">
                <a16:creationId xmlns="" xmlns:a16="http://schemas.microsoft.com/office/drawing/2014/main" id="{842D60E6-192B-4F94-9D48-B4DFC084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404543"/>
            <a:ext cx="693558" cy="83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450573" y="1345759"/>
            <a:ext cx="10954731" cy="1303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27272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/>
              <a:t>Благодарю за внимание!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31" y="2469700"/>
            <a:ext cx="3980035" cy="40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5558872" y="-5368476"/>
            <a:ext cx="846590" cy="1186721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60" y="145448"/>
            <a:ext cx="11867215" cy="84180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2"/>
                </a:solidFill>
              </a:rPr>
              <a:t>ТОС - самоорганизация </a:t>
            </a:r>
            <a:r>
              <a:rPr lang="ru-RU" sz="2400" b="1" dirty="0" smtClean="0">
                <a:solidFill>
                  <a:schemeClr val="bg2"/>
                </a:solidFill>
              </a:rPr>
              <a:t>граждан по </a:t>
            </a:r>
            <a:r>
              <a:rPr lang="ru-RU" sz="2400" b="1" dirty="0">
                <a:solidFill>
                  <a:schemeClr val="bg2"/>
                </a:solidFill>
              </a:rPr>
              <a:t>месту их </a:t>
            </a:r>
            <a:r>
              <a:rPr lang="ru-RU" sz="2400" b="1" dirty="0" smtClean="0">
                <a:solidFill>
                  <a:schemeClr val="bg2"/>
                </a:solidFill>
              </a:rPr>
              <a:t>жительства,</a:t>
            </a:r>
          </a:p>
          <a:p>
            <a:r>
              <a:rPr lang="ru-RU" sz="2400" b="1" dirty="0" smtClean="0">
                <a:solidFill>
                  <a:schemeClr val="bg2"/>
                </a:solidFill>
              </a:rPr>
              <a:t>является </a:t>
            </a:r>
            <a:r>
              <a:rPr lang="ru-RU" sz="2400" b="1" dirty="0">
                <a:solidFill>
                  <a:schemeClr val="bg2"/>
                </a:solidFill>
              </a:rPr>
              <a:t>юридическим лицом в статусе НКО</a:t>
            </a:r>
          </a:p>
          <a:p>
            <a:endParaRPr lang="ru-RU" sz="2000" dirty="0" smtClean="0">
              <a:solidFill>
                <a:schemeClr val="bg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40" y="1004517"/>
            <a:ext cx="10775491" cy="581253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24434" y="3221548"/>
            <a:ext cx="10528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03804" y="3683213"/>
            <a:ext cx="10528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56699" y="3292698"/>
            <a:ext cx="10528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46385" y="2153625"/>
            <a:ext cx="17045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28353" y="3896007"/>
            <a:ext cx="1256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26723" y="5464797"/>
            <a:ext cx="10528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49010" y="4593212"/>
            <a:ext cx="10528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37962" y="3683213"/>
            <a:ext cx="15762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 descr="область для текста" title="Текстовая часть">
            <a:extLst>
              <a:ext uri="{FF2B5EF4-FFF2-40B4-BE49-F238E27FC236}">
                <a16:creationId xmlns="" xmlns:a16="http://schemas.microsoft.com/office/drawing/2014/main" id="{56FF23E5-F63E-4BA7-A10C-AB93938AEFB1}"/>
              </a:ext>
            </a:extLst>
          </p:cNvPr>
          <p:cNvSpPr txBox="1"/>
          <p:nvPr/>
        </p:nvSpPr>
        <p:spPr>
          <a:xfrm>
            <a:off x="-38266" y="887105"/>
            <a:ext cx="6493657" cy="9527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45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ТОС в Перми – </a:t>
            </a:r>
            <a:r>
              <a:rPr lang="ru-RU" sz="45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111 </a:t>
            </a:r>
            <a:r>
              <a:rPr lang="ru-RU" sz="4500" b="1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(юридические лица)</a:t>
            </a:r>
            <a:endParaRPr lang="ru-RU" sz="45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505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277C5B-9B1F-4207-91B1-4D49AF6F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35" y="412260"/>
            <a:ext cx="10954731" cy="683224"/>
          </a:xfrm>
        </p:spPr>
        <p:txBody>
          <a:bodyPr/>
          <a:lstStyle/>
          <a:p>
            <a:r>
              <a:rPr lang="ru-RU" dirty="0"/>
              <a:t>Формы муниципальной </a:t>
            </a:r>
            <a:r>
              <a:rPr lang="ru-RU" dirty="0" smtClean="0"/>
              <a:t>поддержки ТОС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20410" y="2036657"/>
            <a:ext cx="5259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Финансовая</a:t>
            </a:r>
          </a:p>
          <a:p>
            <a:pPr indent="-285750">
              <a:lnSpc>
                <a:spcPct val="120000"/>
              </a:lnSpc>
              <a:buFontTx/>
              <a:buChar char="-"/>
            </a:pPr>
            <a:r>
              <a:rPr lang="ru-RU" sz="1500" dirty="0"/>
              <a:t>Г</a:t>
            </a:r>
            <a:r>
              <a:rPr lang="ru-RU" sz="1500" dirty="0" smtClean="0"/>
              <a:t>ородской конкурс социально значимых проектов </a:t>
            </a:r>
            <a:br>
              <a:rPr lang="ru-RU" sz="1500" dirty="0" smtClean="0"/>
            </a:br>
            <a:r>
              <a:rPr lang="ru-RU" sz="1500" dirty="0" smtClean="0"/>
              <a:t>«Город-это мы»;</a:t>
            </a:r>
          </a:p>
          <a:p>
            <a:pPr indent="-285750">
              <a:lnSpc>
                <a:spcPct val="120000"/>
              </a:lnSpc>
              <a:buFontTx/>
              <a:buChar char="-"/>
            </a:pPr>
            <a:r>
              <a:rPr lang="ru-RU" sz="1500" dirty="0"/>
              <a:t>Районные конкурс поддержки локальных инициатив СО НКО, в том числе </a:t>
            </a:r>
            <a:r>
              <a:rPr lang="ru-RU" sz="1500" dirty="0" smtClean="0"/>
              <a:t>ТОС;</a:t>
            </a:r>
            <a:endParaRPr lang="ru-RU" sz="1500" dirty="0"/>
          </a:p>
          <a:p>
            <a:pPr indent="-285750">
              <a:lnSpc>
                <a:spcPct val="120000"/>
              </a:lnSpc>
              <a:buFontTx/>
              <a:buChar char="-"/>
            </a:pPr>
            <a:r>
              <a:rPr lang="ru-RU" sz="1500" dirty="0" smtClean="0"/>
              <a:t>Субсидии органам ТОС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369244" y="2078148"/>
            <a:ext cx="4822756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Имущественная</a:t>
            </a:r>
          </a:p>
          <a:p>
            <a:pPr>
              <a:lnSpc>
                <a:spcPct val="120000"/>
              </a:lnSpc>
            </a:pPr>
            <a:r>
              <a:rPr lang="ru-RU" sz="1700" dirty="0" smtClean="0"/>
              <a:t>- </a:t>
            </a:r>
            <a:r>
              <a:rPr lang="ru-RU" sz="1500" dirty="0" smtClean="0"/>
              <a:t>Общественные центры;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sz="1500" dirty="0" smtClean="0">
                <a:cs typeface="Times New Roman" panose="02020603050405020304" pitchFamily="18" charset="0"/>
              </a:rPr>
              <a:t>Предоставление имущественной поддержки </a:t>
            </a:r>
            <a:br>
              <a:rPr lang="ru-RU" sz="1500" dirty="0" smtClean="0">
                <a:cs typeface="Times New Roman" panose="02020603050405020304" pitchFamily="18" charset="0"/>
              </a:rPr>
            </a:br>
            <a:r>
              <a:rPr lang="ru-RU" sz="1500" dirty="0" smtClean="0">
                <a:cs typeface="Times New Roman" panose="02020603050405020304" pitchFamily="18" charset="0"/>
              </a:rPr>
              <a:t>в </a:t>
            </a:r>
            <a:r>
              <a:rPr lang="ru-RU" sz="1500" dirty="0">
                <a:cs typeface="Times New Roman" panose="02020603050405020304" pitchFamily="18" charset="0"/>
              </a:rPr>
              <a:t>виде скидки </a:t>
            </a:r>
            <a:r>
              <a:rPr lang="ru-RU" sz="1500" dirty="0" smtClean="0">
                <a:cs typeface="Times New Roman" panose="02020603050405020304" pitchFamily="18" charset="0"/>
              </a:rPr>
              <a:t>по </a:t>
            </a:r>
            <a:r>
              <a:rPr lang="ru-RU" sz="1500" dirty="0">
                <a:cs typeface="Times New Roman" panose="02020603050405020304" pitchFamily="18" charset="0"/>
              </a:rPr>
              <a:t>арендной </a:t>
            </a:r>
            <a:r>
              <a:rPr lang="ru-RU" sz="1500" dirty="0" smtClean="0">
                <a:cs typeface="Times New Roman" panose="02020603050405020304" pitchFamily="18" charset="0"/>
              </a:rPr>
              <a:t>плате </a:t>
            </a:r>
            <a:br>
              <a:rPr lang="ru-RU" sz="1500" dirty="0" smtClean="0">
                <a:cs typeface="Times New Roman" panose="02020603050405020304" pitchFamily="18" charset="0"/>
              </a:rPr>
            </a:br>
            <a:r>
              <a:rPr lang="ru-RU" sz="1500" dirty="0" smtClean="0">
                <a:cs typeface="Times New Roman" panose="02020603050405020304" pitchFamily="18" charset="0"/>
              </a:rPr>
              <a:t>на муниципальное помещение;</a:t>
            </a:r>
          </a:p>
          <a:p>
            <a:endParaRPr lang="ru-RU" sz="1500" i="1" dirty="0" smtClean="0">
              <a:solidFill>
                <a:schemeClr val="bg1"/>
              </a:solidFill>
            </a:endParaRPr>
          </a:p>
          <a:p>
            <a:endParaRPr lang="ru-RU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50398" y="4635364"/>
            <a:ext cx="5505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Информационная и методическая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object 10"/>
          <p:cNvSpPr/>
          <p:nvPr/>
        </p:nvSpPr>
        <p:spPr>
          <a:xfrm>
            <a:off x="2709948" y="4600522"/>
            <a:ext cx="607875" cy="549036"/>
          </a:xfrm>
          <a:prstGeom prst="rect">
            <a:avLst/>
          </a:pr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0" name="Freeform 71"/>
          <p:cNvSpPr>
            <a:spLocks noEditPoints="1"/>
          </p:cNvSpPr>
          <p:nvPr/>
        </p:nvSpPr>
        <p:spPr bwMode="auto">
          <a:xfrm>
            <a:off x="6755630" y="2078148"/>
            <a:ext cx="613613" cy="650314"/>
          </a:xfrm>
          <a:custGeom>
            <a:avLst/>
            <a:gdLst/>
            <a:ahLst/>
            <a:cxnLst>
              <a:cxn ang="0">
                <a:pos x="228" y="58"/>
              </a:cxn>
              <a:cxn ang="0">
                <a:pos x="224" y="16"/>
              </a:cxn>
              <a:cxn ang="0">
                <a:pos x="214" y="2"/>
              </a:cxn>
              <a:cxn ang="0">
                <a:pos x="48" y="0"/>
              </a:cxn>
              <a:cxn ang="0">
                <a:pos x="34" y="10"/>
              </a:cxn>
              <a:cxn ang="0">
                <a:pos x="32" y="54"/>
              </a:cxn>
              <a:cxn ang="0">
                <a:pos x="4" y="90"/>
              </a:cxn>
              <a:cxn ang="0">
                <a:pos x="0" y="112"/>
              </a:cxn>
              <a:cxn ang="0">
                <a:pos x="8" y="128"/>
              </a:cxn>
              <a:cxn ang="0">
                <a:pos x="24" y="240"/>
              </a:cxn>
              <a:cxn ang="0">
                <a:pos x="28" y="252"/>
              </a:cxn>
              <a:cxn ang="0">
                <a:pos x="216" y="256"/>
              </a:cxn>
              <a:cxn ang="0">
                <a:pos x="228" y="252"/>
              </a:cxn>
              <a:cxn ang="0">
                <a:pos x="232" y="136"/>
              </a:cxn>
              <a:cxn ang="0">
                <a:pos x="248" y="128"/>
              </a:cxn>
              <a:cxn ang="0">
                <a:pos x="256" y="104"/>
              </a:cxn>
              <a:cxn ang="0">
                <a:pos x="252" y="90"/>
              </a:cxn>
              <a:cxn ang="0">
                <a:pos x="48" y="48"/>
              </a:cxn>
              <a:cxn ang="0">
                <a:pos x="82" y="120"/>
              </a:cxn>
              <a:cxn ang="0">
                <a:pos x="98" y="64"/>
              </a:cxn>
              <a:cxn ang="0">
                <a:pos x="124" y="64"/>
              </a:cxn>
              <a:cxn ang="0">
                <a:pos x="106" y="64"/>
              </a:cxn>
              <a:cxn ang="0">
                <a:pos x="166" y="120"/>
              </a:cxn>
              <a:cxn ang="0">
                <a:pos x="158" y="64"/>
              </a:cxn>
              <a:cxn ang="0">
                <a:pos x="174" y="120"/>
              </a:cxn>
              <a:cxn ang="0">
                <a:pos x="16" y="104"/>
              </a:cxn>
              <a:cxn ang="0">
                <a:pos x="42" y="68"/>
              </a:cxn>
              <a:cxn ang="0">
                <a:pos x="48" y="64"/>
              </a:cxn>
              <a:cxn ang="0">
                <a:pos x="24" y="120"/>
              </a:cxn>
              <a:cxn ang="0">
                <a:pos x="18" y="118"/>
              </a:cxn>
              <a:cxn ang="0">
                <a:pos x="160" y="240"/>
              </a:cxn>
              <a:cxn ang="0">
                <a:pos x="160" y="160"/>
              </a:cxn>
              <a:cxn ang="0">
                <a:pos x="168" y="240"/>
              </a:cxn>
              <a:cxn ang="0">
                <a:pos x="168" y="156"/>
              </a:cxn>
              <a:cxn ang="0">
                <a:pos x="160" y="152"/>
              </a:cxn>
              <a:cxn ang="0">
                <a:pos x="96" y="152"/>
              </a:cxn>
              <a:cxn ang="0">
                <a:pos x="92" y="160"/>
              </a:cxn>
              <a:cxn ang="0">
                <a:pos x="40" y="136"/>
              </a:cxn>
              <a:cxn ang="0">
                <a:pos x="240" y="112"/>
              </a:cxn>
              <a:cxn ang="0">
                <a:pos x="238" y="118"/>
              </a:cxn>
              <a:cxn ang="0">
                <a:pos x="218" y="120"/>
              </a:cxn>
              <a:cxn ang="0">
                <a:pos x="208" y="64"/>
              </a:cxn>
              <a:cxn ang="0">
                <a:pos x="238" y="100"/>
              </a:cxn>
              <a:cxn ang="0">
                <a:pos x="240" y="112"/>
              </a:cxn>
            </a:cxnLst>
            <a:rect l="0" t="0" r="r" b="b"/>
            <a:pathLst>
              <a:path w="256" h="256">
                <a:moveTo>
                  <a:pt x="252" y="90"/>
                </a:moveTo>
                <a:lnTo>
                  <a:pt x="228" y="58"/>
                </a:lnTo>
                <a:lnTo>
                  <a:pt x="228" y="58"/>
                </a:lnTo>
                <a:lnTo>
                  <a:pt x="224" y="54"/>
                </a:lnTo>
                <a:lnTo>
                  <a:pt x="224" y="16"/>
                </a:lnTo>
                <a:lnTo>
                  <a:pt x="224" y="16"/>
                </a:lnTo>
                <a:lnTo>
                  <a:pt x="222" y="10"/>
                </a:lnTo>
                <a:lnTo>
                  <a:pt x="220" y="4"/>
                </a:lnTo>
                <a:lnTo>
                  <a:pt x="214" y="2"/>
                </a:lnTo>
                <a:lnTo>
                  <a:pt x="208" y="0"/>
                </a:lnTo>
                <a:lnTo>
                  <a:pt x="48" y="0"/>
                </a:lnTo>
                <a:lnTo>
                  <a:pt x="48" y="0"/>
                </a:lnTo>
                <a:lnTo>
                  <a:pt x="42" y="2"/>
                </a:lnTo>
                <a:lnTo>
                  <a:pt x="36" y="4"/>
                </a:lnTo>
                <a:lnTo>
                  <a:pt x="34" y="10"/>
                </a:lnTo>
                <a:lnTo>
                  <a:pt x="32" y="16"/>
                </a:lnTo>
                <a:lnTo>
                  <a:pt x="32" y="54"/>
                </a:lnTo>
                <a:lnTo>
                  <a:pt x="32" y="54"/>
                </a:lnTo>
                <a:lnTo>
                  <a:pt x="28" y="58"/>
                </a:lnTo>
                <a:lnTo>
                  <a:pt x="4" y="90"/>
                </a:lnTo>
                <a:lnTo>
                  <a:pt x="4" y="90"/>
                </a:lnTo>
                <a:lnTo>
                  <a:pt x="2" y="96"/>
                </a:lnTo>
                <a:lnTo>
                  <a:pt x="0" y="104"/>
                </a:lnTo>
                <a:lnTo>
                  <a:pt x="0" y="112"/>
                </a:lnTo>
                <a:lnTo>
                  <a:pt x="0" y="112"/>
                </a:lnTo>
                <a:lnTo>
                  <a:pt x="2" y="122"/>
                </a:lnTo>
                <a:lnTo>
                  <a:pt x="8" y="128"/>
                </a:lnTo>
                <a:lnTo>
                  <a:pt x="14" y="134"/>
                </a:lnTo>
                <a:lnTo>
                  <a:pt x="24" y="136"/>
                </a:lnTo>
                <a:lnTo>
                  <a:pt x="24" y="240"/>
                </a:lnTo>
                <a:lnTo>
                  <a:pt x="24" y="240"/>
                </a:lnTo>
                <a:lnTo>
                  <a:pt x="26" y="246"/>
                </a:lnTo>
                <a:lnTo>
                  <a:pt x="28" y="252"/>
                </a:lnTo>
                <a:lnTo>
                  <a:pt x="34" y="254"/>
                </a:lnTo>
                <a:lnTo>
                  <a:pt x="40" y="256"/>
                </a:lnTo>
                <a:lnTo>
                  <a:pt x="216" y="256"/>
                </a:lnTo>
                <a:lnTo>
                  <a:pt x="216" y="256"/>
                </a:lnTo>
                <a:lnTo>
                  <a:pt x="222" y="254"/>
                </a:lnTo>
                <a:lnTo>
                  <a:pt x="228" y="252"/>
                </a:lnTo>
                <a:lnTo>
                  <a:pt x="230" y="246"/>
                </a:lnTo>
                <a:lnTo>
                  <a:pt x="232" y="240"/>
                </a:lnTo>
                <a:lnTo>
                  <a:pt x="232" y="136"/>
                </a:lnTo>
                <a:lnTo>
                  <a:pt x="232" y="136"/>
                </a:lnTo>
                <a:lnTo>
                  <a:pt x="242" y="134"/>
                </a:lnTo>
                <a:lnTo>
                  <a:pt x="248" y="128"/>
                </a:lnTo>
                <a:lnTo>
                  <a:pt x="254" y="122"/>
                </a:lnTo>
                <a:lnTo>
                  <a:pt x="256" y="112"/>
                </a:lnTo>
                <a:lnTo>
                  <a:pt x="256" y="104"/>
                </a:lnTo>
                <a:lnTo>
                  <a:pt x="256" y="104"/>
                </a:lnTo>
                <a:lnTo>
                  <a:pt x="254" y="96"/>
                </a:lnTo>
                <a:lnTo>
                  <a:pt x="252" y="90"/>
                </a:lnTo>
                <a:close/>
                <a:moveTo>
                  <a:pt x="208" y="16"/>
                </a:moveTo>
                <a:lnTo>
                  <a:pt x="208" y="48"/>
                </a:lnTo>
                <a:lnTo>
                  <a:pt x="48" y="48"/>
                </a:lnTo>
                <a:lnTo>
                  <a:pt x="48" y="16"/>
                </a:lnTo>
                <a:lnTo>
                  <a:pt x="208" y="16"/>
                </a:lnTo>
                <a:close/>
                <a:moveTo>
                  <a:pt x="82" y="120"/>
                </a:moveTo>
                <a:lnTo>
                  <a:pt x="48" y="120"/>
                </a:lnTo>
                <a:lnTo>
                  <a:pt x="80" y="64"/>
                </a:lnTo>
                <a:lnTo>
                  <a:pt x="98" y="64"/>
                </a:lnTo>
                <a:lnTo>
                  <a:pt x="82" y="120"/>
                </a:lnTo>
                <a:close/>
                <a:moveTo>
                  <a:pt x="106" y="64"/>
                </a:moveTo>
                <a:lnTo>
                  <a:pt x="124" y="64"/>
                </a:lnTo>
                <a:lnTo>
                  <a:pt x="124" y="120"/>
                </a:lnTo>
                <a:lnTo>
                  <a:pt x="90" y="120"/>
                </a:lnTo>
                <a:lnTo>
                  <a:pt x="106" y="64"/>
                </a:lnTo>
                <a:close/>
                <a:moveTo>
                  <a:pt x="132" y="64"/>
                </a:moveTo>
                <a:lnTo>
                  <a:pt x="150" y="64"/>
                </a:lnTo>
                <a:lnTo>
                  <a:pt x="166" y="120"/>
                </a:lnTo>
                <a:lnTo>
                  <a:pt x="132" y="120"/>
                </a:lnTo>
                <a:lnTo>
                  <a:pt x="132" y="64"/>
                </a:lnTo>
                <a:close/>
                <a:moveTo>
                  <a:pt x="158" y="64"/>
                </a:moveTo>
                <a:lnTo>
                  <a:pt x="176" y="64"/>
                </a:lnTo>
                <a:lnTo>
                  <a:pt x="208" y="120"/>
                </a:lnTo>
                <a:lnTo>
                  <a:pt x="174" y="120"/>
                </a:lnTo>
                <a:lnTo>
                  <a:pt x="158" y="64"/>
                </a:lnTo>
                <a:close/>
                <a:moveTo>
                  <a:pt x="16" y="112"/>
                </a:moveTo>
                <a:lnTo>
                  <a:pt x="16" y="104"/>
                </a:lnTo>
                <a:lnTo>
                  <a:pt x="16" y="104"/>
                </a:lnTo>
                <a:lnTo>
                  <a:pt x="18" y="100"/>
                </a:lnTo>
                <a:lnTo>
                  <a:pt x="42" y="68"/>
                </a:lnTo>
                <a:lnTo>
                  <a:pt x="42" y="68"/>
                </a:lnTo>
                <a:lnTo>
                  <a:pt x="44" y="64"/>
                </a:lnTo>
                <a:lnTo>
                  <a:pt x="48" y="64"/>
                </a:lnTo>
                <a:lnTo>
                  <a:pt x="70" y="64"/>
                </a:lnTo>
                <a:lnTo>
                  <a:pt x="38" y="120"/>
                </a:lnTo>
                <a:lnTo>
                  <a:pt x="24" y="120"/>
                </a:lnTo>
                <a:lnTo>
                  <a:pt x="24" y="120"/>
                </a:lnTo>
                <a:lnTo>
                  <a:pt x="20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2"/>
                </a:lnTo>
                <a:close/>
                <a:moveTo>
                  <a:pt x="160" y="240"/>
                </a:moveTo>
                <a:lnTo>
                  <a:pt x="100" y="240"/>
                </a:lnTo>
                <a:lnTo>
                  <a:pt x="100" y="160"/>
                </a:lnTo>
                <a:lnTo>
                  <a:pt x="160" y="160"/>
                </a:lnTo>
                <a:lnTo>
                  <a:pt x="160" y="240"/>
                </a:lnTo>
                <a:close/>
                <a:moveTo>
                  <a:pt x="216" y="240"/>
                </a:moveTo>
                <a:lnTo>
                  <a:pt x="168" y="240"/>
                </a:lnTo>
                <a:lnTo>
                  <a:pt x="168" y="160"/>
                </a:lnTo>
                <a:lnTo>
                  <a:pt x="168" y="160"/>
                </a:lnTo>
                <a:lnTo>
                  <a:pt x="168" y="156"/>
                </a:lnTo>
                <a:lnTo>
                  <a:pt x="166" y="154"/>
                </a:lnTo>
                <a:lnTo>
                  <a:pt x="164" y="152"/>
                </a:lnTo>
                <a:lnTo>
                  <a:pt x="160" y="152"/>
                </a:lnTo>
                <a:lnTo>
                  <a:pt x="100" y="152"/>
                </a:lnTo>
                <a:lnTo>
                  <a:pt x="100" y="152"/>
                </a:lnTo>
                <a:lnTo>
                  <a:pt x="96" y="152"/>
                </a:lnTo>
                <a:lnTo>
                  <a:pt x="94" y="154"/>
                </a:lnTo>
                <a:lnTo>
                  <a:pt x="92" y="156"/>
                </a:lnTo>
                <a:lnTo>
                  <a:pt x="92" y="160"/>
                </a:lnTo>
                <a:lnTo>
                  <a:pt x="92" y="240"/>
                </a:lnTo>
                <a:lnTo>
                  <a:pt x="40" y="240"/>
                </a:lnTo>
                <a:lnTo>
                  <a:pt x="40" y="136"/>
                </a:lnTo>
                <a:lnTo>
                  <a:pt x="216" y="136"/>
                </a:lnTo>
                <a:lnTo>
                  <a:pt x="216" y="240"/>
                </a:lnTo>
                <a:close/>
                <a:moveTo>
                  <a:pt x="240" y="112"/>
                </a:moveTo>
                <a:lnTo>
                  <a:pt x="240" y="112"/>
                </a:lnTo>
                <a:lnTo>
                  <a:pt x="240" y="116"/>
                </a:lnTo>
                <a:lnTo>
                  <a:pt x="238" y="118"/>
                </a:lnTo>
                <a:lnTo>
                  <a:pt x="236" y="120"/>
                </a:lnTo>
                <a:lnTo>
                  <a:pt x="232" y="120"/>
                </a:lnTo>
                <a:lnTo>
                  <a:pt x="218" y="120"/>
                </a:lnTo>
                <a:lnTo>
                  <a:pt x="186" y="64"/>
                </a:lnTo>
                <a:lnTo>
                  <a:pt x="208" y="64"/>
                </a:lnTo>
                <a:lnTo>
                  <a:pt x="208" y="64"/>
                </a:lnTo>
                <a:lnTo>
                  <a:pt x="212" y="64"/>
                </a:lnTo>
                <a:lnTo>
                  <a:pt x="214" y="68"/>
                </a:lnTo>
                <a:lnTo>
                  <a:pt x="238" y="100"/>
                </a:lnTo>
                <a:lnTo>
                  <a:pt x="238" y="100"/>
                </a:lnTo>
                <a:lnTo>
                  <a:pt x="240" y="104"/>
                </a:lnTo>
                <a:lnTo>
                  <a:pt x="240" y="11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5558872" y="-4414888"/>
            <a:ext cx="846590" cy="1186721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60" y="1209675"/>
            <a:ext cx="11867215" cy="73234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Цель:</a:t>
            </a:r>
            <a:r>
              <a:rPr lang="ru-RU" sz="2000" dirty="0"/>
              <a:t> </a:t>
            </a:r>
            <a:r>
              <a:rPr lang="ru-RU" sz="2000" dirty="0">
                <a:solidFill>
                  <a:schemeClr val="bg2"/>
                </a:solidFill>
              </a:rPr>
              <a:t>оказание поддержки </a:t>
            </a:r>
            <a:r>
              <a:rPr lang="ru-RU" sz="2000" dirty="0" smtClean="0">
                <a:solidFill>
                  <a:schemeClr val="bg2"/>
                </a:solidFill>
              </a:rPr>
              <a:t>ТОС в </a:t>
            </a:r>
            <a:r>
              <a:rPr lang="ru-RU" sz="2000" dirty="0">
                <a:solidFill>
                  <a:schemeClr val="bg2"/>
                </a:solidFill>
              </a:rPr>
              <a:t>реализации социальных проектов, участие населения </a:t>
            </a:r>
            <a:r>
              <a:rPr lang="ru-RU" sz="2000" dirty="0" smtClean="0">
                <a:solidFill>
                  <a:schemeClr val="bg2"/>
                </a:solidFill>
              </a:rPr>
              <a:t>города Перми в </a:t>
            </a:r>
            <a:r>
              <a:rPr lang="ru-RU" sz="2000" dirty="0">
                <a:solidFill>
                  <a:schemeClr val="bg2"/>
                </a:solidFill>
              </a:rPr>
              <a:t>решении вопросов местного значения</a:t>
            </a:r>
          </a:p>
          <a:p>
            <a:endParaRPr lang="ru-RU" sz="2000" dirty="0" smtClean="0">
              <a:solidFill>
                <a:schemeClr val="bg2"/>
              </a:solidFill>
            </a:endParaRPr>
          </a:p>
        </p:txBody>
      </p:sp>
      <p:sp>
        <p:nvSpPr>
          <p:cNvPr id="13" name="Объект 6"/>
          <p:cNvSpPr txBox="1">
            <a:spLocks/>
          </p:cNvSpPr>
          <p:nvPr/>
        </p:nvSpPr>
        <p:spPr bwMode="auto">
          <a:xfrm>
            <a:off x="3210546" y="5151919"/>
            <a:ext cx="10085607" cy="50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500" dirty="0" smtClean="0">
                <a:cs typeface="Times New Roman" panose="02020603050405020304" pitchFamily="18" charset="0"/>
              </a:rPr>
              <a:t>Информационный портал СО НКО;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500" dirty="0">
                <a:cs typeface="Times New Roman" panose="02020603050405020304" pitchFamily="18" charset="0"/>
              </a:rPr>
              <a:t>Группа «Общественные </a:t>
            </a:r>
            <a:r>
              <a:rPr lang="ru-RU" sz="1500" dirty="0" smtClean="0">
                <a:cs typeface="Times New Roman" panose="02020603050405020304" pitchFamily="18" charset="0"/>
              </a:rPr>
              <a:t>отношения» Вконтакте;</a:t>
            </a:r>
            <a:endParaRPr lang="ru-RU" sz="1500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500" dirty="0" smtClean="0">
                <a:cs typeface="Times New Roman" panose="02020603050405020304" pitchFamily="18" charset="0"/>
              </a:rPr>
              <a:t>Городской и районные Форумы СО НКО;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500" dirty="0" smtClean="0">
                <a:cs typeface="Times New Roman" panose="02020603050405020304" pitchFamily="18" charset="0"/>
              </a:rPr>
              <a:t>Круглые столы, семинары, конференции для лидеров и актива СО НКО и ТОС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static.tildacdn.com/tild3835-3366-4533-a537-643761316333/noun_ruble_885299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7" y="2078148"/>
            <a:ext cx="614933" cy="6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277C5B-9B1F-4207-91B1-4D49AF6F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6" y="194264"/>
            <a:ext cx="10982815" cy="4027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Меры финансовой поддержки</a:t>
            </a:r>
            <a:endParaRPr lang="ru-RU" dirty="0"/>
          </a:p>
        </p:txBody>
      </p:sp>
      <p:sp>
        <p:nvSpPr>
          <p:cNvPr id="54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475" y="4961702"/>
            <a:ext cx="5884822" cy="385895"/>
          </a:xfrm>
        </p:spPr>
        <p:txBody>
          <a:bodyPr>
            <a:normAutofit fontScale="32500" lnSpcReduction="20000"/>
          </a:bodyPr>
          <a:lstStyle/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bg2"/>
                </a:solidFill>
                <a:effectLst/>
              </a:rPr>
              <a:t>и </a:t>
            </a:r>
            <a:r>
              <a:rPr lang="ru-RU" dirty="0">
                <a:solidFill>
                  <a:schemeClr val="bg2"/>
                </a:solidFill>
                <a:effectLst/>
              </a:rPr>
              <a:t>развитие внутренней структуры говорит о возможностях экономической целесообразности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6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5838981" y="-5069872"/>
            <a:ext cx="487690" cy="12055628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049" y="751185"/>
            <a:ext cx="11341970" cy="4648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Цель: активное участие  жителей в решении вопросов местного значения</a:t>
            </a:r>
          </a:p>
        </p:txBody>
      </p:sp>
      <p:sp>
        <p:nvSpPr>
          <p:cNvPr id="43" name="TextBox 42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9368" y="1153713"/>
            <a:ext cx="6402881" cy="447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b="1" dirty="0" smtClean="0">
                <a:latin typeface="+mj-lt"/>
              </a:rPr>
              <a:t>Инициативное бюджетирование </a:t>
            </a:r>
            <a:endParaRPr lang="ru-RU" sz="2400" b="1" dirty="0">
              <a:latin typeface="+mj-lt"/>
            </a:endParaRPr>
          </a:p>
        </p:txBody>
      </p:sp>
      <p:sp>
        <p:nvSpPr>
          <p:cNvPr id="44" name="TextBox 43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-3077" y="1336360"/>
            <a:ext cx="7937500" cy="3705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Средства Пермского края  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latin typeface="Montserrat" panose="00000500000000000000" pitchFamily="2" charset="-52"/>
              </a:rPr>
              <a:t> </a:t>
            </a:r>
            <a:r>
              <a:rPr lang="ru-RU" sz="2400" b="1" dirty="0">
                <a:latin typeface="Montserrat" panose="00000500000000000000" pitchFamily="2" charset="-52"/>
              </a:rPr>
              <a:t>млн</a:t>
            </a:r>
            <a:r>
              <a:rPr lang="ru-RU" sz="2400" b="1" dirty="0" smtClean="0">
                <a:latin typeface="Montserrat" panose="00000500000000000000" pitchFamily="2" charset="-52"/>
              </a:rPr>
              <a:t>.</a:t>
            </a:r>
            <a:r>
              <a:rPr lang="en-US" sz="2400" dirty="0" smtClean="0">
                <a:latin typeface="Montserrat" panose="00000500000000000000" pitchFamily="2" charset="-52"/>
              </a:rPr>
              <a:t>₽</a:t>
            </a:r>
            <a:endParaRPr lang="ru-RU" sz="2400" dirty="0">
              <a:solidFill>
                <a:srgbClr val="0089CF"/>
              </a:solidFill>
              <a:latin typeface="Montserrat" panose="00000500000000000000" pitchFamily="2" charset="-52"/>
            </a:endParaRPr>
          </a:p>
          <a:p>
            <a:pPr>
              <a:lnSpc>
                <a:spcPts val="6000"/>
              </a:lnSpc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TextBox 46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34381" y="1634402"/>
            <a:ext cx="5850324" cy="7261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Средства города Перми      </a:t>
            </a:r>
            <a:r>
              <a:rPr lang="ru-RU" sz="24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r>
              <a:rPr lang="ru-RU" sz="2400" b="1" dirty="0" smtClean="0">
                <a:latin typeface="Montserrat" panose="00000500000000000000" pitchFamily="2" charset="-52"/>
              </a:rPr>
              <a:t>00 тыс.</a:t>
            </a:r>
            <a:r>
              <a:rPr lang="en-US" sz="2400" dirty="0" smtClean="0">
                <a:latin typeface="Montserrat" panose="00000500000000000000" pitchFamily="2" charset="-52"/>
              </a:rPr>
              <a:t>₽</a:t>
            </a:r>
            <a:endParaRPr lang="ru-RU" sz="2400" dirty="0">
              <a:solidFill>
                <a:srgbClr val="0089CF"/>
              </a:solidFill>
              <a:latin typeface="Montserrat" panose="00000500000000000000" pitchFamily="2" charset="-52"/>
            </a:endParaRPr>
          </a:p>
          <a:p>
            <a:pPr>
              <a:lnSpc>
                <a:spcPts val="6000"/>
              </a:lnSpc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1" name="TextBox 50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-39867" y="2434079"/>
            <a:ext cx="3105876" cy="8892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Софинансирование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проекта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TextBox 51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56FF23E5-F63E-4BA7-A10C-AB93938AEFB1}"/>
              </a:ext>
            </a:extLst>
          </p:cNvPr>
          <p:cNvSpPr txBox="1"/>
          <p:nvPr/>
        </p:nvSpPr>
        <p:spPr>
          <a:xfrm>
            <a:off x="2324872" y="2514491"/>
            <a:ext cx="3664943" cy="4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ru-RU" sz="1500" b="1" dirty="0" smtClean="0"/>
              <a:t>90 % </a:t>
            </a:r>
            <a:r>
              <a:rPr lang="ru-RU" sz="1500" dirty="0" smtClean="0">
                <a:latin typeface="Montserrat" panose="00000500000000000000"/>
              </a:rPr>
              <a:t>бюджет Пермского края</a:t>
            </a:r>
          </a:p>
          <a:p>
            <a:pPr algn="r"/>
            <a:endParaRPr lang="ru-RU" sz="1500" dirty="0">
              <a:solidFill>
                <a:srgbClr val="0089CF"/>
              </a:solidFill>
              <a:latin typeface="Montserrat" panose="00000500000000000000" pitchFamily="2" charset="-52"/>
            </a:endParaRPr>
          </a:p>
        </p:txBody>
      </p:sp>
      <p:sp>
        <p:nvSpPr>
          <p:cNvPr id="53" name="TextBox 52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56FF23E5-F63E-4BA7-A10C-AB93938AEFB1}"/>
              </a:ext>
            </a:extLst>
          </p:cNvPr>
          <p:cNvSpPr txBox="1"/>
          <p:nvPr/>
        </p:nvSpPr>
        <p:spPr>
          <a:xfrm>
            <a:off x="2665873" y="2756934"/>
            <a:ext cx="3184899" cy="483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ru-RU" sz="1500" b="1" dirty="0" smtClean="0"/>
              <a:t>10 % </a:t>
            </a:r>
            <a:r>
              <a:rPr lang="ru-RU" sz="1500" dirty="0" smtClean="0">
                <a:latin typeface="Montserrat" panose="00000500000000000000"/>
              </a:rPr>
              <a:t>бюджет города Перми, жители, бизнес</a:t>
            </a:r>
          </a:p>
          <a:p>
            <a:pPr algn="r"/>
            <a:endParaRPr lang="ru-RU" sz="1500" dirty="0">
              <a:solidFill>
                <a:srgbClr val="0089CF"/>
              </a:solidFill>
              <a:latin typeface="Montserrat" panose="00000500000000000000"/>
            </a:endParaRPr>
          </a:p>
        </p:txBody>
      </p:sp>
      <p:sp>
        <p:nvSpPr>
          <p:cNvPr id="59" name="TextBox 58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-51778" y="3260249"/>
            <a:ext cx="6158137" cy="421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Реализовано в 2019 – 2023  </a:t>
            </a: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9</a:t>
            </a:r>
            <a:r>
              <a:rPr lang="ru-RU" sz="2400" b="1" dirty="0" smtClean="0"/>
              <a:t> </a:t>
            </a:r>
            <a:r>
              <a:rPr lang="ru-RU" sz="2400" dirty="0">
                <a:latin typeface="Montserrat" panose="00000500000000000000"/>
              </a:rPr>
              <a:t>проектов</a:t>
            </a:r>
            <a:endParaRPr lang="ru-RU" sz="2400" dirty="0">
              <a:solidFill>
                <a:srgbClr val="0089CF"/>
              </a:solidFill>
              <a:latin typeface="Montserrat" panose="00000500000000000000"/>
            </a:endParaRP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" name="TextBox 60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9368" y="3699236"/>
            <a:ext cx="6136562" cy="418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Реализуется в 2024                 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Montserrat" panose="00000500000000000000"/>
                <a:cs typeface="Times New Roman" panose="02020603050405020304" pitchFamily="18" charset="0"/>
              </a:rPr>
              <a:t>проекта</a:t>
            </a:r>
          </a:p>
          <a:p>
            <a:pPr>
              <a:lnSpc>
                <a:spcPct val="120000"/>
              </a:lnSpc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0" name="TextBox 69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6061428" y="1178216"/>
            <a:ext cx="4974190" cy="8869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b="1" dirty="0" smtClean="0">
                <a:latin typeface="+mj-lt"/>
              </a:rPr>
              <a:t>Инициативное проектирование</a:t>
            </a:r>
            <a:endParaRPr lang="ru-RU" sz="2400" b="1" dirty="0">
              <a:latin typeface="+mj-lt"/>
            </a:endParaRPr>
          </a:p>
        </p:txBody>
      </p:sp>
      <p:sp>
        <p:nvSpPr>
          <p:cNvPr id="71" name="TextBox 70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6039293" y="1622334"/>
            <a:ext cx="5175926" cy="480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Грантовый фонд </a:t>
            </a:r>
            <a:r>
              <a:rPr lang="ru-RU" sz="2400" b="1" dirty="0" smtClean="0">
                <a:latin typeface="Montserrat" panose="00000500000000000000" pitchFamily="2" charset="-52"/>
              </a:rPr>
              <a:t>30 </a:t>
            </a:r>
            <a:r>
              <a:rPr lang="ru-RU" sz="2400" dirty="0">
                <a:latin typeface="Montserrat" panose="00000500000000000000" pitchFamily="2" charset="-52"/>
              </a:rPr>
              <a:t>млн</a:t>
            </a:r>
            <a:r>
              <a:rPr lang="ru-RU" sz="2400" dirty="0" smtClean="0">
                <a:latin typeface="Montserrat" panose="00000500000000000000" pitchFamily="2" charset="-52"/>
              </a:rPr>
              <a:t>.</a:t>
            </a:r>
            <a:r>
              <a:rPr lang="en-US" sz="2400" dirty="0" smtClean="0">
                <a:latin typeface="Montserrat" panose="00000500000000000000" pitchFamily="2" charset="-52"/>
              </a:rPr>
              <a:t>₽</a:t>
            </a:r>
            <a:endParaRPr lang="ru-RU" sz="2400" dirty="0">
              <a:solidFill>
                <a:srgbClr val="0089CF"/>
              </a:solidFill>
              <a:latin typeface="Montserrat" panose="00000500000000000000" pitchFamily="2" charset="-52"/>
            </a:endParaRP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2" name="TextBox 71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6039293" y="2091307"/>
            <a:ext cx="3113416" cy="4600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Софинансирование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проекта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4" name="TextBox 73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6039293" y="2945308"/>
            <a:ext cx="6071347" cy="4089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Реализовано в 2021-2023  </a:t>
            </a:r>
            <a:r>
              <a:rPr lang="ru-RU" sz="2400" b="1" dirty="0" smtClean="0">
                <a:latin typeface="Montserrat" panose="00000500000000000000" pitchFamily="2" charset="-52"/>
              </a:rPr>
              <a:t>43 </a:t>
            </a:r>
            <a:r>
              <a:rPr lang="ru-RU" sz="2400" dirty="0" smtClean="0">
                <a:latin typeface="Montserrat" panose="00000500000000000000" pitchFamily="2" charset="-52"/>
              </a:rPr>
              <a:t>проекта</a:t>
            </a:r>
            <a:endParaRPr lang="ru-RU" sz="2400" dirty="0">
              <a:solidFill>
                <a:srgbClr val="0089CF"/>
              </a:solidFill>
              <a:latin typeface="Montserrat" panose="00000500000000000000" pitchFamily="2" charset="-52"/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5" name="TextBox 74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447FE205-B527-4287-8D60-DAB9945F0854}"/>
              </a:ext>
            </a:extLst>
          </p:cNvPr>
          <p:cNvSpPr txBox="1"/>
          <p:nvPr/>
        </p:nvSpPr>
        <p:spPr>
          <a:xfrm>
            <a:off x="6039292" y="3396006"/>
            <a:ext cx="6071347" cy="662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Реализуется в 2024            </a:t>
            </a:r>
            <a:r>
              <a:rPr lang="ru-RU" sz="2400" b="1" dirty="0" smtClean="0">
                <a:latin typeface="Montserrat" panose="00000500000000000000" pitchFamily="2" charset="-52"/>
              </a:rPr>
              <a:t>18 </a:t>
            </a:r>
            <a:r>
              <a:rPr lang="ru-RU" sz="2400" dirty="0">
                <a:latin typeface="Montserrat" panose="00000500000000000000" pitchFamily="2" charset="-52"/>
              </a:rPr>
              <a:t>проектов</a:t>
            </a:r>
            <a:endParaRPr lang="ru-RU" sz="2400" dirty="0">
              <a:solidFill>
                <a:srgbClr val="0089CF"/>
              </a:solidFill>
              <a:latin typeface="Montserrat" panose="00000500000000000000" pitchFamily="2" charset="-52"/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8" name="TextBox 77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56FF23E5-F63E-4BA7-A10C-AB93938AEFB1}"/>
              </a:ext>
            </a:extLst>
          </p:cNvPr>
          <p:cNvSpPr txBox="1"/>
          <p:nvPr/>
        </p:nvSpPr>
        <p:spPr>
          <a:xfrm>
            <a:off x="8842520" y="2126127"/>
            <a:ext cx="3167520" cy="414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ru-RU" sz="2000" b="1" dirty="0" smtClean="0"/>
              <a:t>95 %</a:t>
            </a:r>
            <a:r>
              <a:rPr lang="ru-RU" sz="2000" b="1" dirty="0" smtClean="0">
                <a:latin typeface="Montserrat" panose="00000500000000000000" pitchFamily="2" charset="-52"/>
              </a:rPr>
              <a:t> </a:t>
            </a:r>
            <a:r>
              <a:rPr lang="ru-RU" sz="1500" dirty="0" smtClean="0">
                <a:latin typeface="Montserrat" panose="00000500000000000000"/>
              </a:rPr>
              <a:t>бюджет города Перми</a:t>
            </a:r>
          </a:p>
          <a:p>
            <a:pPr algn="r"/>
            <a:endParaRPr lang="ru-RU" sz="3000" dirty="0">
              <a:solidFill>
                <a:srgbClr val="0089CF"/>
              </a:solidFill>
              <a:latin typeface="Montserrat" panose="00000500000000000000" pitchFamily="2" charset="-52"/>
            </a:endParaRPr>
          </a:p>
        </p:txBody>
      </p:sp>
      <p:sp>
        <p:nvSpPr>
          <p:cNvPr id="79" name="TextBox 78" descr="область для текста" title="Текстовая часть">
            <a:extLst>
              <a:ext uri="{FF2B5EF4-FFF2-40B4-BE49-F238E27FC236}">
                <a16:creationId xmlns:a16="http://schemas.microsoft.com/office/drawing/2014/main" xmlns="" id="{56FF23E5-F63E-4BA7-A10C-AB93938AEFB1}"/>
              </a:ext>
            </a:extLst>
          </p:cNvPr>
          <p:cNvSpPr txBox="1"/>
          <p:nvPr/>
        </p:nvSpPr>
        <p:spPr>
          <a:xfrm>
            <a:off x="8801953" y="2429161"/>
            <a:ext cx="3208087" cy="4743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ru-RU" sz="2000" b="1" dirty="0" smtClean="0"/>
              <a:t>5 %</a:t>
            </a:r>
            <a:r>
              <a:rPr lang="ru-RU" sz="2000" b="1" dirty="0" smtClean="0">
                <a:latin typeface="Montserrat" panose="00000500000000000000" pitchFamily="2" charset="-52"/>
              </a:rPr>
              <a:t> </a:t>
            </a:r>
            <a:r>
              <a:rPr lang="ru-RU" sz="1500" dirty="0" smtClean="0">
                <a:latin typeface="Montserrat" panose="00000500000000000000"/>
              </a:rPr>
              <a:t>жители города, бизнес</a:t>
            </a:r>
          </a:p>
          <a:p>
            <a:pPr algn="r"/>
            <a:endParaRPr lang="ru-RU" sz="2400" dirty="0">
              <a:solidFill>
                <a:srgbClr val="0089CF"/>
              </a:solidFill>
              <a:latin typeface="Montserrat" panose="00000500000000000000" pitchFamily="2" charset="-52"/>
            </a:endParaRPr>
          </a:p>
        </p:txBody>
      </p:sp>
      <p:pic>
        <p:nvPicPr>
          <p:cNvPr id="30" name="Picture 8" descr="https://static.tildacdn.com/tild3835-3366-4533-a537-643761316333/noun_ruble_885299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4" y="69978"/>
            <a:ext cx="614933" cy="6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5938527" y="1256472"/>
            <a:ext cx="25906" cy="2861589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55" y="5441917"/>
            <a:ext cx="2847333" cy="136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63" y="4149505"/>
            <a:ext cx="2737821" cy="129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893" y="3846282"/>
            <a:ext cx="2837602" cy="164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3-22.userapi.com/impg/vU9ses7SOP8_T0lYng5BRyskYL7LUiC-AAD7dA/y5zcq_LncBY.jpg?size=1336x2160&amp;quality=95&amp;sign=560c1d00a9cb9585ce8a7f3b874fd64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14" y="3928662"/>
            <a:ext cx="1756665" cy="2935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7.userapi.com/impg/lIxLLzLyqk1f4deN79GS38G0HXc7073AARxwfg/0ttPUo_h3MA.jpg?size=1280x720&amp;quality=95&amp;sign=50954ea601e81550b2a7af937c24766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00" y="5486472"/>
            <a:ext cx="2852705" cy="1322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r="9862" b="6637"/>
          <a:stretch/>
        </p:blipFill>
        <p:spPr>
          <a:xfrm>
            <a:off x="73203" y="4101602"/>
            <a:ext cx="2902716" cy="143237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1" y="5455680"/>
            <a:ext cx="2847332" cy="139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raion.gorodperm.ru/upload/pages/11109/image_168933766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871" y="3887472"/>
            <a:ext cx="1977082" cy="2893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7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901589" y="2229317"/>
            <a:ext cx="3767524" cy="396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667" b="1" dirty="0">
                <a:solidFill>
                  <a:schemeClr val="accent1"/>
                </a:solidFill>
                <a:latin typeface="Bahnschrift" panose="020B0502040204020203" pitchFamily="34" charset="0"/>
              </a:rPr>
              <a:t>НАПРАВЛЕНИЯ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4158407" y="6424750"/>
            <a:ext cx="7758667" cy="396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endParaRPr lang="ru-RU" sz="1333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661925" y="3129090"/>
            <a:ext cx="3767524" cy="246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latin typeface="Bahnschrift" panose="020B0502040204020203" pitchFamily="34" charset="0"/>
              </a:rPr>
              <a:t>БЛАГОУСТРОЙСТВО ТЕРРИТОРИИ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628973" y="4154138"/>
            <a:ext cx="3767524" cy="246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latin typeface="Bahnschrift" panose="020B0502040204020203" pitchFamily="34" charset="0"/>
              </a:rPr>
              <a:t>ДЕТСКИЕ, СПОРТИВНЫЕ ПЛОЩАДКИ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287027" y="2767396"/>
            <a:ext cx="911661" cy="853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5333" b="1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21</a:t>
            </a:r>
            <a:endParaRPr lang="ru-RU" sz="5333" b="1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292474" y="3833818"/>
            <a:ext cx="911661" cy="853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5333" b="1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17</a:t>
            </a:r>
            <a:endParaRPr lang="ru-RU" sz="5333" b="1" dirty="0">
              <a:solidFill>
                <a:schemeClr val="accent1"/>
              </a:solidFill>
              <a:latin typeface="Bahnschrift" panose="020B0502040204020203" pitchFamily="34" charset="0"/>
            </a:endParaRPr>
          </a:p>
          <a:p>
            <a:endParaRPr lang="ru-RU" sz="5333" b="1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329692" y="4823812"/>
            <a:ext cx="911661" cy="853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5333" b="1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16</a:t>
            </a:r>
            <a:endParaRPr lang="ru-RU" sz="5333" b="1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465044" y="5805192"/>
            <a:ext cx="911661" cy="853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5333" b="1" dirty="0">
                <a:solidFill>
                  <a:schemeClr val="accent1"/>
                </a:solidFill>
                <a:latin typeface="Bahnschrift" panose="020B0502040204020203" pitchFamily="34" charset="0"/>
              </a:rPr>
              <a:t>7</a:t>
            </a:r>
            <a:endParaRPr lang="ru-RU" sz="5333" b="1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662464" y="6178013"/>
            <a:ext cx="3767524" cy="246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latin typeface="Bahnschrift" panose="020B0502040204020203" pitchFamily="34" charset="0"/>
              </a:rPr>
              <a:t>МАЛЫЕ АРХИТЕКТУРНЫЕ ФОРМЫ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744572" y="1500273"/>
            <a:ext cx="3767524" cy="246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latin typeface="Bahnschrift" panose="020B0502040204020203" pitchFamily="34" charset="0"/>
              </a:rPr>
              <a:t>КОЛИЧЕСТВО ПРОЕКТОВ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205684" y="1133772"/>
            <a:ext cx="1294323" cy="853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5333" b="1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61</a:t>
            </a:r>
            <a:endParaRPr lang="ru-RU" sz="5333" b="1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6207618" y="-5286118"/>
            <a:ext cx="487690" cy="11318353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049" y="166302"/>
            <a:ext cx="11341970" cy="4648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2"/>
                </a:solidFill>
              </a:rPr>
              <a:t>Конкурс инициативных проектов</a:t>
            </a: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7" name="Picture 8" descr="https://static.tildacdn.com/tild3835-3366-4533-a537-643761316333/noun_ruble_885299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" y="96301"/>
            <a:ext cx="614933" cy="6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4.userapi.com/impg/-_tdjC1EzlMrS5dDhqa7O3G3ABonTJEcKofS8g/P05fMGx8Su4.jpg?size=1600x1200&amp;quality=95&amp;sign=28168c390ce1c2ee0c989582a6868fd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842" y="673840"/>
            <a:ext cx="3366947" cy="33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0.userapi.com/impg/M0LRz-Jb6ok9dC068fOEkJAA_BxlUJYzp3zI8A/cLfQoyCt85s.jpg?size=1600x1200&amp;quality=95&amp;sign=d9a1e2b6f1c1c39c6ca07a0a2c14535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86" y="676452"/>
            <a:ext cx="3881559" cy="34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63" y="2999987"/>
            <a:ext cx="619882" cy="489659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10" y="4072438"/>
            <a:ext cx="570539" cy="561440"/>
          </a:xfrm>
          <a:prstGeom prst="rect">
            <a:avLst/>
          </a:prstGeom>
        </p:spPr>
      </p:pic>
      <p:pic>
        <p:nvPicPr>
          <p:cNvPr id="44" name="Рисунок 43"/>
          <p:cNvPicPr/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3" y="6060943"/>
            <a:ext cx="433605" cy="52865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3872" y="4979720"/>
            <a:ext cx="499664" cy="727540"/>
          </a:xfrm>
          <a:prstGeom prst="rect">
            <a:avLst/>
          </a:prstGeom>
        </p:spPr>
      </p:pic>
      <p:pic>
        <p:nvPicPr>
          <p:cNvPr id="46" name="Рисунок 4" descr="image002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10" y="1251034"/>
            <a:ext cx="694376" cy="7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sun9-13.userapi.com/impg/1s2aRtVxXX-DYb_ylQI7QMbSv0KNtKCIcKUh1Q/RB4_0NiU-1U.jpg?size=2560x1706&amp;quality=95&amp;sign=033741623469d608af45e4fefd276ea4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73" y="4110981"/>
            <a:ext cx="3390306" cy="269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2315" y="4121186"/>
            <a:ext cx="4053273" cy="269986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514170" y="5205923"/>
            <a:ext cx="3767524" cy="246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latin typeface="Bahnschrift" panose="020B0502040204020203" pitchFamily="34" charset="0"/>
              </a:rPr>
              <a:t>ОСНАЩЕНИЕ ОБЩЕСТВЕННЫХ ЦЕНТРОВ </a:t>
            </a:r>
          </a:p>
        </p:txBody>
      </p:sp>
    </p:spTree>
    <p:extLst>
      <p:ext uri="{BB962C8B-B14F-4D97-AF65-F5344CB8AC3E}">
        <p14:creationId xmlns:p14="http://schemas.microsoft.com/office/powerpoint/2010/main" val="8950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54989" y="1401253"/>
            <a:ext cx="6134052" cy="1599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600" b="1" dirty="0"/>
              <a:t>Источники финансирования: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Бюджет Пермского края  	</a:t>
            </a:r>
            <a:r>
              <a:rPr lang="ru-RU" sz="1467" b="1" dirty="0"/>
              <a:t>1 132 </a:t>
            </a:r>
            <a:r>
              <a:rPr lang="ru-RU" sz="1400" dirty="0"/>
              <a:t>тыс. ₽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Бюджет города Перми      	</a:t>
            </a:r>
            <a:r>
              <a:rPr lang="ru-RU" sz="1467" b="1" dirty="0"/>
              <a:t>4</a:t>
            </a:r>
            <a:r>
              <a:rPr lang="ru-RU" sz="1467" dirty="0"/>
              <a:t> </a:t>
            </a:r>
            <a:r>
              <a:rPr lang="ru-RU" sz="1400" dirty="0"/>
              <a:t>тыс. ₽</a:t>
            </a:r>
          </a:p>
          <a:p>
            <a:r>
              <a:rPr lang="ru-RU" sz="1467" dirty="0"/>
              <a:t>Инициативные платежи   	</a:t>
            </a:r>
            <a:r>
              <a:rPr lang="ru-RU" sz="1467" b="1" dirty="0"/>
              <a:t>377,6</a:t>
            </a:r>
            <a:r>
              <a:rPr lang="ru-RU" sz="1467" dirty="0"/>
              <a:t> </a:t>
            </a:r>
            <a:r>
              <a:rPr lang="ru-RU" sz="1400" dirty="0"/>
              <a:t>тыс. ₽</a:t>
            </a:r>
          </a:p>
          <a:p>
            <a:r>
              <a:rPr lang="ru-RU" sz="1467" dirty="0"/>
              <a:t>жители, бизнес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555872" y="1401252"/>
            <a:ext cx="5313677" cy="15856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600" b="1" dirty="0"/>
              <a:t>Источники финансирования: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Бюджет города Перми      	     </a:t>
            </a:r>
            <a:r>
              <a:rPr lang="ru-RU" sz="1467" b="1" dirty="0" smtClean="0"/>
              <a:t>2 151,9</a:t>
            </a:r>
            <a:r>
              <a:rPr lang="ru-RU" sz="1467" dirty="0" smtClean="0"/>
              <a:t> </a:t>
            </a:r>
            <a:r>
              <a:rPr lang="ru-RU" sz="1400" dirty="0"/>
              <a:t>тыс. ₽</a:t>
            </a:r>
            <a:endParaRPr lang="ru-RU" sz="1467" dirty="0"/>
          </a:p>
          <a:p>
            <a:r>
              <a:rPr lang="ru-RU" sz="1467" dirty="0"/>
              <a:t>Инициативные платежи    	     </a:t>
            </a:r>
            <a:r>
              <a:rPr lang="ru-RU" sz="1467" b="1" dirty="0" smtClean="0"/>
              <a:t>113,2</a:t>
            </a:r>
            <a:r>
              <a:rPr lang="ru-RU" sz="1467" dirty="0" smtClean="0"/>
              <a:t> </a:t>
            </a:r>
            <a:r>
              <a:rPr lang="ru-RU" sz="1400" dirty="0"/>
              <a:t>тыс. ₽</a:t>
            </a:r>
          </a:p>
          <a:p>
            <a:r>
              <a:rPr lang="ru-RU" sz="1467" dirty="0"/>
              <a:t>жители, бизнес </a:t>
            </a:r>
          </a:p>
          <a:p>
            <a:r>
              <a:rPr lang="ru-RU" sz="1200" i="1" dirty="0"/>
              <a:t>(трудовое,  имущественное и финансовое участие)</a:t>
            </a:r>
          </a:p>
          <a:p>
            <a:endParaRPr lang="ru-RU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759860" y="823881"/>
            <a:ext cx="4717107" cy="465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133" b="1" dirty="0"/>
              <a:t>Инициативное бюджетирование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7175633" y="830871"/>
            <a:ext cx="4599807" cy="465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133" b="1" dirty="0"/>
              <a:t>Инициативное проектирование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54988" y="3040901"/>
            <a:ext cx="6134051" cy="2380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600" b="1" dirty="0"/>
              <a:t>Результаты: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Обустроены пешеходные дорожки и тротуары (</a:t>
            </a:r>
            <a:r>
              <a:rPr lang="ru-RU" sz="1467" b="1" dirty="0"/>
              <a:t>690</a:t>
            </a:r>
            <a:r>
              <a:rPr lang="ru-RU" sz="1467" dirty="0"/>
              <a:t> </a:t>
            </a:r>
            <a:r>
              <a:rPr lang="ru-RU" sz="1400" dirty="0"/>
              <a:t>м2</a:t>
            </a:r>
            <a:r>
              <a:rPr lang="ru-RU" sz="1467" dirty="0"/>
              <a:t>)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Благоустройство парковочного пространства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Установлены арт-объекты: «Футбольный мяч» и  «Хоккейный мяч»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549651" y="3040900"/>
            <a:ext cx="5412608" cy="2055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600" b="1" dirty="0"/>
              <a:t>Результаты: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Обустроены пешеходные дорожки и тротуары (</a:t>
            </a:r>
            <a:r>
              <a:rPr lang="ru-RU" sz="1467" b="1" dirty="0"/>
              <a:t>155</a:t>
            </a:r>
            <a:r>
              <a:rPr lang="ru-RU" sz="1467" dirty="0"/>
              <a:t> </a:t>
            </a:r>
            <a:r>
              <a:rPr lang="ru-RU" sz="1400" dirty="0"/>
              <a:t>м2</a:t>
            </a:r>
            <a:r>
              <a:rPr lang="ru-RU" sz="1467" dirty="0"/>
              <a:t>)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Проведено озеленение территории</a:t>
            </a:r>
          </a:p>
          <a:p>
            <a:pPr>
              <a:spcAft>
                <a:spcPts val="800"/>
              </a:spcAft>
            </a:pPr>
            <a:r>
              <a:rPr lang="ru-RU" sz="1467" dirty="0"/>
              <a:t>Установлен световой арт-объект «Хоккей»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59ACA88C-2201-41BB-9476-ABB3E7F157E4}"/>
              </a:ext>
            </a:extLst>
          </p:cNvPr>
          <p:cNvCxnSpPr/>
          <p:nvPr/>
        </p:nvCxnSpPr>
        <p:spPr>
          <a:xfrm flipV="1">
            <a:off x="154988" y="3000837"/>
            <a:ext cx="11620451" cy="118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59ACA88C-2201-41BB-9476-ABB3E7F157E4}"/>
              </a:ext>
            </a:extLst>
          </p:cNvPr>
          <p:cNvCxnSpPr>
            <a:endCxn id="16" idx="3"/>
          </p:cNvCxnSpPr>
          <p:nvPr/>
        </p:nvCxnSpPr>
        <p:spPr>
          <a:xfrm>
            <a:off x="6261007" y="847176"/>
            <a:ext cx="28032" cy="33840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45" y="4358541"/>
            <a:ext cx="4021072" cy="242886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2" r="21161" b="-2596"/>
          <a:stretch/>
        </p:blipFill>
        <p:spPr>
          <a:xfrm>
            <a:off x="10386166" y="4417293"/>
            <a:ext cx="1652148" cy="24407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8720" b="-1212"/>
          <a:stretch/>
        </p:blipFill>
        <p:spPr>
          <a:xfrm>
            <a:off x="8489869" y="4363666"/>
            <a:ext cx="1758043" cy="24407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883CB7F-6578-457D-8E1F-F70DE0FA9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" y="4363667"/>
            <a:ext cx="4029595" cy="2440708"/>
          </a:xfrm>
          <a:prstGeom prst="rect">
            <a:avLst/>
          </a:prstGeom>
        </p:spPr>
      </p:pic>
      <p:sp>
        <p:nvSpPr>
          <p:cNvPr id="32" name="Прямоугольник: скругленные верхние углы 10">
            <a:extLst>
              <a:ext uri="{FF2B5EF4-FFF2-40B4-BE49-F238E27FC236}">
                <a16:creationId xmlns:a16="http://schemas.microsoft.com/office/drawing/2014/main" xmlns="" id="{65F1B295-A748-4347-80CB-D1BCC39617E0}"/>
              </a:ext>
            </a:extLst>
          </p:cNvPr>
          <p:cNvSpPr/>
          <p:nvPr/>
        </p:nvSpPr>
        <p:spPr>
          <a:xfrm>
            <a:off x="72505" y="6574390"/>
            <a:ext cx="767448" cy="22998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До</a:t>
            </a:r>
          </a:p>
        </p:txBody>
      </p:sp>
      <p:sp>
        <p:nvSpPr>
          <p:cNvPr id="35" name="Прямоугольник: скругленные верхние углы 10">
            <a:extLst>
              <a:ext uri="{FF2B5EF4-FFF2-40B4-BE49-F238E27FC236}">
                <a16:creationId xmlns:a16="http://schemas.microsoft.com/office/drawing/2014/main" xmlns="" id="{65F1B295-A748-4347-80CB-D1BCC39617E0}"/>
              </a:ext>
            </a:extLst>
          </p:cNvPr>
          <p:cNvSpPr/>
          <p:nvPr/>
        </p:nvSpPr>
        <p:spPr>
          <a:xfrm>
            <a:off x="4330546" y="6537385"/>
            <a:ext cx="1233452" cy="22998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После</a:t>
            </a:r>
          </a:p>
        </p:txBody>
      </p:sp>
      <p:sp>
        <p:nvSpPr>
          <p:cNvPr id="33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5711773" y="-5598215"/>
            <a:ext cx="631596" cy="12035417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1214" y="237574"/>
            <a:ext cx="11341970" cy="4042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Создание аллеи </a:t>
            </a:r>
            <a:r>
              <a:rPr lang="ru-RU" sz="2000" b="1" dirty="0" smtClean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им. </a:t>
            </a:r>
            <a:r>
              <a:rPr lang="ru-RU" sz="20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Владимира Шокина </a:t>
            </a:r>
            <a:r>
              <a:rPr lang="ru-RU" sz="2000" b="1" dirty="0" smtClean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Орджоникидзевском районе города Перми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8627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" y="146621"/>
            <a:ext cx="505162" cy="546161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accent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920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277C5B-9B1F-4207-91B1-4D49AF6F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6" y="37742"/>
            <a:ext cx="10982815" cy="4027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инициативных проектов</a:t>
            </a:r>
            <a:endParaRPr lang="ru-RU" dirty="0"/>
          </a:p>
        </p:txBody>
      </p:sp>
      <p:sp>
        <p:nvSpPr>
          <p:cNvPr id="16" name="Прямоугольник: скругленные верхние углы 10">
            <a:extLst>
              <a:ext uri="{FF2B5EF4-FFF2-40B4-BE49-F238E27FC236}">
                <a16:creationId xmlns:a16="http://schemas.microsoft.com/office/drawing/2014/main" xmlns="" id="{65F1B295-A748-4347-80CB-D1BCC39617E0}"/>
              </a:ext>
            </a:extLst>
          </p:cNvPr>
          <p:cNvSpPr/>
          <p:nvPr/>
        </p:nvSpPr>
        <p:spPr>
          <a:xfrm rot="5400000">
            <a:off x="5863695" y="-5226394"/>
            <a:ext cx="487690" cy="12055628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xmlns="" id="{E012D7F7-F3D4-4671-9AF2-1C9B81128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63" y="594663"/>
            <a:ext cx="11341970" cy="4648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Благодаря этому механизму обустраиваются </a:t>
            </a:r>
            <a:r>
              <a:rPr lang="ru-RU" sz="2000" dirty="0">
                <a:solidFill>
                  <a:schemeClr val="bg2"/>
                </a:solidFill>
              </a:rPr>
              <a:t>молодежные пространства в </a:t>
            </a:r>
            <a:r>
              <a:rPr lang="ru-RU" sz="2000" dirty="0" smtClean="0">
                <a:solidFill>
                  <a:schemeClr val="bg2"/>
                </a:solidFill>
              </a:rPr>
              <a:t>ОЦ города </a:t>
            </a:r>
            <a:r>
              <a:rPr lang="ru-RU" sz="2000" dirty="0">
                <a:solidFill>
                  <a:schemeClr val="bg2"/>
                </a:solidFill>
              </a:rPr>
              <a:t>Перми</a:t>
            </a:r>
            <a:endParaRPr lang="ru-RU" sz="2000" dirty="0" smtClean="0">
              <a:solidFill>
                <a:schemeClr val="bg2"/>
              </a:solidFill>
            </a:endParaRPr>
          </a:p>
        </p:txBody>
      </p:sp>
      <p:sp>
        <p:nvSpPr>
          <p:cNvPr id="43" name="TextBox 42" descr="область для текста" title="Текстовая часть">
            <a:extLst>
              <a:ext uri="{FF2B5EF4-FFF2-40B4-BE49-F238E27FC236}">
                <a16:creationId xmlns="" xmlns:a16="http://schemas.microsoft.com/office/drawing/2014/main" id="{447FE205-B527-4287-8D60-DAB9945F0854}"/>
              </a:ext>
            </a:extLst>
          </p:cNvPr>
          <p:cNvSpPr txBox="1"/>
          <p:nvPr/>
        </p:nvSpPr>
        <p:spPr>
          <a:xfrm>
            <a:off x="9368" y="997191"/>
            <a:ext cx="12017147" cy="6822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 2021 года досуговые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центры для молодёжи и коворкинг зоны 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созданы в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ОЦ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В 2024 году будет обустроено еще 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4 молодежных пространств в ОЦ</a:t>
            </a:r>
            <a:endParaRPr lang="ru-RU" b="1" u="sng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" name="Picture 8" descr="https://static.tildacdn.com/tild3835-3366-4533-a537-643761316333/noun_ruble_885299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4" y="-20640"/>
            <a:ext cx="614933" cy="6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57.userapi.com/impg/AZPJ7hPqSkszjfyAmxkQ9bs2-YXVxLyWfUPtSQ/KqtdOHJ_4Uw.jpg?size=800x600&amp;quality=96&amp;sign=d65a234df61a8a074e5e3afc0d52c52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71" y="4195807"/>
            <a:ext cx="3591429" cy="2662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6.userapi.com/impg/U_aPlB7_ZMadACjbCqemzgkgNPT4UBfij5ZiAQ/ulKmE-wOBSA.jpg?size=2560x1445&amp;quality=95&amp;sign=9dabaa77ea7d0ac48936667d7ad7c4d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44" y="4085967"/>
            <a:ext cx="4911007" cy="2772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.userapi.com/impg/feCoFnPPJRWbKce0Y9Ru6fwPVg9t5oi_N5XHYg/880ljuZnTQw.jpg?size=2560x1920&amp;quality=95&amp;sign=e93ededa20a27f7d105b4cfa8211a3b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" y="1499142"/>
            <a:ext cx="3914104" cy="258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490" y="1490904"/>
            <a:ext cx="4542099" cy="2729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249" y="1540475"/>
            <a:ext cx="3691242" cy="265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s://sun9-26.userapi.com/impg/JaVtzmIzAWB0d0crmh1l-ryl_bZumCuehwhI9g/b_M2SA5erHM.jpg?size=1135x757&amp;quality=96&amp;sign=7a4d096b933d749ed14f28188ec01367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4205"/>
            <a:ext cx="3923472" cy="2749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1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345614" y="894173"/>
            <a:ext cx="2127980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Инициатор проекта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68440" y="1059193"/>
            <a:ext cx="2708448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sz="1333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379623" y="1424024"/>
            <a:ext cx="2708448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Название проекта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3062043" y="1358104"/>
            <a:ext cx="6503295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Обустройство бульвара по улице Советской Армии (I этап)</a:t>
            </a:r>
            <a:endParaRPr lang="ru-RU" sz="1333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386569" y="1916277"/>
            <a:ext cx="2127980" cy="61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002060"/>
                </a:solidFill>
              </a:rPr>
              <a:t>Источники финансирования</a:t>
            </a:r>
            <a:endParaRPr lang="ru-RU" sz="1333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59476" y="1726098"/>
            <a:ext cx="5603133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200" b="1" dirty="0"/>
              <a:t>Бюджет города Перми      	                 1 785,6 тыс. ₽</a:t>
            </a:r>
          </a:p>
          <a:p>
            <a:r>
              <a:rPr lang="ru-RU" sz="1200" b="1" dirty="0"/>
              <a:t>Инициативные платежи    	                  150 тыс. ₽</a:t>
            </a:r>
          </a:p>
          <a:p>
            <a:r>
              <a:rPr lang="ru-RU" sz="1200" b="1" dirty="0"/>
              <a:t>жители, бизнес </a:t>
            </a:r>
          </a:p>
          <a:p>
            <a:r>
              <a:rPr lang="ru-RU" sz="1200" b="1" i="1" dirty="0"/>
              <a:t>(трудовое и  имущественное участие)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8157326" y="1493459"/>
            <a:ext cx="3433045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sz="1333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23455" y="1792971"/>
            <a:ext cx="2127980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sz="1333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8184484" y="1059193"/>
            <a:ext cx="3606909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sz="1333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68441" y="2540198"/>
            <a:ext cx="2127980" cy="61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endParaRPr lang="ru-RU" sz="1333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3062044" y="907375"/>
            <a:ext cx="7239571" cy="4160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ТОС «Черняевский» Индустриального района города Перми</a:t>
            </a:r>
            <a:endParaRPr lang="ru-RU" sz="1333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" y="3594709"/>
            <a:ext cx="3834631" cy="3263291"/>
          </a:xfrm>
          <a:prstGeom prst="rect">
            <a:avLst/>
          </a:prstGeom>
        </p:spPr>
      </p:pic>
      <p:sp>
        <p:nvSpPr>
          <p:cNvPr id="30" name="Прямоугольник: скругленные верхние углы 10">
            <a:extLst>
              <a:ext uri="{FF2B5EF4-FFF2-40B4-BE49-F238E27FC236}">
                <a16:creationId xmlns:a16="http://schemas.microsoft.com/office/drawing/2014/main" xmlns="" id="{65F1B295-A748-4347-80CB-D1BCC39617E0}"/>
              </a:ext>
            </a:extLst>
          </p:cNvPr>
          <p:cNvSpPr/>
          <p:nvPr/>
        </p:nvSpPr>
        <p:spPr>
          <a:xfrm>
            <a:off x="51568" y="6628016"/>
            <a:ext cx="767448" cy="22998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До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08" y="3594710"/>
            <a:ext cx="4009713" cy="323258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88" y="3564000"/>
            <a:ext cx="4009713" cy="3263291"/>
          </a:xfrm>
          <a:prstGeom prst="rect">
            <a:avLst/>
          </a:prstGeom>
        </p:spPr>
      </p:pic>
      <p:sp>
        <p:nvSpPr>
          <p:cNvPr id="33" name="Прямоугольник: скругленные верхние углы 10">
            <a:extLst>
              <a:ext uri="{FF2B5EF4-FFF2-40B4-BE49-F238E27FC236}">
                <a16:creationId xmlns:a16="http://schemas.microsoft.com/office/drawing/2014/main" xmlns="" id="{65F1B295-A748-4347-80CB-D1BCC39617E0}"/>
              </a:ext>
            </a:extLst>
          </p:cNvPr>
          <p:cNvSpPr/>
          <p:nvPr/>
        </p:nvSpPr>
        <p:spPr>
          <a:xfrm>
            <a:off x="4051807" y="6628014"/>
            <a:ext cx="1233452" cy="229985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После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435293" y="2894009"/>
            <a:ext cx="2127980" cy="61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002060"/>
                </a:solidFill>
              </a:rPr>
              <a:t>Результаты</a:t>
            </a:r>
            <a:endParaRPr lang="ru-RU" sz="1333" dirty="0">
              <a:solidFill>
                <a:srgbClr val="00206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059476" y="2793961"/>
            <a:ext cx="5603133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/>
              <a:t>Установлены навес с качелями, скамейки и урны</a:t>
            </a:r>
          </a:p>
          <a:p>
            <a:r>
              <a:rPr lang="ru-RU" sz="1333" b="1" dirty="0"/>
              <a:t>Выложены тротуарной плиткой дорожки</a:t>
            </a:r>
          </a:p>
          <a:p>
            <a:r>
              <a:rPr lang="ru-RU" sz="1333" b="1" dirty="0"/>
              <a:t>Высажены яблони, сирени и многолетние цветы</a:t>
            </a:r>
          </a:p>
          <a:p>
            <a:endParaRPr lang="ru-RU" sz="1333" b="1" dirty="0"/>
          </a:p>
        </p:txBody>
      </p:sp>
      <p:sp>
        <p:nvSpPr>
          <p:cNvPr id="26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6220983" y="-5297469"/>
            <a:ext cx="487690" cy="11291624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049" y="141586"/>
            <a:ext cx="11341970" cy="4648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2"/>
                </a:solidFill>
              </a:rPr>
              <a:t>Конкурс инициативных </a:t>
            </a:r>
            <a:r>
              <a:rPr lang="ru-RU" sz="2400" b="1" dirty="0">
                <a:solidFill>
                  <a:schemeClr val="bg2"/>
                </a:solidFill>
              </a:rPr>
              <a:t>проектов</a:t>
            </a: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40" name="Picture 8" descr="https://static.tildacdn.com/tild3835-3366-4533-a537-643761316333/noun_ruble_885299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" y="96301"/>
            <a:ext cx="614933" cy="6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0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59ACA88C-2201-41BB-9476-ABB3E7F157E4}"/>
              </a:ext>
            </a:extLst>
          </p:cNvPr>
          <p:cNvCxnSpPr/>
          <p:nvPr/>
        </p:nvCxnSpPr>
        <p:spPr>
          <a:xfrm flipH="1">
            <a:off x="6209201" y="792449"/>
            <a:ext cx="5736" cy="53450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77354" y="701211"/>
            <a:ext cx="2127980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Инициатор проекта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2272699" y="640093"/>
            <a:ext cx="3558215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ТОС </a:t>
            </a:r>
            <a:r>
              <a:rPr lang="ru-RU" sz="1333" b="1" dirty="0" smtClean="0"/>
              <a:t>«Зеленое хозяйство» </a:t>
            </a:r>
            <a:r>
              <a:rPr lang="ru-RU" sz="1333" b="1" dirty="0"/>
              <a:t>Свердловского района города Перми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68440" y="678193"/>
            <a:ext cx="2708448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Инициатор проекта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12205" y="1284401"/>
            <a:ext cx="2708448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Название проекта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2261621" y="1297315"/>
            <a:ext cx="3950756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Обустройство молодежного медиапространства в общественном </a:t>
            </a:r>
            <a:r>
              <a:rPr lang="ru-RU" sz="1333" b="1" dirty="0" smtClean="0"/>
              <a:t>центре</a:t>
            </a:r>
            <a:endParaRPr lang="ru-RU" sz="1333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144362" y="2054902"/>
            <a:ext cx="2127980" cy="61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002060"/>
                </a:solidFill>
              </a:rPr>
              <a:t>Источники финансирования</a:t>
            </a:r>
            <a:endParaRPr lang="ru-RU" sz="1333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85170" y="2046849"/>
            <a:ext cx="3647087" cy="85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067" dirty="0"/>
              <a:t>Бюджет города Перми      	     </a:t>
            </a:r>
            <a:r>
              <a:rPr lang="ru-RU" sz="1067" b="1" dirty="0" smtClean="0"/>
              <a:t>1 698,4 </a:t>
            </a:r>
            <a:r>
              <a:rPr lang="ru-RU" sz="1067" dirty="0"/>
              <a:t>тыс. ₽</a:t>
            </a:r>
          </a:p>
          <a:p>
            <a:r>
              <a:rPr lang="ru-RU" sz="1067" dirty="0"/>
              <a:t>Инициативные платежи    	      </a:t>
            </a:r>
            <a:r>
              <a:rPr lang="ru-RU" sz="1067" b="1" dirty="0" smtClean="0"/>
              <a:t>92,0</a:t>
            </a:r>
            <a:r>
              <a:rPr lang="ru-RU" sz="1067" dirty="0" smtClean="0"/>
              <a:t> </a:t>
            </a:r>
            <a:r>
              <a:rPr lang="ru-RU" sz="1067" dirty="0"/>
              <a:t>тыс. ₽</a:t>
            </a:r>
          </a:p>
          <a:p>
            <a:r>
              <a:rPr lang="ru-RU" sz="1067" dirty="0"/>
              <a:t>жители, бизнес </a:t>
            </a:r>
          </a:p>
          <a:p>
            <a:r>
              <a:rPr lang="ru-RU" sz="1067" i="1" dirty="0"/>
              <a:t>(трудовое и  имущественное участие)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8184484" y="1336981"/>
            <a:ext cx="3433045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Художественное оформление в стиле настенной росписи (мурала) фасада общественного центра</a:t>
            </a:r>
            <a:endParaRPr lang="ru-RU" sz="1333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23455" y="1411971"/>
            <a:ext cx="2127980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>
                <a:solidFill>
                  <a:srgbClr val="002060"/>
                </a:solidFill>
              </a:rPr>
              <a:t>Название проекта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8184484" y="678193"/>
            <a:ext cx="3606909" cy="77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333" b="1" dirty="0"/>
              <a:t>ТОС </a:t>
            </a:r>
            <a:r>
              <a:rPr lang="ru-RU" sz="1333" b="1" dirty="0" smtClean="0"/>
              <a:t>«Егошиха» Свердловского района </a:t>
            </a:r>
            <a:r>
              <a:rPr lang="ru-RU" sz="1333" b="1" dirty="0"/>
              <a:t>города Перми</a:t>
            </a:r>
            <a:endParaRPr lang="ru-RU" sz="1333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B56F9B-D2E4-41BD-A021-835C48718D8D}"/>
              </a:ext>
            </a:extLst>
          </p:cNvPr>
          <p:cNvSpPr txBox="1"/>
          <p:nvPr/>
        </p:nvSpPr>
        <p:spPr>
          <a:xfrm>
            <a:off x="6268441" y="2159198"/>
            <a:ext cx="2127980" cy="611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002060"/>
                </a:solidFill>
              </a:rPr>
              <a:t>Источники финансирования</a:t>
            </a:r>
            <a:endParaRPr lang="ru-RU" sz="1333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76773" y="2160738"/>
            <a:ext cx="3647087" cy="85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067" dirty="0"/>
              <a:t>Бюджет города Перми      	</a:t>
            </a:r>
            <a:r>
              <a:rPr lang="ru-RU" sz="1067" b="1" dirty="0"/>
              <a:t> </a:t>
            </a:r>
            <a:r>
              <a:rPr lang="ru-RU" sz="1067" b="1" dirty="0" smtClean="0"/>
              <a:t>1 484,0 </a:t>
            </a:r>
            <a:r>
              <a:rPr lang="ru-RU" sz="1067" dirty="0"/>
              <a:t>тыс. ₽</a:t>
            </a:r>
          </a:p>
          <a:p>
            <a:r>
              <a:rPr lang="ru-RU" sz="1067" dirty="0"/>
              <a:t>Инициативные платежи    	</a:t>
            </a:r>
            <a:r>
              <a:rPr lang="ru-RU" sz="1067" b="1" dirty="0"/>
              <a:t> </a:t>
            </a:r>
            <a:r>
              <a:rPr lang="ru-RU" sz="1067" b="1" dirty="0" smtClean="0"/>
              <a:t>197,5 </a:t>
            </a:r>
            <a:r>
              <a:rPr lang="ru-RU" sz="1067" dirty="0"/>
              <a:t>тыс. </a:t>
            </a:r>
            <a:r>
              <a:rPr lang="ru-RU" sz="1067" dirty="0" smtClean="0"/>
              <a:t>₽</a:t>
            </a:r>
            <a:endParaRPr lang="ru-RU" sz="1067" dirty="0"/>
          </a:p>
          <a:p>
            <a:r>
              <a:rPr lang="ru-RU" sz="1067" dirty="0"/>
              <a:t>жители, бизнес </a:t>
            </a:r>
          </a:p>
          <a:p>
            <a:r>
              <a:rPr lang="ru-RU" sz="1067" i="1" dirty="0"/>
              <a:t>(трудовое и  имущественное участие)</a:t>
            </a:r>
          </a:p>
        </p:txBody>
      </p:sp>
      <p:sp>
        <p:nvSpPr>
          <p:cNvPr id="29" name="Прямоугольник: скругленные верхние углы 10">
            <a:extLst>
              <a:ext uri="{FF2B5EF4-FFF2-40B4-BE49-F238E27FC236}">
                <a16:creationId xmlns="" xmlns:a16="http://schemas.microsoft.com/office/drawing/2014/main" id="{65F1B295-A748-4347-80CB-D1BCC39617E0}"/>
              </a:ext>
            </a:extLst>
          </p:cNvPr>
          <p:cNvSpPr/>
          <p:nvPr/>
        </p:nvSpPr>
        <p:spPr>
          <a:xfrm rot="5400000">
            <a:off x="6207618" y="-5286118"/>
            <a:ext cx="487690" cy="11318353"/>
          </a:xfrm>
          <a:prstGeom prst="round2SameRect">
            <a:avLst>
              <a:gd name="adj1" fmla="val 2326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3">
            <a:extLst>
              <a:ext uri="{FF2B5EF4-FFF2-40B4-BE49-F238E27FC236}">
                <a16:creationId xmlns="" xmlns:a16="http://schemas.microsoft.com/office/drawing/2014/main" id="{E012D7F7-F3D4-4671-9AF2-1C9B81128F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049" y="166302"/>
            <a:ext cx="11341970" cy="4648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2"/>
                </a:solidFill>
              </a:rPr>
              <a:t>Конкурс инициативных проектов</a:t>
            </a: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31" name="Picture 8" descr="https://static.tildacdn.com/tild3835-3366-4533-a537-643761316333/noun_ruble_885299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" y="96301"/>
            <a:ext cx="614933" cy="6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612" y="3060907"/>
            <a:ext cx="5829028" cy="37321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1" y="3060907"/>
            <a:ext cx="3143249" cy="37321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975" y="3060907"/>
            <a:ext cx="2913551" cy="373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02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 2">
      <a:dk1>
        <a:srgbClr val="020C2C"/>
      </a:dk1>
      <a:lt1>
        <a:srgbClr val="353D56"/>
      </a:lt1>
      <a:dk2>
        <a:srgbClr val="F7F8F9"/>
      </a:dk2>
      <a:lt2>
        <a:srgbClr val="FFFFFF"/>
      </a:lt2>
      <a:accent1>
        <a:srgbClr val="66C488"/>
      </a:accent1>
      <a:accent2>
        <a:srgbClr val="85D0A0"/>
      </a:accent2>
      <a:accent3>
        <a:srgbClr val="B3E1C3"/>
      </a:accent3>
      <a:accent4>
        <a:srgbClr val="D1EDDB"/>
      </a:accent4>
      <a:accent5>
        <a:srgbClr val="F0F9F3"/>
      </a:accent5>
      <a:accent6>
        <a:srgbClr val="E6E7EA"/>
      </a:accent6>
      <a:hlink>
        <a:srgbClr val="808595"/>
      </a:hlink>
      <a:folHlink>
        <a:srgbClr val="B3B6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540</Words>
  <Application>Microsoft Office PowerPoint</Application>
  <PresentationFormat>Широкоэкранный</PresentationFormat>
  <Paragraphs>151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Bahnschrift</vt:lpstr>
      <vt:lpstr>Calibri</vt:lpstr>
      <vt:lpstr>Montserrat</vt:lpstr>
      <vt:lpstr>Times New Roman</vt:lpstr>
      <vt:lpstr>Тема Office</vt:lpstr>
      <vt:lpstr>О реализации инициативных проектов в городе Перми</vt:lpstr>
      <vt:lpstr>Презентация PowerPoint</vt:lpstr>
      <vt:lpstr>Формы муниципальной поддержки ТОС</vt:lpstr>
      <vt:lpstr>Меры финансовой поддержки</vt:lpstr>
      <vt:lpstr>Презентация PowerPoint</vt:lpstr>
      <vt:lpstr>Презентация PowerPoint</vt:lpstr>
      <vt:lpstr>Конкурс инициативных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Черкасова Наталья Александровна</cp:lastModifiedBy>
  <cp:revision>116</cp:revision>
  <cp:lastPrinted>2024-10-15T05:30:15Z</cp:lastPrinted>
  <dcterms:created xsi:type="dcterms:W3CDTF">2022-06-12T18:20:35Z</dcterms:created>
  <dcterms:modified xsi:type="dcterms:W3CDTF">2024-10-24T11:52:11Z</dcterms:modified>
</cp:coreProperties>
</file>