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29" r:id="rId2"/>
    <p:sldId id="363" r:id="rId3"/>
    <p:sldId id="364" r:id="rId4"/>
    <p:sldId id="365" r:id="rId5"/>
    <p:sldId id="366" r:id="rId6"/>
    <p:sldId id="367" r:id="rId7"/>
    <p:sldId id="368" r:id="rId8"/>
    <p:sldId id="369" r:id="rId9"/>
    <p:sldId id="370" r:id="rId10"/>
    <p:sldId id="371" r:id="rId11"/>
    <p:sldId id="372" r:id="rId12"/>
    <p:sldId id="373" r:id="rId13"/>
    <p:sldId id="374" r:id="rId14"/>
    <p:sldId id="375" r:id="rId15"/>
    <p:sldId id="279" r:id="rId16"/>
  </p:sldIdLst>
  <p:sldSz cx="12192000" cy="6858000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9CED07-FE67-4B57-922A-1D1C41CC269B}" type="doc">
      <dgm:prSet loTypeId="urn:microsoft.com/office/officeart/2005/8/layout/hProcess7#21" loCatId="list" qsTypeId="urn:microsoft.com/office/officeart/2005/8/quickstyle/simple1#2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47A5BEA1-D014-4E4C-AC54-D2D2AF4A0218}">
      <dgm:prSet phldrT="[Текст]" custT="1"/>
      <dgm:spPr/>
      <dgm:t>
        <a:bodyPr/>
        <a:lstStyle/>
        <a:p>
          <a:endParaRPr lang="ru-RU" sz="1400" b="1" dirty="0">
            <a:solidFill>
              <a:schemeClr val="tx1"/>
            </a:solidFill>
            <a:latin typeface="Century Schoolbook" panose="02040604050505020304" pitchFamily="18" charset="0"/>
            <a:cs typeface="Arial" panose="020B0604020202020204" pitchFamily="34" charset="0"/>
          </a:endParaRPr>
        </a:p>
      </dgm:t>
    </dgm:pt>
    <dgm:pt modelId="{2891A6FB-A40D-49B0-8853-62F71F0A860F}" type="parTrans" cxnId="{7E587FB6-A598-4ABB-9867-353F57B701A4}">
      <dgm:prSet/>
      <dgm:spPr/>
      <dgm:t>
        <a:bodyPr/>
        <a:lstStyle/>
        <a:p>
          <a:endParaRPr lang="ru-RU" sz="1050">
            <a:solidFill>
              <a:schemeClr val="tx1"/>
            </a:solidFill>
            <a:latin typeface="Century Schoolbook" panose="02040604050505020304" pitchFamily="18" charset="0"/>
          </a:endParaRPr>
        </a:p>
      </dgm:t>
    </dgm:pt>
    <dgm:pt modelId="{46C359CA-EC40-4FA4-AA9C-242CD770F4C7}" type="sibTrans" cxnId="{7E587FB6-A598-4ABB-9867-353F57B701A4}">
      <dgm:prSet/>
      <dgm:spPr/>
      <dgm:t>
        <a:bodyPr/>
        <a:lstStyle/>
        <a:p>
          <a:endParaRPr lang="ru-RU" sz="1050">
            <a:solidFill>
              <a:schemeClr val="tx1"/>
            </a:solidFill>
            <a:latin typeface="Century Schoolbook" panose="02040604050505020304" pitchFamily="18" charset="0"/>
          </a:endParaRPr>
        </a:p>
      </dgm:t>
    </dgm:pt>
    <dgm:pt modelId="{C3913DA4-9EFA-43BE-8882-2183864D4A66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Century Schoolbook" panose="02040604050505020304" pitchFamily="18" charset="0"/>
              <a:cs typeface="Arial" panose="020B0604020202020204" pitchFamily="34" charset="0"/>
            </a:rPr>
            <a:t>Слоган: </a:t>
          </a:r>
        </a:p>
        <a:p>
          <a:r>
            <a:rPr lang="ru-RU" sz="1200" dirty="0" smtClean="0">
              <a:solidFill>
                <a:schemeClr val="tx1"/>
              </a:solidFill>
              <a:latin typeface="Century Schoolbook" panose="02040604050505020304" pitchFamily="18" charset="0"/>
              <a:cs typeface="Arial" panose="020B0604020202020204" pitchFamily="34" charset="0"/>
            </a:rPr>
            <a:t>"Эффективность. </a:t>
          </a:r>
        </a:p>
        <a:p>
          <a:r>
            <a:rPr lang="ru-RU" sz="1200" dirty="0" smtClean="0">
              <a:solidFill>
                <a:schemeClr val="tx1"/>
              </a:solidFill>
              <a:latin typeface="Century Schoolbook" panose="02040604050505020304" pitchFamily="18" charset="0"/>
              <a:cs typeface="Arial" panose="020B0604020202020204" pitchFamily="34" charset="0"/>
            </a:rPr>
            <a:t>Обучение. Устойчивость. Прогнозируемость"</a:t>
          </a:r>
          <a:endParaRPr lang="ru-RU" sz="1200" dirty="0">
            <a:solidFill>
              <a:schemeClr val="tx1"/>
            </a:solidFill>
            <a:latin typeface="Century Schoolbook" panose="02040604050505020304" pitchFamily="18" charset="0"/>
            <a:cs typeface="Arial" panose="020B0604020202020204" pitchFamily="34" charset="0"/>
          </a:endParaRPr>
        </a:p>
      </dgm:t>
    </dgm:pt>
    <dgm:pt modelId="{80F31454-C0F6-411F-8B46-A0253A6E2B7C}" type="parTrans" cxnId="{1CBEB98D-6D68-4A34-9B88-D2A682A4B117}">
      <dgm:prSet/>
      <dgm:spPr/>
      <dgm:t>
        <a:bodyPr/>
        <a:lstStyle/>
        <a:p>
          <a:endParaRPr lang="ru-RU" sz="1050">
            <a:solidFill>
              <a:schemeClr val="tx1"/>
            </a:solidFill>
            <a:latin typeface="Century Schoolbook" panose="02040604050505020304" pitchFamily="18" charset="0"/>
          </a:endParaRPr>
        </a:p>
      </dgm:t>
    </dgm:pt>
    <dgm:pt modelId="{963DE0F8-24CC-4A4E-832A-4D7530CA7F7D}" type="sibTrans" cxnId="{1CBEB98D-6D68-4A34-9B88-D2A682A4B117}">
      <dgm:prSet/>
      <dgm:spPr/>
      <dgm:t>
        <a:bodyPr/>
        <a:lstStyle/>
        <a:p>
          <a:endParaRPr lang="ru-RU" sz="1050">
            <a:solidFill>
              <a:schemeClr val="tx1"/>
            </a:solidFill>
            <a:latin typeface="Century Schoolbook" panose="02040604050505020304" pitchFamily="18" charset="0"/>
          </a:endParaRPr>
        </a:p>
      </dgm:t>
    </dgm:pt>
    <dgm:pt modelId="{7F604FF1-B305-4E6A-8E6D-75F7FA06CC36}">
      <dgm:prSet phldrT="[Текст]" custT="1"/>
      <dgm:spPr/>
      <dgm:t>
        <a:bodyPr/>
        <a:lstStyle/>
        <a:p>
          <a:endParaRPr lang="ru-RU" sz="1400" b="1" dirty="0">
            <a:solidFill>
              <a:schemeClr val="tx1"/>
            </a:solidFill>
            <a:latin typeface="Century Schoolbook" panose="02040604050505020304" pitchFamily="18" charset="0"/>
            <a:cs typeface="Arial" panose="020B0604020202020204" pitchFamily="34" charset="0"/>
          </a:endParaRPr>
        </a:p>
      </dgm:t>
    </dgm:pt>
    <dgm:pt modelId="{5DD6AAB2-5357-4DC3-BAC4-E664D4F73C6D}" type="parTrans" cxnId="{8F894216-6104-492E-A622-A028B99AE6DB}">
      <dgm:prSet/>
      <dgm:spPr/>
      <dgm:t>
        <a:bodyPr/>
        <a:lstStyle/>
        <a:p>
          <a:endParaRPr lang="ru-RU" sz="1050">
            <a:solidFill>
              <a:schemeClr val="tx1"/>
            </a:solidFill>
            <a:latin typeface="Century Schoolbook" panose="02040604050505020304" pitchFamily="18" charset="0"/>
          </a:endParaRPr>
        </a:p>
      </dgm:t>
    </dgm:pt>
    <dgm:pt modelId="{F268558A-2004-4038-AA21-EC438CB46E86}" type="sibTrans" cxnId="{8F894216-6104-492E-A622-A028B99AE6DB}">
      <dgm:prSet/>
      <dgm:spPr/>
      <dgm:t>
        <a:bodyPr/>
        <a:lstStyle/>
        <a:p>
          <a:endParaRPr lang="ru-RU" sz="1050">
            <a:solidFill>
              <a:schemeClr val="tx1"/>
            </a:solidFill>
            <a:latin typeface="Century Schoolbook" panose="02040604050505020304" pitchFamily="18" charset="0"/>
          </a:endParaRPr>
        </a:p>
      </dgm:t>
    </dgm:pt>
    <dgm:pt modelId="{E1BB2DF4-FF02-4641-B952-DDDA9174C792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Century Schoolbook" panose="02040604050505020304" pitchFamily="18" charset="0"/>
              <a:cs typeface="Arial" panose="020B0604020202020204" pitchFamily="34" charset="0"/>
            </a:rPr>
            <a:t>Сроки реализации:</a:t>
          </a:r>
          <a:endParaRPr lang="ru-RU" sz="1200" b="1" dirty="0">
            <a:solidFill>
              <a:schemeClr val="tx1"/>
            </a:solidFill>
            <a:latin typeface="Century Schoolbook" panose="02040604050505020304" pitchFamily="18" charset="0"/>
            <a:cs typeface="Arial" panose="020B0604020202020204" pitchFamily="34" charset="0"/>
          </a:endParaRPr>
        </a:p>
      </dgm:t>
    </dgm:pt>
    <dgm:pt modelId="{1BA0EEA7-431B-4D11-A4B5-F8D5AC3572E5}" type="parTrans" cxnId="{D5FC0E0E-82F0-418F-AB54-9D975F2417E6}">
      <dgm:prSet/>
      <dgm:spPr/>
      <dgm:t>
        <a:bodyPr/>
        <a:lstStyle/>
        <a:p>
          <a:endParaRPr lang="ru-RU" sz="1050">
            <a:solidFill>
              <a:schemeClr val="tx1"/>
            </a:solidFill>
            <a:latin typeface="Century Schoolbook" panose="02040604050505020304" pitchFamily="18" charset="0"/>
          </a:endParaRPr>
        </a:p>
      </dgm:t>
    </dgm:pt>
    <dgm:pt modelId="{3320E95F-C0F5-4306-A0E0-8A89C79CED05}" type="sibTrans" cxnId="{D5FC0E0E-82F0-418F-AB54-9D975F2417E6}">
      <dgm:prSet/>
      <dgm:spPr/>
      <dgm:t>
        <a:bodyPr/>
        <a:lstStyle/>
        <a:p>
          <a:endParaRPr lang="ru-RU" sz="1050">
            <a:solidFill>
              <a:schemeClr val="tx1"/>
            </a:solidFill>
            <a:latin typeface="Century Schoolbook" panose="02040604050505020304" pitchFamily="18" charset="0"/>
          </a:endParaRPr>
        </a:p>
      </dgm:t>
    </dgm:pt>
    <dgm:pt modelId="{2D8317B3-9DC9-4F0B-ABF8-B3F9CBB3C7AD}">
      <dgm:prSet phldrT="[Текст]" custT="1"/>
      <dgm:spPr/>
      <dgm:t>
        <a:bodyPr/>
        <a:lstStyle/>
        <a:p>
          <a:endParaRPr lang="ru-RU" sz="1400" b="1" dirty="0">
            <a:solidFill>
              <a:schemeClr val="tx1"/>
            </a:solidFill>
            <a:latin typeface="Century Schoolbook" panose="02040604050505020304" pitchFamily="18" charset="0"/>
            <a:cs typeface="Arial" panose="020B0604020202020204" pitchFamily="34" charset="0"/>
          </a:endParaRPr>
        </a:p>
      </dgm:t>
    </dgm:pt>
    <dgm:pt modelId="{065B0EEA-0AB5-4898-A7EC-88F74A5E0ACA}" type="parTrans" cxnId="{31FAEF79-48AB-46D6-BF22-887C7A7CB279}">
      <dgm:prSet/>
      <dgm:spPr/>
      <dgm:t>
        <a:bodyPr/>
        <a:lstStyle/>
        <a:p>
          <a:endParaRPr lang="ru-RU" sz="1050">
            <a:solidFill>
              <a:schemeClr val="tx1"/>
            </a:solidFill>
            <a:latin typeface="Century Schoolbook" panose="02040604050505020304" pitchFamily="18" charset="0"/>
          </a:endParaRPr>
        </a:p>
      </dgm:t>
    </dgm:pt>
    <dgm:pt modelId="{1C626B61-7050-4BD6-9E34-DEAF5F90566A}" type="sibTrans" cxnId="{31FAEF79-48AB-46D6-BF22-887C7A7CB279}">
      <dgm:prSet/>
      <dgm:spPr/>
      <dgm:t>
        <a:bodyPr/>
        <a:lstStyle/>
        <a:p>
          <a:endParaRPr lang="ru-RU" sz="1050">
            <a:solidFill>
              <a:schemeClr val="tx1"/>
            </a:solidFill>
            <a:latin typeface="Century Schoolbook" panose="02040604050505020304" pitchFamily="18" charset="0"/>
          </a:endParaRPr>
        </a:p>
      </dgm:t>
    </dgm:pt>
    <dgm:pt modelId="{DB39B279-E5AD-4A37-8C25-7F4D4805C98C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Century Schoolbook" panose="02040604050505020304" pitchFamily="18" charset="0"/>
              <a:cs typeface="Arial" panose="020B0604020202020204" pitchFamily="34" charset="0"/>
            </a:rPr>
            <a:t>Участники: </a:t>
          </a:r>
        </a:p>
        <a:p>
          <a:r>
            <a:rPr lang="ru-RU" sz="1200" dirty="0" smtClean="0">
              <a:solidFill>
                <a:schemeClr val="tx1"/>
              </a:solidFill>
              <a:latin typeface="Century Schoolbook" panose="02040604050505020304" pitchFamily="18" charset="0"/>
              <a:cs typeface="Arial" panose="020B0604020202020204" pitchFamily="34" charset="0"/>
            </a:rPr>
            <a:t>молодые руководители – 19  человек</a:t>
          </a:r>
          <a:endParaRPr lang="ru-RU" sz="1200" dirty="0">
            <a:solidFill>
              <a:schemeClr val="tx1"/>
            </a:solidFill>
            <a:latin typeface="Century Schoolbook" panose="02040604050505020304" pitchFamily="18" charset="0"/>
            <a:cs typeface="Arial" panose="020B0604020202020204" pitchFamily="34" charset="0"/>
          </a:endParaRPr>
        </a:p>
      </dgm:t>
    </dgm:pt>
    <dgm:pt modelId="{65DCB231-DDAF-4786-A944-DDFD547DBBF2}" type="parTrans" cxnId="{698CFCC5-0728-4234-8561-8E0C4352161A}">
      <dgm:prSet/>
      <dgm:spPr/>
      <dgm:t>
        <a:bodyPr/>
        <a:lstStyle/>
        <a:p>
          <a:endParaRPr lang="ru-RU" sz="1050">
            <a:solidFill>
              <a:schemeClr val="tx1"/>
            </a:solidFill>
            <a:latin typeface="Century Schoolbook" panose="02040604050505020304" pitchFamily="18" charset="0"/>
          </a:endParaRPr>
        </a:p>
      </dgm:t>
    </dgm:pt>
    <dgm:pt modelId="{93E675A7-DA03-41B0-837B-FFC0FF3A740A}" type="sibTrans" cxnId="{698CFCC5-0728-4234-8561-8E0C4352161A}">
      <dgm:prSet/>
      <dgm:spPr/>
      <dgm:t>
        <a:bodyPr/>
        <a:lstStyle/>
        <a:p>
          <a:endParaRPr lang="ru-RU" sz="1050">
            <a:solidFill>
              <a:schemeClr val="tx1"/>
            </a:solidFill>
            <a:latin typeface="Century Schoolbook" panose="02040604050505020304" pitchFamily="18" charset="0"/>
          </a:endParaRPr>
        </a:p>
      </dgm:t>
    </dgm:pt>
    <dgm:pt modelId="{EB908FAC-7248-4A74-883E-382474186D7F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Century Schoolbook" panose="02040604050505020304" pitchFamily="18" charset="0"/>
              <a:cs typeface="Arial" panose="020B0604020202020204" pitchFamily="34" charset="0"/>
            </a:rPr>
            <a:t>участники кадрового резерва – 13 человек</a:t>
          </a:r>
          <a:endParaRPr lang="ru-RU" sz="1200" dirty="0">
            <a:solidFill>
              <a:schemeClr val="tx1"/>
            </a:solidFill>
            <a:latin typeface="Century Schoolbook" panose="02040604050505020304" pitchFamily="18" charset="0"/>
            <a:cs typeface="Arial" panose="020B0604020202020204" pitchFamily="34" charset="0"/>
          </a:endParaRPr>
        </a:p>
      </dgm:t>
    </dgm:pt>
    <dgm:pt modelId="{11C13975-F34C-4E36-8124-8CC5A8851DB7}" type="parTrans" cxnId="{C4ACD9BD-A05A-4E69-BCAD-8935D2C2E741}">
      <dgm:prSet/>
      <dgm:spPr/>
      <dgm:t>
        <a:bodyPr/>
        <a:lstStyle/>
        <a:p>
          <a:endParaRPr lang="ru-RU" sz="1050">
            <a:solidFill>
              <a:schemeClr val="tx1"/>
            </a:solidFill>
            <a:latin typeface="Century Schoolbook" panose="02040604050505020304" pitchFamily="18" charset="0"/>
          </a:endParaRPr>
        </a:p>
      </dgm:t>
    </dgm:pt>
    <dgm:pt modelId="{F70C8AC1-91E0-4F24-A6FA-6A43F7324346}" type="sibTrans" cxnId="{C4ACD9BD-A05A-4E69-BCAD-8935D2C2E741}">
      <dgm:prSet/>
      <dgm:spPr/>
      <dgm:t>
        <a:bodyPr/>
        <a:lstStyle/>
        <a:p>
          <a:endParaRPr lang="ru-RU" sz="1050">
            <a:solidFill>
              <a:schemeClr val="tx1"/>
            </a:solidFill>
            <a:latin typeface="Century Schoolbook" panose="02040604050505020304" pitchFamily="18" charset="0"/>
          </a:endParaRPr>
        </a:p>
      </dgm:t>
    </dgm:pt>
    <dgm:pt modelId="{CD78BD35-4CFA-48E0-921F-AA81AD74B54A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Century Schoolbook" panose="02040604050505020304" pitchFamily="18" charset="0"/>
              <a:cs typeface="Arial" panose="020B0604020202020204" pitchFamily="34" charset="0"/>
            </a:rPr>
            <a:t>заместители руководителей – 37 человек </a:t>
          </a:r>
          <a:endParaRPr lang="ru-RU" sz="1200" dirty="0">
            <a:solidFill>
              <a:schemeClr val="tx1"/>
            </a:solidFill>
            <a:latin typeface="Century Schoolbook" panose="02040604050505020304" pitchFamily="18" charset="0"/>
            <a:cs typeface="Arial" panose="020B0604020202020204" pitchFamily="34" charset="0"/>
          </a:endParaRPr>
        </a:p>
      </dgm:t>
    </dgm:pt>
    <dgm:pt modelId="{0C351D30-46DD-4D6F-8809-EA5EEBF38048}" type="parTrans" cxnId="{C0E7616D-BC7D-4D1B-993B-DEC665135D35}">
      <dgm:prSet/>
      <dgm:spPr/>
      <dgm:t>
        <a:bodyPr/>
        <a:lstStyle/>
        <a:p>
          <a:endParaRPr lang="ru-RU" sz="1050">
            <a:solidFill>
              <a:schemeClr val="tx1"/>
            </a:solidFill>
            <a:latin typeface="Century Schoolbook" panose="02040604050505020304" pitchFamily="18" charset="0"/>
          </a:endParaRPr>
        </a:p>
      </dgm:t>
    </dgm:pt>
    <dgm:pt modelId="{4E7B4276-D60D-41D0-B08B-3AFF1B8C7DC3}" type="sibTrans" cxnId="{C0E7616D-BC7D-4D1B-993B-DEC665135D35}">
      <dgm:prSet/>
      <dgm:spPr/>
      <dgm:t>
        <a:bodyPr/>
        <a:lstStyle/>
        <a:p>
          <a:endParaRPr lang="ru-RU" sz="1050">
            <a:solidFill>
              <a:schemeClr val="tx1"/>
            </a:solidFill>
            <a:latin typeface="Century Schoolbook" panose="02040604050505020304" pitchFamily="18" charset="0"/>
          </a:endParaRPr>
        </a:p>
      </dgm:t>
    </dgm:pt>
    <dgm:pt modelId="{92489D4D-7CE9-4EA2-9AEC-C8807DEB0AF2}">
      <dgm:prSet custT="1"/>
      <dgm:spPr/>
      <dgm:t>
        <a:bodyPr/>
        <a:lstStyle/>
        <a:p>
          <a:endParaRPr lang="ru-RU" sz="1400" dirty="0">
            <a:solidFill>
              <a:schemeClr val="tx1"/>
            </a:solidFill>
            <a:latin typeface="Century Schoolbook" panose="02040604050505020304" pitchFamily="18" charset="0"/>
            <a:cs typeface="Arial" panose="020B0604020202020204" pitchFamily="34" charset="0"/>
          </a:endParaRPr>
        </a:p>
      </dgm:t>
    </dgm:pt>
    <dgm:pt modelId="{FA64AE1D-4A5A-4BC5-AF23-A4BD351B4AA1}" type="parTrans" cxnId="{92F4F491-61DF-4A1A-8D8B-05F9DB67FA39}">
      <dgm:prSet/>
      <dgm:spPr/>
      <dgm:t>
        <a:bodyPr/>
        <a:lstStyle/>
        <a:p>
          <a:endParaRPr lang="ru-RU" sz="1050">
            <a:solidFill>
              <a:schemeClr val="tx1"/>
            </a:solidFill>
            <a:latin typeface="Century Schoolbook" panose="02040604050505020304" pitchFamily="18" charset="0"/>
          </a:endParaRPr>
        </a:p>
      </dgm:t>
    </dgm:pt>
    <dgm:pt modelId="{FD833F57-3EA4-4AEA-A03B-2F95F96B010A}" type="sibTrans" cxnId="{92F4F491-61DF-4A1A-8D8B-05F9DB67FA39}">
      <dgm:prSet/>
      <dgm:spPr/>
      <dgm:t>
        <a:bodyPr/>
        <a:lstStyle/>
        <a:p>
          <a:endParaRPr lang="ru-RU" sz="1050">
            <a:solidFill>
              <a:schemeClr val="tx1"/>
            </a:solidFill>
            <a:latin typeface="Century Schoolbook" panose="02040604050505020304" pitchFamily="18" charset="0"/>
          </a:endParaRPr>
        </a:p>
      </dgm:t>
    </dgm:pt>
    <dgm:pt modelId="{F81FA2AE-E8AF-4216-A7DF-103C5C9E7B50}">
      <dgm:prSet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Century Schoolbook" panose="02040604050505020304" pitchFamily="18" charset="0"/>
              <a:cs typeface="Arial" panose="020B0604020202020204" pitchFamily="34" charset="0"/>
            </a:rPr>
            <a:t>Итоги проекта: </a:t>
          </a:r>
        </a:p>
        <a:p>
          <a:r>
            <a:rPr lang="ru-RU" sz="1200" dirty="0" smtClean="0">
              <a:solidFill>
                <a:schemeClr val="tx1"/>
              </a:solidFill>
              <a:latin typeface="Century Schoolbook" panose="02040604050505020304" pitchFamily="18" charset="0"/>
              <a:cs typeface="Arial" panose="020B0604020202020204" pitchFamily="34" charset="0"/>
            </a:rPr>
            <a:t>создание и функционирование – 13 наставнических пар, </a:t>
          </a:r>
        </a:p>
        <a:p>
          <a:r>
            <a:rPr lang="ru-RU" sz="1200" dirty="0" smtClean="0">
              <a:solidFill>
                <a:schemeClr val="tx1"/>
              </a:solidFill>
              <a:latin typeface="Century Schoolbook" panose="02040604050505020304" pitchFamily="18" charset="0"/>
              <a:cs typeface="Arial" panose="020B0604020202020204" pitchFamily="34" charset="0"/>
            </a:rPr>
            <a:t>аттестация в кадровый резерв  – 5 участников проекта</a:t>
          </a:r>
          <a:endParaRPr lang="ru-RU" sz="1200" dirty="0">
            <a:solidFill>
              <a:schemeClr val="tx1"/>
            </a:solidFill>
            <a:latin typeface="Century Schoolbook" panose="02040604050505020304" pitchFamily="18" charset="0"/>
            <a:cs typeface="Arial" panose="020B0604020202020204" pitchFamily="34" charset="0"/>
          </a:endParaRPr>
        </a:p>
      </dgm:t>
    </dgm:pt>
    <dgm:pt modelId="{0CD8317E-8F1C-495F-9310-295680D41F2E}" type="parTrans" cxnId="{A8DAB250-0FE5-4EE9-8FE0-EEA6A6E6C18F}">
      <dgm:prSet/>
      <dgm:spPr/>
      <dgm:t>
        <a:bodyPr/>
        <a:lstStyle/>
        <a:p>
          <a:endParaRPr lang="ru-RU" sz="1050">
            <a:solidFill>
              <a:schemeClr val="tx1"/>
            </a:solidFill>
            <a:latin typeface="Century Schoolbook" panose="02040604050505020304" pitchFamily="18" charset="0"/>
          </a:endParaRPr>
        </a:p>
      </dgm:t>
    </dgm:pt>
    <dgm:pt modelId="{BA60B9B9-617D-4464-BCCC-3C508CDD6162}" type="sibTrans" cxnId="{A8DAB250-0FE5-4EE9-8FE0-EEA6A6E6C18F}">
      <dgm:prSet/>
      <dgm:spPr/>
      <dgm:t>
        <a:bodyPr/>
        <a:lstStyle/>
        <a:p>
          <a:endParaRPr lang="ru-RU" sz="1050">
            <a:solidFill>
              <a:schemeClr val="tx1"/>
            </a:solidFill>
            <a:latin typeface="Century Schoolbook" panose="02040604050505020304" pitchFamily="18" charset="0"/>
          </a:endParaRPr>
        </a:p>
      </dgm:t>
    </dgm:pt>
    <dgm:pt modelId="{2D87DD11-2570-47E6-A295-B43078C47422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Century Schoolbook" panose="02040604050505020304" pitchFamily="18" charset="0"/>
              <a:cs typeface="Arial" panose="020B0604020202020204" pitchFamily="34" charset="0"/>
            </a:rPr>
            <a:t>01.01.2023- 31.12.2023.</a:t>
          </a:r>
          <a:endParaRPr lang="ru-RU" sz="1200" dirty="0">
            <a:solidFill>
              <a:schemeClr val="tx1"/>
            </a:solidFill>
            <a:latin typeface="Century Schoolbook" panose="02040604050505020304" pitchFamily="18" charset="0"/>
            <a:cs typeface="Arial" panose="020B0604020202020204" pitchFamily="34" charset="0"/>
          </a:endParaRPr>
        </a:p>
      </dgm:t>
    </dgm:pt>
    <dgm:pt modelId="{5081F7F3-5531-44D0-AB96-8324E230A0A8}" type="parTrans" cxnId="{51DD9FC8-BF07-4F8C-A908-C7839C625430}">
      <dgm:prSet/>
      <dgm:spPr/>
      <dgm:t>
        <a:bodyPr/>
        <a:lstStyle/>
        <a:p>
          <a:endParaRPr lang="ru-RU" sz="1050">
            <a:solidFill>
              <a:schemeClr val="tx1"/>
            </a:solidFill>
            <a:latin typeface="Century Schoolbook" panose="02040604050505020304" pitchFamily="18" charset="0"/>
          </a:endParaRPr>
        </a:p>
      </dgm:t>
    </dgm:pt>
    <dgm:pt modelId="{43F2BA78-EEA8-4B9C-92AD-0F3308EFB9C3}" type="sibTrans" cxnId="{51DD9FC8-BF07-4F8C-A908-C7839C625430}">
      <dgm:prSet/>
      <dgm:spPr/>
      <dgm:t>
        <a:bodyPr/>
        <a:lstStyle/>
        <a:p>
          <a:endParaRPr lang="ru-RU" sz="1050">
            <a:solidFill>
              <a:schemeClr val="tx1"/>
            </a:solidFill>
            <a:latin typeface="Century Schoolbook" panose="02040604050505020304" pitchFamily="18" charset="0"/>
          </a:endParaRPr>
        </a:p>
      </dgm:t>
    </dgm:pt>
    <dgm:pt modelId="{961C93B3-B433-4CF1-B678-1D135880F604}">
      <dgm:prSet phldrT="[Текст]" custT="1"/>
      <dgm:spPr/>
      <dgm:t>
        <a:bodyPr/>
        <a:lstStyle/>
        <a:p>
          <a:r>
            <a:rPr lang="ru-RU" sz="1200" smtClean="0">
              <a:solidFill>
                <a:schemeClr val="tx1"/>
              </a:solidFill>
              <a:latin typeface="Century Schoolbook" panose="02040604050505020304" pitchFamily="18" charset="0"/>
              <a:cs typeface="Arial" panose="020B0604020202020204" pitchFamily="34" charset="0"/>
            </a:rPr>
            <a:t> 01.01.2024- 31.12.2024</a:t>
          </a:r>
          <a:endParaRPr lang="ru-RU" sz="1200" dirty="0">
            <a:solidFill>
              <a:schemeClr val="tx1"/>
            </a:solidFill>
            <a:latin typeface="Century Schoolbook" panose="02040604050505020304" pitchFamily="18" charset="0"/>
            <a:cs typeface="Arial" panose="020B0604020202020204" pitchFamily="34" charset="0"/>
          </a:endParaRPr>
        </a:p>
      </dgm:t>
    </dgm:pt>
    <dgm:pt modelId="{71B40B2F-85CA-47D4-B365-6C26BFE034B4}" type="parTrans" cxnId="{EA3F9BF4-E771-4FE8-B417-0DA198DB75C8}">
      <dgm:prSet/>
      <dgm:spPr/>
      <dgm:t>
        <a:bodyPr/>
        <a:lstStyle/>
        <a:p>
          <a:endParaRPr lang="ru-RU" sz="1050">
            <a:solidFill>
              <a:schemeClr val="tx1"/>
            </a:solidFill>
            <a:latin typeface="Century Schoolbook" panose="02040604050505020304" pitchFamily="18" charset="0"/>
          </a:endParaRPr>
        </a:p>
      </dgm:t>
    </dgm:pt>
    <dgm:pt modelId="{58EF19D0-3C75-4B0E-92CC-474D8705F5F4}" type="sibTrans" cxnId="{EA3F9BF4-E771-4FE8-B417-0DA198DB75C8}">
      <dgm:prSet/>
      <dgm:spPr/>
      <dgm:t>
        <a:bodyPr/>
        <a:lstStyle/>
        <a:p>
          <a:endParaRPr lang="ru-RU" sz="1050">
            <a:solidFill>
              <a:schemeClr val="tx1"/>
            </a:solidFill>
            <a:latin typeface="Century Schoolbook" panose="02040604050505020304" pitchFamily="18" charset="0"/>
          </a:endParaRPr>
        </a:p>
      </dgm:t>
    </dgm:pt>
    <dgm:pt modelId="{E26A589B-5E1E-4263-8705-2B25834C8735}" type="pres">
      <dgm:prSet presAssocID="{039CED07-FE67-4B57-922A-1D1C41CC269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53C484B-1867-4911-862F-91555F01321C}" type="pres">
      <dgm:prSet presAssocID="{47A5BEA1-D014-4E4C-AC54-D2D2AF4A0218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F999EB-E1D4-4FAB-B1F3-910C888B0E8A}" type="pres">
      <dgm:prSet presAssocID="{47A5BEA1-D014-4E4C-AC54-D2D2AF4A0218}" presName="bgRect" presStyleLbl="node1" presStyleIdx="0" presStyleCnt="4" custScaleX="71465"/>
      <dgm:spPr/>
      <dgm:t>
        <a:bodyPr/>
        <a:lstStyle/>
        <a:p>
          <a:endParaRPr lang="ru-RU"/>
        </a:p>
      </dgm:t>
    </dgm:pt>
    <dgm:pt modelId="{9216D9D1-CB6E-4B34-B229-85E020570B63}" type="pres">
      <dgm:prSet presAssocID="{47A5BEA1-D014-4E4C-AC54-D2D2AF4A0218}" presName="parentNode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A34A1E-62E3-4515-A582-DE3ED9BF8215}" type="pres">
      <dgm:prSet presAssocID="{47A5BEA1-D014-4E4C-AC54-D2D2AF4A0218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CCCFBB-DBAD-4F97-B45D-9D134941941E}" type="pres">
      <dgm:prSet presAssocID="{46C359CA-EC40-4FA4-AA9C-242CD770F4C7}" presName="hSp" presStyleCnt="0"/>
      <dgm:spPr/>
      <dgm:t>
        <a:bodyPr/>
        <a:lstStyle/>
        <a:p>
          <a:endParaRPr lang="ru-RU"/>
        </a:p>
      </dgm:t>
    </dgm:pt>
    <dgm:pt modelId="{2D7B9733-3D31-432A-A4A5-A791EC2581B1}" type="pres">
      <dgm:prSet presAssocID="{46C359CA-EC40-4FA4-AA9C-242CD770F4C7}" presName="vProcSp" presStyleCnt="0"/>
      <dgm:spPr/>
      <dgm:t>
        <a:bodyPr/>
        <a:lstStyle/>
        <a:p>
          <a:endParaRPr lang="ru-RU"/>
        </a:p>
      </dgm:t>
    </dgm:pt>
    <dgm:pt modelId="{037D8D66-D633-4B58-AC82-2BF75D12A968}" type="pres">
      <dgm:prSet presAssocID="{46C359CA-EC40-4FA4-AA9C-242CD770F4C7}" presName="vSp1" presStyleCnt="0"/>
      <dgm:spPr/>
      <dgm:t>
        <a:bodyPr/>
        <a:lstStyle/>
        <a:p>
          <a:endParaRPr lang="ru-RU"/>
        </a:p>
      </dgm:t>
    </dgm:pt>
    <dgm:pt modelId="{6F850612-1F13-4F81-9770-6E6471AB50DF}" type="pres">
      <dgm:prSet presAssocID="{46C359CA-EC40-4FA4-AA9C-242CD770F4C7}" presName="simulatedConn" presStyleLbl="solidFgAcc1" presStyleIdx="0" presStyleCnt="3"/>
      <dgm:spPr/>
      <dgm:t>
        <a:bodyPr/>
        <a:lstStyle/>
        <a:p>
          <a:endParaRPr lang="ru-RU"/>
        </a:p>
      </dgm:t>
    </dgm:pt>
    <dgm:pt modelId="{E23F9CBD-958E-4776-A8C0-D51CEB185D2F}" type="pres">
      <dgm:prSet presAssocID="{46C359CA-EC40-4FA4-AA9C-242CD770F4C7}" presName="vSp2" presStyleCnt="0"/>
      <dgm:spPr/>
      <dgm:t>
        <a:bodyPr/>
        <a:lstStyle/>
        <a:p>
          <a:endParaRPr lang="ru-RU"/>
        </a:p>
      </dgm:t>
    </dgm:pt>
    <dgm:pt modelId="{5AB52C9C-E6AA-460C-A120-F1F5DE3230EF}" type="pres">
      <dgm:prSet presAssocID="{46C359CA-EC40-4FA4-AA9C-242CD770F4C7}" presName="sibTrans" presStyleCnt="0"/>
      <dgm:spPr/>
      <dgm:t>
        <a:bodyPr/>
        <a:lstStyle/>
        <a:p>
          <a:endParaRPr lang="ru-RU"/>
        </a:p>
      </dgm:t>
    </dgm:pt>
    <dgm:pt modelId="{168B5F65-27AB-4163-8D6E-023416C695EA}" type="pres">
      <dgm:prSet presAssocID="{7F604FF1-B305-4E6A-8E6D-75F7FA06CC36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F13B60-EE57-4B58-A023-A4426BA8FDCB}" type="pres">
      <dgm:prSet presAssocID="{7F604FF1-B305-4E6A-8E6D-75F7FA06CC36}" presName="bgRect" presStyleLbl="node1" presStyleIdx="1" presStyleCnt="4" custScaleX="61855"/>
      <dgm:spPr/>
      <dgm:t>
        <a:bodyPr/>
        <a:lstStyle/>
        <a:p>
          <a:endParaRPr lang="ru-RU"/>
        </a:p>
      </dgm:t>
    </dgm:pt>
    <dgm:pt modelId="{32E3F8FE-E690-48E3-8AA2-3662C82E695B}" type="pres">
      <dgm:prSet presAssocID="{7F604FF1-B305-4E6A-8E6D-75F7FA06CC36}" presName="parentNode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6A870D-07C3-4897-A6E4-F5FA893000C4}" type="pres">
      <dgm:prSet presAssocID="{7F604FF1-B305-4E6A-8E6D-75F7FA06CC36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07000E-56CA-4135-B406-3CB75171900D}" type="pres">
      <dgm:prSet presAssocID="{F268558A-2004-4038-AA21-EC438CB46E86}" presName="hSp" presStyleCnt="0"/>
      <dgm:spPr/>
      <dgm:t>
        <a:bodyPr/>
        <a:lstStyle/>
        <a:p>
          <a:endParaRPr lang="ru-RU"/>
        </a:p>
      </dgm:t>
    </dgm:pt>
    <dgm:pt modelId="{D142D709-1EAF-42D1-997A-3564D7CD389E}" type="pres">
      <dgm:prSet presAssocID="{F268558A-2004-4038-AA21-EC438CB46E86}" presName="vProcSp" presStyleCnt="0"/>
      <dgm:spPr/>
      <dgm:t>
        <a:bodyPr/>
        <a:lstStyle/>
        <a:p>
          <a:endParaRPr lang="ru-RU"/>
        </a:p>
      </dgm:t>
    </dgm:pt>
    <dgm:pt modelId="{2FA29AB0-99E6-4EFE-ABE8-5816E53953BC}" type="pres">
      <dgm:prSet presAssocID="{F268558A-2004-4038-AA21-EC438CB46E86}" presName="vSp1" presStyleCnt="0"/>
      <dgm:spPr/>
      <dgm:t>
        <a:bodyPr/>
        <a:lstStyle/>
        <a:p>
          <a:endParaRPr lang="ru-RU"/>
        </a:p>
      </dgm:t>
    </dgm:pt>
    <dgm:pt modelId="{8885AEDE-B42C-4666-8012-DE315EBAC91A}" type="pres">
      <dgm:prSet presAssocID="{F268558A-2004-4038-AA21-EC438CB46E86}" presName="simulatedConn" presStyleLbl="solidFgAcc1" presStyleIdx="1" presStyleCnt="3"/>
      <dgm:spPr/>
      <dgm:t>
        <a:bodyPr/>
        <a:lstStyle/>
        <a:p>
          <a:endParaRPr lang="ru-RU"/>
        </a:p>
      </dgm:t>
    </dgm:pt>
    <dgm:pt modelId="{0196D860-E1D3-4441-9324-741D8AA3C2A5}" type="pres">
      <dgm:prSet presAssocID="{F268558A-2004-4038-AA21-EC438CB46E86}" presName="vSp2" presStyleCnt="0"/>
      <dgm:spPr/>
      <dgm:t>
        <a:bodyPr/>
        <a:lstStyle/>
        <a:p>
          <a:endParaRPr lang="ru-RU"/>
        </a:p>
      </dgm:t>
    </dgm:pt>
    <dgm:pt modelId="{E951C9C7-4822-4615-AFF0-8BC3EAFE47D1}" type="pres">
      <dgm:prSet presAssocID="{F268558A-2004-4038-AA21-EC438CB46E86}" presName="sibTrans" presStyleCnt="0"/>
      <dgm:spPr/>
      <dgm:t>
        <a:bodyPr/>
        <a:lstStyle/>
        <a:p>
          <a:endParaRPr lang="ru-RU"/>
        </a:p>
      </dgm:t>
    </dgm:pt>
    <dgm:pt modelId="{60B4CA0A-2BB1-496A-9A95-B86E45E0375E}" type="pres">
      <dgm:prSet presAssocID="{2D8317B3-9DC9-4F0B-ABF8-B3F9CBB3C7AD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95A739-8643-4C5B-8EFD-A8B92EA5E06B}" type="pres">
      <dgm:prSet presAssocID="{2D8317B3-9DC9-4F0B-ABF8-B3F9CBB3C7AD}" presName="bgRect" presStyleLbl="node1" presStyleIdx="2" presStyleCnt="4"/>
      <dgm:spPr/>
      <dgm:t>
        <a:bodyPr/>
        <a:lstStyle/>
        <a:p>
          <a:endParaRPr lang="ru-RU"/>
        </a:p>
      </dgm:t>
    </dgm:pt>
    <dgm:pt modelId="{A5D3257D-BC8A-4B83-9E16-4BFA48A69B99}" type="pres">
      <dgm:prSet presAssocID="{2D8317B3-9DC9-4F0B-ABF8-B3F9CBB3C7AD}" presName="parentNode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90937-4228-4E76-9D8A-C97D43A15F5C}" type="pres">
      <dgm:prSet presAssocID="{2D8317B3-9DC9-4F0B-ABF8-B3F9CBB3C7AD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C96788-D786-4DFA-A73C-1B3BE3A0311E}" type="pres">
      <dgm:prSet presAssocID="{1C626B61-7050-4BD6-9E34-DEAF5F90566A}" presName="hSp" presStyleCnt="0"/>
      <dgm:spPr/>
      <dgm:t>
        <a:bodyPr/>
        <a:lstStyle/>
        <a:p>
          <a:endParaRPr lang="ru-RU"/>
        </a:p>
      </dgm:t>
    </dgm:pt>
    <dgm:pt modelId="{86378BD9-510C-4777-AD24-B921220177A5}" type="pres">
      <dgm:prSet presAssocID="{1C626B61-7050-4BD6-9E34-DEAF5F90566A}" presName="vProcSp" presStyleCnt="0"/>
      <dgm:spPr/>
      <dgm:t>
        <a:bodyPr/>
        <a:lstStyle/>
        <a:p>
          <a:endParaRPr lang="ru-RU"/>
        </a:p>
      </dgm:t>
    </dgm:pt>
    <dgm:pt modelId="{199513C0-19B1-47A8-BB2C-AB735F7F9555}" type="pres">
      <dgm:prSet presAssocID="{1C626B61-7050-4BD6-9E34-DEAF5F90566A}" presName="vSp1" presStyleCnt="0"/>
      <dgm:spPr/>
      <dgm:t>
        <a:bodyPr/>
        <a:lstStyle/>
        <a:p>
          <a:endParaRPr lang="ru-RU"/>
        </a:p>
      </dgm:t>
    </dgm:pt>
    <dgm:pt modelId="{E65719AD-DC35-4F01-A6A1-4CE9102AEAB9}" type="pres">
      <dgm:prSet presAssocID="{1C626B61-7050-4BD6-9E34-DEAF5F90566A}" presName="simulatedConn" presStyleLbl="solidFgAcc1" presStyleIdx="2" presStyleCnt="3"/>
      <dgm:spPr/>
      <dgm:t>
        <a:bodyPr/>
        <a:lstStyle/>
        <a:p>
          <a:endParaRPr lang="ru-RU"/>
        </a:p>
      </dgm:t>
    </dgm:pt>
    <dgm:pt modelId="{E4B575ED-29D1-41FB-A147-D09C812F627B}" type="pres">
      <dgm:prSet presAssocID="{1C626B61-7050-4BD6-9E34-DEAF5F90566A}" presName="vSp2" presStyleCnt="0"/>
      <dgm:spPr/>
      <dgm:t>
        <a:bodyPr/>
        <a:lstStyle/>
        <a:p>
          <a:endParaRPr lang="ru-RU"/>
        </a:p>
      </dgm:t>
    </dgm:pt>
    <dgm:pt modelId="{E74B4377-F6FF-4B4D-880A-884F59C1FAEC}" type="pres">
      <dgm:prSet presAssocID="{1C626B61-7050-4BD6-9E34-DEAF5F90566A}" presName="sibTrans" presStyleCnt="0"/>
      <dgm:spPr/>
      <dgm:t>
        <a:bodyPr/>
        <a:lstStyle/>
        <a:p>
          <a:endParaRPr lang="ru-RU"/>
        </a:p>
      </dgm:t>
    </dgm:pt>
    <dgm:pt modelId="{6C1DB0B2-8B37-4434-9EAA-9F0B647A2B8D}" type="pres">
      <dgm:prSet presAssocID="{92489D4D-7CE9-4EA2-9AEC-C8807DEB0AF2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79887B-5261-4FEA-BCE6-F4759ED802D4}" type="pres">
      <dgm:prSet presAssocID="{92489D4D-7CE9-4EA2-9AEC-C8807DEB0AF2}" presName="bgRect" presStyleLbl="node1" presStyleIdx="3" presStyleCnt="4" custScaleX="84329" custLinFactNeighborX="1613" custLinFactNeighborY="-8158"/>
      <dgm:spPr/>
      <dgm:t>
        <a:bodyPr/>
        <a:lstStyle/>
        <a:p>
          <a:endParaRPr lang="ru-RU"/>
        </a:p>
      </dgm:t>
    </dgm:pt>
    <dgm:pt modelId="{2BADCDBD-C21F-42F9-B10D-4D786E6EA919}" type="pres">
      <dgm:prSet presAssocID="{92489D4D-7CE9-4EA2-9AEC-C8807DEB0AF2}" presName="parentNode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9D5D42-5923-4CC7-A963-34C3D625BA84}" type="pres">
      <dgm:prSet presAssocID="{92489D4D-7CE9-4EA2-9AEC-C8807DEB0AF2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E0934D-13C6-47D2-9495-17C786347F26}" type="presOf" srcId="{92489D4D-7CE9-4EA2-9AEC-C8807DEB0AF2}" destId="{2BADCDBD-C21F-42F9-B10D-4D786E6EA919}" srcOrd="1" destOrd="0" presId="urn:microsoft.com/office/officeart/2005/8/layout/hProcess7#21"/>
    <dgm:cxn modelId="{AB956CA4-0183-421B-A7CD-99C049B50E56}" type="presOf" srcId="{47A5BEA1-D014-4E4C-AC54-D2D2AF4A0218}" destId="{9216D9D1-CB6E-4B34-B229-85E020570B63}" srcOrd="1" destOrd="0" presId="urn:microsoft.com/office/officeart/2005/8/layout/hProcess7#21"/>
    <dgm:cxn modelId="{92F4F491-61DF-4A1A-8D8B-05F9DB67FA39}" srcId="{039CED07-FE67-4B57-922A-1D1C41CC269B}" destId="{92489D4D-7CE9-4EA2-9AEC-C8807DEB0AF2}" srcOrd="3" destOrd="0" parTransId="{FA64AE1D-4A5A-4BC5-AF23-A4BD351B4AA1}" sibTransId="{FD833F57-3EA4-4AEA-A03B-2F95F96B010A}"/>
    <dgm:cxn modelId="{31FAEF79-48AB-46D6-BF22-887C7A7CB279}" srcId="{039CED07-FE67-4B57-922A-1D1C41CC269B}" destId="{2D8317B3-9DC9-4F0B-ABF8-B3F9CBB3C7AD}" srcOrd="2" destOrd="0" parTransId="{065B0EEA-0AB5-4898-A7EC-88F74A5E0ACA}" sibTransId="{1C626B61-7050-4BD6-9E34-DEAF5F90566A}"/>
    <dgm:cxn modelId="{C4ACD9BD-A05A-4E69-BCAD-8935D2C2E741}" srcId="{2D8317B3-9DC9-4F0B-ABF8-B3F9CBB3C7AD}" destId="{EB908FAC-7248-4A74-883E-382474186D7F}" srcOrd="1" destOrd="0" parTransId="{11C13975-F34C-4E36-8124-8CC5A8851DB7}" sibTransId="{F70C8AC1-91E0-4F24-A6FA-6A43F7324346}"/>
    <dgm:cxn modelId="{32B16937-AF49-4BE3-8577-3B57F8AFF702}" type="presOf" srcId="{961C93B3-B433-4CF1-B678-1D135880F604}" destId="{686A870D-07C3-4897-A6E4-F5FA893000C4}" srcOrd="0" destOrd="2" presId="urn:microsoft.com/office/officeart/2005/8/layout/hProcess7#21"/>
    <dgm:cxn modelId="{76DB3F41-7A71-4DE8-B538-A79EA6DA2CAE}" type="presOf" srcId="{039CED07-FE67-4B57-922A-1D1C41CC269B}" destId="{E26A589B-5E1E-4263-8705-2B25834C8735}" srcOrd="0" destOrd="0" presId="urn:microsoft.com/office/officeart/2005/8/layout/hProcess7#21"/>
    <dgm:cxn modelId="{698CFCC5-0728-4234-8561-8E0C4352161A}" srcId="{2D8317B3-9DC9-4F0B-ABF8-B3F9CBB3C7AD}" destId="{DB39B279-E5AD-4A37-8C25-7F4D4805C98C}" srcOrd="0" destOrd="0" parTransId="{65DCB231-DDAF-4786-A944-DDFD547DBBF2}" sibTransId="{93E675A7-DA03-41B0-837B-FFC0FF3A740A}"/>
    <dgm:cxn modelId="{6AD11586-7C52-43AB-8C7D-40CA05AFEDDD}" type="presOf" srcId="{F81FA2AE-E8AF-4216-A7DF-103C5C9E7B50}" destId="{C09D5D42-5923-4CC7-A963-34C3D625BA84}" srcOrd="0" destOrd="0" presId="urn:microsoft.com/office/officeart/2005/8/layout/hProcess7#21"/>
    <dgm:cxn modelId="{9942C637-FC4F-4400-A024-1AC3E226F13F}" type="presOf" srcId="{EB908FAC-7248-4A74-883E-382474186D7F}" destId="{18090937-4228-4E76-9D8A-C97D43A15F5C}" srcOrd="0" destOrd="1" presId="urn:microsoft.com/office/officeart/2005/8/layout/hProcess7#21"/>
    <dgm:cxn modelId="{A8DAB250-0FE5-4EE9-8FE0-EEA6A6E6C18F}" srcId="{92489D4D-7CE9-4EA2-9AEC-C8807DEB0AF2}" destId="{F81FA2AE-E8AF-4216-A7DF-103C5C9E7B50}" srcOrd="0" destOrd="0" parTransId="{0CD8317E-8F1C-495F-9310-295680D41F2E}" sibTransId="{BA60B9B9-617D-4464-BCCC-3C508CDD6162}"/>
    <dgm:cxn modelId="{C7BA74AE-F8FE-4FD7-B168-C540B97BD001}" type="presOf" srcId="{C3913DA4-9EFA-43BE-8882-2183864D4A66}" destId="{41A34A1E-62E3-4515-A582-DE3ED9BF8215}" srcOrd="0" destOrd="0" presId="urn:microsoft.com/office/officeart/2005/8/layout/hProcess7#21"/>
    <dgm:cxn modelId="{EF8F2F80-4F28-480B-9A46-6FC88BA3680C}" type="presOf" srcId="{E1BB2DF4-FF02-4641-B952-DDDA9174C792}" destId="{686A870D-07C3-4897-A6E4-F5FA893000C4}" srcOrd="0" destOrd="0" presId="urn:microsoft.com/office/officeart/2005/8/layout/hProcess7#21"/>
    <dgm:cxn modelId="{8F894216-6104-492E-A622-A028B99AE6DB}" srcId="{039CED07-FE67-4B57-922A-1D1C41CC269B}" destId="{7F604FF1-B305-4E6A-8E6D-75F7FA06CC36}" srcOrd="1" destOrd="0" parTransId="{5DD6AAB2-5357-4DC3-BAC4-E664D4F73C6D}" sibTransId="{F268558A-2004-4038-AA21-EC438CB46E86}"/>
    <dgm:cxn modelId="{7FFC718B-991D-4646-930B-A2D4BEA4451A}" type="presOf" srcId="{CD78BD35-4CFA-48E0-921F-AA81AD74B54A}" destId="{18090937-4228-4E76-9D8A-C97D43A15F5C}" srcOrd="0" destOrd="2" presId="urn:microsoft.com/office/officeart/2005/8/layout/hProcess7#21"/>
    <dgm:cxn modelId="{7E587FB6-A598-4ABB-9867-353F57B701A4}" srcId="{039CED07-FE67-4B57-922A-1D1C41CC269B}" destId="{47A5BEA1-D014-4E4C-AC54-D2D2AF4A0218}" srcOrd="0" destOrd="0" parTransId="{2891A6FB-A40D-49B0-8853-62F71F0A860F}" sibTransId="{46C359CA-EC40-4FA4-AA9C-242CD770F4C7}"/>
    <dgm:cxn modelId="{6F369B79-3FCF-4F89-A617-B899571E50C6}" type="presOf" srcId="{2D87DD11-2570-47E6-A295-B43078C47422}" destId="{686A870D-07C3-4897-A6E4-F5FA893000C4}" srcOrd="0" destOrd="1" presId="urn:microsoft.com/office/officeart/2005/8/layout/hProcess7#21"/>
    <dgm:cxn modelId="{EA3F9BF4-E771-4FE8-B417-0DA198DB75C8}" srcId="{7F604FF1-B305-4E6A-8E6D-75F7FA06CC36}" destId="{961C93B3-B433-4CF1-B678-1D135880F604}" srcOrd="2" destOrd="0" parTransId="{71B40B2F-85CA-47D4-B365-6C26BFE034B4}" sibTransId="{58EF19D0-3C75-4B0E-92CC-474D8705F5F4}"/>
    <dgm:cxn modelId="{4AD7848A-3762-4E50-B02C-CCE7D7AF9933}" type="presOf" srcId="{47A5BEA1-D014-4E4C-AC54-D2D2AF4A0218}" destId="{F2F999EB-E1D4-4FAB-B1F3-910C888B0E8A}" srcOrd="0" destOrd="0" presId="urn:microsoft.com/office/officeart/2005/8/layout/hProcess7#21"/>
    <dgm:cxn modelId="{48DDE5EB-B396-4380-9DE7-B5823609141B}" type="presOf" srcId="{92489D4D-7CE9-4EA2-9AEC-C8807DEB0AF2}" destId="{8379887B-5261-4FEA-BCE6-F4759ED802D4}" srcOrd="0" destOrd="0" presId="urn:microsoft.com/office/officeart/2005/8/layout/hProcess7#21"/>
    <dgm:cxn modelId="{51DD9FC8-BF07-4F8C-A908-C7839C625430}" srcId="{7F604FF1-B305-4E6A-8E6D-75F7FA06CC36}" destId="{2D87DD11-2570-47E6-A295-B43078C47422}" srcOrd="1" destOrd="0" parTransId="{5081F7F3-5531-44D0-AB96-8324E230A0A8}" sibTransId="{43F2BA78-EEA8-4B9C-92AD-0F3308EFB9C3}"/>
    <dgm:cxn modelId="{574A4E72-8184-4CB3-8725-E79AE5D42931}" type="presOf" srcId="{7F604FF1-B305-4E6A-8E6D-75F7FA06CC36}" destId="{ACF13B60-EE57-4B58-A023-A4426BA8FDCB}" srcOrd="0" destOrd="0" presId="urn:microsoft.com/office/officeart/2005/8/layout/hProcess7#21"/>
    <dgm:cxn modelId="{A0175F9D-A44D-4E99-A57E-A51C6508EF5C}" type="presOf" srcId="{7F604FF1-B305-4E6A-8E6D-75F7FA06CC36}" destId="{32E3F8FE-E690-48E3-8AA2-3662C82E695B}" srcOrd="1" destOrd="0" presId="urn:microsoft.com/office/officeart/2005/8/layout/hProcess7#21"/>
    <dgm:cxn modelId="{C0E7616D-BC7D-4D1B-993B-DEC665135D35}" srcId="{2D8317B3-9DC9-4F0B-ABF8-B3F9CBB3C7AD}" destId="{CD78BD35-4CFA-48E0-921F-AA81AD74B54A}" srcOrd="2" destOrd="0" parTransId="{0C351D30-46DD-4D6F-8809-EA5EEBF38048}" sibTransId="{4E7B4276-D60D-41D0-B08B-3AFF1B8C7DC3}"/>
    <dgm:cxn modelId="{4A02B788-0ED3-4884-8B96-B0C0F36EA2DC}" type="presOf" srcId="{2D8317B3-9DC9-4F0B-ABF8-B3F9CBB3C7AD}" destId="{A5D3257D-BC8A-4B83-9E16-4BFA48A69B99}" srcOrd="1" destOrd="0" presId="urn:microsoft.com/office/officeart/2005/8/layout/hProcess7#21"/>
    <dgm:cxn modelId="{D5FC0E0E-82F0-418F-AB54-9D975F2417E6}" srcId="{7F604FF1-B305-4E6A-8E6D-75F7FA06CC36}" destId="{E1BB2DF4-FF02-4641-B952-DDDA9174C792}" srcOrd="0" destOrd="0" parTransId="{1BA0EEA7-431B-4D11-A4B5-F8D5AC3572E5}" sibTransId="{3320E95F-C0F5-4306-A0E0-8A89C79CED05}"/>
    <dgm:cxn modelId="{B4557CA2-F286-4539-8364-CA66A2B9859C}" type="presOf" srcId="{2D8317B3-9DC9-4F0B-ABF8-B3F9CBB3C7AD}" destId="{E495A739-8643-4C5B-8EFD-A8B92EA5E06B}" srcOrd="0" destOrd="0" presId="urn:microsoft.com/office/officeart/2005/8/layout/hProcess7#21"/>
    <dgm:cxn modelId="{1CBEB98D-6D68-4A34-9B88-D2A682A4B117}" srcId="{47A5BEA1-D014-4E4C-AC54-D2D2AF4A0218}" destId="{C3913DA4-9EFA-43BE-8882-2183864D4A66}" srcOrd="0" destOrd="0" parTransId="{80F31454-C0F6-411F-8B46-A0253A6E2B7C}" sibTransId="{963DE0F8-24CC-4A4E-832A-4D7530CA7F7D}"/>
    <dgm:cxn modelId="{D41710E2-12C8-441F-BFCF-668092A36D68}" type="presOf" srcId="{DB39B279-E5AD-4A37-8C25-7F4D4805C98C}" destId="{18090937-4228-4E76-9D8A-C97D43A15F5C}" srcOrd="0" destOrd="0" presId="urn:microsoft.com/office/officeart/2005/8/layout/hProcess7#21"/>
    <dgm:cxn modelId="{3802C83C-A047-4DB5-A07D-6EC381FA5376}" type="presParOf" srcId="{E26A589B-5E1E-4263-8705-2B25834C8735}" destId="{D53C484B-1867-4911-862F-91555F01321C}" srcOrd="0" destOrd="0" presId="urn:microsoft.com/office/officeart/2005/8/layout/hProcess7#21"/>
    <dgm:cxn modelId="{0C469A0B-3E5C-4EAE-BF90-841D8A8712D0}" type="presParOf" srcId="{D53C484B-1867-4911-862F-91555F01321C}" destId="{F2F999EB-E1D4-4FAB-B1F3-910C888B0E8A}" srcOrd="0" destOrd="0" presId="urn:microsoft.com/office/officeart/2005/8/layout/hProcess7#21"/>
    <dgm:cxn modelId="{A13FE9C8-006D-4D5B-9A54-A6CA4FC3D278}" type="presParOf" srcId="{D53C484B-1867-4911-862F-91555F01321C}" destId="{9216D9D1-CB6E-4B34-B229-85E020570B63}" srcOrd="1" destOrd="0" presId="urn:microsoft.com/office/officeart/2005/8/layout/hProcess7#21"/>
    <dgm:cxn modelId="{E98E8959-A633-430A-AE61-4F10D779015E}" type="presParOf" srcId="{D53C484B-1867-4911-862F-91555F01321C}" destId="{41A34A1E-62E3-4515-A582-DE3ED9BF8215}" srcOrd="2" destOrd="0" presId="urn:microsoft.com/office/officeart/2005/8/layout/hProcess7#21"/>
    <dgm:cxn modelId="{3ADF1BF4-632C-43B6-AF5F-15EB268AF156}" type="presParOf" srcId="{E26A589B-5E1E-4263-8705-2B25834C8735}" destId="{FECCCFBB-DBAD-4F97-B45D-9D134941941E}" srcOrd="1" destOrd="0" presId="urn:microsoft.com/office/officeart/2005/8/layout/hProcess7#21"/>
    <dgm:cxn modelId="{E1EEC844-6EE2-4F2F-AA6E-C8652CD0EC91}" type="presParOf" srcId="{E26A589B-5E1E-4263-8705-2B25834C8735}" destId="{2D7B9733-3D31-432A-A4A5-A791EC2581B1}" srcOrd="2" destOrd="0" presId="urn:microsoft.com/office/officeart/2005/8/layout/hProcess7#21"/>
    <dgm:cxn modelId="{160B88A1-E770-4107-BF57-913040B3AF64}" type="presParOf" srcId="{2D7B9733-3D31-432A-A4A5-A791EC2581B1}" destId="{037D8D66-D633-4B58-AC82-2BF75D12A968}" srcOrd="0" destOrd="0" presId="urn:microsoft.com/office/officeart/2005/8/layout/hProcess7#21"/>
    <dgm:cxn modelId="{F8452BB6-BE03-4A51-BA89-F2B9B05E3422}" type="presParOf" srcId="{2D7B9733-3D31-432A-A4A5-A791EC2581B1}" destId="{6F850612-1F13-4F81-9770-6E6471AB50DF}" srcOrd="1" destOrd="0" presId="urn:microsoft.com/office/officeart/2005/8/layout/hProcess7#21"/>
    <dgm:cxn modelId="{34349CFE-0DEB-4E54-B6B9-F8C4875702F1}" type="presParOf" srcId="{2D7B9733-3D31-432A-A4A5-A791EC2581B1}" destId="{E23F9CBD-958E-4776-A8C0-D51CEB185D2F}" srcOrd="2" destOrd="0" presId="urn:microsoft.com/office/officeart/2005/8/layout/hProcess7#21"/>
    <dgm:cxn modelId="{73E04A26-037A-4F87-BDF9-1CF57AF1BB9A}" type="presParOf" srcId="{E26A589B-5E1E-4263-8705-2B25834C8735}" destId="{5AB52C9C-E6AA-460C-A120-F1F5DE3230EF}" srcOrd="3" destOrd="0" presId="urn:microsoft.com/office/officeart/2005/8/layout/hProcess7#21"/>
    <dgm:cxn modelId="{AEB58041-1C06-40D4-AB16-DF592C73366D}" type="presParOf" srcId="{E26A589B-5E1E-4263-8705-2B25834C8735}" destId="{168B5F65-27AB-4163-8D6E-023416C695EA}" srcOrd="4" destOrd="0" presId="urn:microsoft.com/office/officeart/2005/8/layout/hProcess7#21"/>
    <dgm:cxn modelId="{8C3E886D-DF2B-4EA3-A2E8-33511F27AAB3}" type="presParOf" srcId="{168B5F65-27AB-4163-8D6E-023416C695EA}" destId="{ACF13B60-EE57-4B58-A023-A4426BA8FDCB}" srcOrd="0" destOrd="0" presId="urn:microsoft.com/office/officeart/2005/8/layout/hProcess7#21"/>
    <dgm:cxn modelId="{091B70E6-2859-4183-AD10-F0A961F9123A}" type="presParOf" srcId="{168B5F65-27AB-4163-8D6E-023416C695EA}" destId="{32E3F8FE-E690-48E3-8AA2-3662C82E695B}" srcOrd="1" destOrd="0" presId="urn:microsoft.com/office/officeart/2005/8/layout/hProcess7#21"/>
    <dgm:cxn modelId="{3AC50A5C-E024-4C50-8942-379A944010A0}" type="presParOf" srcId="{168B5F65-27AB-4163-8D6E-023416C695EA}" destId="{686A870D-07C3-4897-A6E4-F5FA893000C4}" srcOrd="2" destOrd="0" presId="urn:microsoft.com/office/officeart/2005/8/layout/hProcess7#21"/>
    <dgm:cxn modelId="{A4FC40AD-D5B6-4C28-97CE-7A76AE9C9469}" type="presParOf" srcId="{E26A589B-5E1E-4263-8705-2B25834C8735}" destId="{2907000E-56CA-4135-B406-3CB75171900D}" srcOrd="5" destOrd="0" presId="urn:microsoft.com/office/officeart/2005/8/layout/hProcess7#21"/>
    <dgm:cxn modelId="{4FBB301C-DB45-4FCB-88FC-25A213745EB6}" type="presParOf" srcId="{E26A589B-5E1E-4263-8705-2B25834C8735}" destId="{D142D709-1EAF-42D1-997A-3564D7CD389E}" srcOrd="6" destOrd="0" presId="urn:microsoft.com/office/officeart/2005/8/layout/hProcess7#21"/>
    <dgm:cxn modelId="{B6106021-9A7F-4C58-A90F-A916BCDE6522}" type="presParOf" srcId="{D142D709-1EAF-42D1-997A-3564D7CD389E}" destId="{2FA29AB0-99E6-4EFE-ABE8-5816E53953BC}" srcOrd="0" destOrd="0" presId="urn:microsoft.com/office/officeart/2005/8/layout/hProcess7#21"/>
    <dgm:cxn modelId="{93FD43E9-9754-4F94-AB3C-C46B72B36FED}" type="presParOf" srcId="{D142D709-1EAF-42D1-997A-3564D7CD389E}" destId="{8885AEDE-B42C-4666-8012-DE315EBAC91A}" srcOrd="1" destOrd="0" presId="urn:microsoft.com/office/officeart/2005/8/layout/hProcess7#21"/>
    <dgm:cxn modelId="{A2025EE6-0607-4F7A-BD0E-EB9DCF1DE97C}" type="presParOf" srcId="{D142D709-1EAF-42D1-997A-3564D7CD389E}" destId="{0196D860-E1D3-4441-9324-741D8AA3C2A5}" srcOrd="2" destOrd="0" presId="urn:microsoft.com/office/officeart/2005/8/layout/hProcess7#21"/>
    <dgm:cxn modelId="{2E19681C-70AB-4232-A827-BBC7FE3F2577}" type="presParOf" srcId="{E26A589B-5E1E-4263-8705-2B25834C8735}" destId="{E951C9C7-4822-4615-AFF0-8BC3EAFE47D1}" srcOrd="7" destOrd="0" presId="urn:microsoft.com/office/officeart/2005/8/layout/hProcess7#21"/>
    <dgm:cxn modelId="{A272939C-984D-4AB7-8DB2-F1FAA1ABE829}" type="presParOf" srcId="{E26A589B-5E1E-4263-8705-2B25834C8735}" destId="{60B4CA0A-2BB1-496A-9A95-B86E45E0375E}" srcOrd="8" destOrd="0" presId="urn:microsoft.com/office/officeart/2005/8/layout/hProcess7#21"/>
    <dgm:cxn modelId="{34A1355A-AF39-4E8A-9561-93E7479A7F5C}" type="presParOf" srcId="{60B4CA0A-2BB1-496A-9A95-B86E45E0375E}" destId="{E495A739-8643-4C5B-8EFD-A8B92EA5E06B}" srcOrd="0" destOrd="0" presId="urn:microsoft.com/office/officeart/2005/8/layout/hProcess7#21"/>
    <dgm:cxn modelId="{8688A1A5-7D91-46E5-B51C-440A10652F89}" type="presParOf" srcId="{60B4CA0A-2BB1-496A-9A95-B86E45E0375E}" destId="{A5D3257D-BC8A-4B83-9E16-4BFA48A69B99}" srcOrd="1" destOrd="0" presId="urn:microsoft.com/office/officeart/2005/8/layout/hProcess7#21"/>
    <dgm:cxn modelId="{3AFFC272-BE1D-4029-9E10-44D4FC652919}" type="presParOf" srcId="{60B4CA0A-2BB1-496A-9A95-B86E45E0375E}" destId="{18090937-4228-4E76-9D8A-C97D43A15F5C}" srcOrd="2" destOrd="0" presId="urn:microsoft.com/office/officeart/2005/8/layout/hProcess7#21"/>
    <dgm:cxn modelId="{59E193EA-2A98-4037-AA9C-878A04D411BC}" type="presParOf" srcId="{E26A589B-5E1E-4263-8705-2B25834C8735}" destId="{6CC96788-D786-4DFA-A73C-1B3BE3A0311E}" srcOrd="9" destOrd="0" presId="urn:microsoft.com/office/officeart/2005/8/layout/hProcess7#21"/>
    <dgm:cxn modelId="{6041D28E-7AEC-403C-BF67-D0EAB95A8911}" type="presParOf" srcId="{E26A589B-5E1E-4263-8705-2B25834C8735}" destId="{86378BD9-510C-4777-AD24-B921220177A5}" srcOrd="10" destOrd="0" presId="urn:microsoft.com/office/officeart/2005/8/layout/hProcess7#21"/>
    <dgm:cxn modelId="{4B89C6B4-EB6A-4C11-8BA9-3C544981F618}" type="presParOf" srcId="{86378BD9-510C-4777-AD24-B921220177A5}" destId="{199513C0-19B1-47A8-BB2C-AB735F7F9555}" srcOrd="0" destOrd="0" presId="urn:microsoft.com/office/officeart/2005/8/layout/hProcess7#21"/>
    <dgm:cxn modelId="{A2EF6B83-7CAB-4D97-A84E-4F9962E6EB8A}" type="presParOf" srcId="{86378BD9-510C-4777-AD24-B921220177A5}" destId="{E65719AD-DC35-4F01-A6A1-4CE9102AEAB9}" srcOrd="1" destOrd="0" presId="urn:microsoft.com/office/officeart/2005/8/layout/hProcess7#21"/>
    <dgm:cxn modelId="{2E0A6A8B-6466-4D6D-B17B-896AF14B9041}" type="presParOf" srcId="{86378BD9-510C-4777-AD24-B921220177A5}" destId="{E4B575ED-29D1-41FB-A147-D09C812F627B}" srcOrd="2" destOrd="0" presId="urn:microsoft.com/office/officeart/2005/8/layout/hProcess7#21"/>
    <dgm:cxn modelId="{2F0874EC-2ECD-4581-A1F1-6137C213F144}" type="presParOf" srcId="{E26A589B-5E1E-4263-8705-2B25834C8735}" destId="{E74B4377-F6FF-4B4D-880A-884F59C1FAEC}" srcOrd="11" destOrd="0" presId="urn:microsoft.com/office/officeart/2005/8/layout/hProcess7#21"/>
    <dgm:cxn modelId="{B173EABD-04E9-4CDA-BFA6-DD60B9E7034A}" type="presParOf" srcId="{E26A589B-5E1E-4263-8705-2B25834C8735}" destId="{6C1DB0B2-8B37-4434-9EAA-9F0B647A2B8D}" srcOrd="12" destOrd="0" presId="urn:microsoft.com/office/officeart/2005/8/layout/hProcess7#21"/>
    <dgm:cxn modelId="{A376B8F3-D45C-487A-AD8E-9CD9FF57C2E6}" type="presParOf" srcId="{6C1DB0B2-8B37-4434-9EAA-9F0B647A2B8D}" destId="{8379887B-5261-4FEA-BCE6-F4759ED802D4}" srcOrd="0" destOrd="0" presId="urn:microsoft.com/office/officeart/2005/8/layout/hProcess7#21"/>
    <dgm:cxn modelId="{0AFA369A-305D-4301-81DC-BFA2DBFCA8C5}" type="presParOf" srcId="{6C1DB0B2-8B37-4434-9EAA-9F0B647A2B8D}" destId="{2BADCDBD-C21F-42F9-B10D-4D786E6EA919}" srcOrd="1" destOrd="0" presId="urn:microsoft.com/office/officeart/2005/8/layout/hProcess7#21"/>
    <dgm:cxn modelId="{C5C47C79-6551-4AA6-89A0-7CD078A4A701}" type="presParOf" srcId="{6C1DB0B2-8B37-4434-9EAA-9F0B647A2B8D}" destId="{C09D5D42-5923-4CC7-A963-34C3D625BA84}" srcOrd="2" destOrd="0" presId="urn:microsoft.com/office/officeart/2005/8/layout/hProcess7#2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F999EB-E1D4-4FAB-B1F3-910C888B0E8A}">
      <dsp:nvSpPr>
        <dsp:cNvPr id="0" name=""/>
        <dsp:cNvSpPr/>
      </dsp:nvSpPr>
      <dsp:spPr>
        <a:xfrm>
          <a:off x="1027" y="0"/>
          <a:ext cx="2615776" cy="1249506"/>
        </a:xfrm>
        <a:prstGeom prst="roundRect">
          <a:avLst>
            <a:gd name="adj" fmla="val 5000"/>
          </a:avLst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62230" bIns="0" numCol="1" spcCol="1270" anchor="t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solidFill>
              <a:schemeClr val="tx1"/>
            </a:solidFill>
            <a:latin typeface="Century Schoolbook" panose="02040604050505020304" pitchFamily="18" charset="0"/>
            <a:cs typeface="Arial" panose="020B0604020202020204" pitchFamily="34" charset="0"/>
          </a:endParaRPr>
        </a:p>
      </dsp:txBody>
      <dsp:txXfrm rot="16200000">
        <a:off x="-249692" y="250720"/>
        <a:ext cx="1024595" cy="523155"/>
      </dsp:txXfrm>
    </dsp:sp>
    <dsp:sp modelId="{41A34A1E-62E3-4515-A582-DE3ED9BF8215}">
      <dsp:nvSpPr>
        <dsp:cNvPr id="0" name=""/>
        <dsp:cNvSpPr/>
      </dsp:nvSpPr>
      <dsp:spPr>
        <a:xfrm>
          <a:off x="599904" y="0"/>
          <a:ext cx="1948753" cy="124950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1148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Century Schoolbook" panose="02040604050505020304" pitchFamily="18" charset="0"/>
              <a:cs typeface="Arial" panose="020B0604020202020204" pitchFamily="34" charset="0"/>
            </a:rPr>
            <a:t>Слоган: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Century Schoolbook" panose="02040604050505020304" pitchFamily="18" charset="0"/>
              <a:cs typeface="Arial" panose="020B0604020202020204" pitchFamily="34" charset="0"/>
            </a:rPr>
            <a:t>"Эффективность.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Century Schoolbook" panose="02040604050505020304" pitchFamily="18" charset="0"/>
              <a:cs typeface="Arial" panose="020B0604020202020204" pitchFamily="34" charset="0"/>
            </a:rPr>
            <a:t>Обучение. Устойчивость. Прогнозируемость"</a:t>
          </a:r>
          <a:endParaRPr lang="ru-RU" sz="1200" kern="1200" dirty="0">
            <a:solidFill>
              <a:schemeClr val="tx1"/>
            </a:solidFill>
            <a:latin typeface="Century Schoolbook" panose="02040604050505020304" pitchFamily="18" charset="0"/>
            <a:cs typeface="Arial" panose="020B0604020202020204" pitchFamily="34" charset="0"/>
          </a:endParaRPr>
        </a:p>
      </dsp:txBody>
      <dsp:txXfrm>
        <a:off x="599904" y="0"/>
        <a:ext cx="1948753" cy="1249506"/>
      </dsp:txXfrm>
    </dsp:sp>
    <dsp:sp modelId="{ACF13B60-EE57-4B58-A023-A4426BA8FDCB}">
      <dsp:nvSpPr>
        <dsp:cNvPr id="0" name=""/>
        <dsp:cNvSpPr/>
      </dsp:nvSpPr>
      <dsp:spPr>
        <a:xfrm>
          <a:off x="2744911" y="0"/>
          <a:ext cx="2264029" cy="1249506"/>
        </a:xfrm>
        <a:prstGeom prst="roundRect">
          <a:avLst>
            <a:gd name="adj" fmla="val 5000"/>
          </a:avLst>
        </a:prstGeom>
        <a:solidFill>
          <a:schemeClr val="accent6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62230" bIns="0" numCol="1" spcCol="1270" anchor="t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solidFill>
              <a:schemeClr val="tx1"/>
            </a:solidFill>
            <a:latin typeface="Century Schoolbook" panose="02040604050505020304" pitchFamily="18" charset="0"/>
            <a:cs typeface="Arial" panose="020B0604020202020204" pitchFamily="34" charset="0"/>
          </a:endParaRPr>
        </a:p>
      </dsp:txBody>
      <dsp:txXfrm rot="16200000">
        <a:off x="2459016" y="285894"/>
        <a:ext cx="1024595" cy="452805"/>
      </dsp:txXfrm>
    </dsp:sp>
    <dsp:sp modelId="{6F850612-1F13-4F81-9770-6E6471AB50DF}">
      <dsp:nvSpPr>
        <dsp:cNvPr id="0" name=""/>
        <dsp:cNvSpPr/>
      </dsp:nvSpPr>
      <dsp:spPr>
        <a:xfrm rot="5400000">
          <a:off x="2671377" y="796897"/>
          <a:ext cx="183670" cy="54903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6A870D-07C3-4897-A6E4-F5FA893000C4}">
      <dsp:nvSpPr>
        <dsp:cNvPr id="0" name=""/>
        <dsp:cNvSpPr/>
      </dsp:nvSpPr>
      <dsp:spPr>
        <a:xfrm>
          <a:off x="3298941" y="0"/>
          <a:ext cx="1686702" cy="124950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1148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Century Schoolbook" panose="02040604050505020304" pitchFamily="18" charset="0"/>
              <a:cs typeface="Arial" panose="020B0604020202020204" pitchFamily="34" charset="0"/>
            </a:rPr>
            <a:t>Сроки реализации:</a:t>
          </a:r>
          <a:endParaRPr lang="ru-RU" sz="1200" b="1" kern="1200" dirty="0">
            <a:solidFill>
              <a:schemeClr val="tx1"/>
            </a:solidFill>
            <a:latin typeface="Century Schoolbook" panose="02040604050505020304" pitchFamily="18" charset="0"/>
            <a:cs typeface="Arial" panose="020B0604020202020204" pitchFamily="34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Century Schoolbook" panose="02040604050505020304" pitchFamily="18" charset="0"/>
              <a:cs typeface="Arial" panose="020B0604020202020204" pitchFamily="34" charset="0"/>
            </a:rPr>
            <a:t>01.01.2023- 31.12.2023.</a:t>
          </a:r>
          <a:endParaRPr lang="ru-RU" sz="1200" kern="1200" dirty="0">
            <a:solidFill>
              <a:schemeClr val="tx1"/>
            </a:solidFill>
            <a:latin typeface="Century Schoolbook" panose="02040604050505020304" pitchFamily="18" charset="0"/>
            <a:cs typeface="Arial" panose="020B0604020202020204" pitchFamily="34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>
              <a:solidFill>
                <a:schemeClr val="tx1"/>
              </a:solidFill>
              <a:latin typeface="Century Schoolbook" panose="02040604050505020304" pitchFamily="18" charset="0"/>
              <a:cs typeface="Arial" panose="020B0604020202020204" pitchFamily="34" charset="0"/>
            </a:rPr>
            <a:t> 01.01.2024- 31.12.2024</a:t>
          </a:r>
          <a:endParaRPr lang="ru-RU" sz="1200" kern="1200" dirty="0">
            <a:solidFill>
              <a:schemeClr val="tx1"/>
            </a:solidFill>
            <a:latin typeface="Century Schoolbook" panose="02040604050505020304" pitchFamily="18" charset="0"/>
            <a:cs typeface="Arial" panose="020B0604020202020204" pitchFamily="34" charset="0"/>
          </a:endParaRPr>
        </a:p>
      </dsp:txBody>
      <dsp:txXfrm>
        <a:off x="3298941" y="0"/>
        <a:ext cx="1686702" cy="1249506"/>
      </dsp:txXfrm>
    </dsp:sp>
    <dsp:sp modelId="{E495A739-8643-4C5B-8EFD-A8B92EA5E06B}">
      <dsp:nvSpPr>
        <dsp:cNvPr id="0" name=""/>
        <dsp:cNvSpPr/>
      </dsp:nvSpPr>
      <dsp:spPr>
        <a:xfrm>
          <a:off x="5137049" y="0"/>
          <a:ext cx="3660220" cy="1249506"/>
        </a:xfrm>
        <a:prstGeom prst="roundRect">
          <a:avLst>
            <a:gd name="adj" fmla="val 5000"/>
          </a:avLst>
        </a:prstGeom>
        <a:solidFill>
          <a:schemeClr val="accent6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62230" bIns="0" numCol="1" spcCol="1270" anchor="t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solidFill>
              <a:schemeClr val="tx1"/>
            </a:solidFill>
            <a:latin typeface="Century Schoolbook" panose="02040604050505020304" pitchFamily="18" charset="0"/>
            <a:cs typeface="Arial" panose="020B0604020202020204" pitchFamily="34" charset="0"/>
          </a:endParaRPr>
        </a:p>
      </dsp:txBody>
      <dsp:txXfrm rot="16200000">
        <a:off x="4990773" y="146275"/>
        <a:ext cx="1024595" cy="732044"/>
      </dsp:txXfrm>
    </dsp:sp>
    <dsp:sp modelId="{8885AEDE-B42C-4666-8012-DE315EBAC91A}">
      <dsp:nvSpPr>
        <dsp:cNvPr id="0" name=""/>
        <dsp:cNvSpPr/>
      </dsp:nvSpPr>
      <dsp:spPr>
        <a:xfrm rot="5400000">
          <a:off x="5063514" y="796897"/>
          <a:ext cx="183670" cy="54903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090937-4228-4E76-9D8A-C97D43A15F5C}">
      <dsp:nvSpPr>
        <dsp:cNvPr id="0" name=""/>
        <dsp:cNvSpPr/>
      </dsp:nvSpPr>
      <dsp:spPr>
        <a:xfrm>
          <a:off x="5869093" y="0"/>
          <a:ext cx="2726864" cy="124950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1148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Century Schoolbook" panose="02040604050505020304" pitchFamily="18" charset="0"/>
              <a:cs typeface="Arial" panose="020B0604020202020204" pitchFamily="34" charset="0"/>
            </a:rPr>
            <a:t>Участники: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Century Schoolbook" panose="02040604050505020304" pitchFamily="18" charset="0"/>
              <a:cs typeface="Arial" panose="020B0604020202020204" pitchFamily="34" charset="0"/>
            </a:rPr>
            <a:t>молодые руководители – 19  человек</a:t>
          </a:r>
          <a:endParaRPr lang="ru-RU" sz="1200" kern="1200" dirty="0">
            <a:solidFill>
              <a:schemeClr val="tx1"/>
            </a:solidFill>
            <a:latin typeface="Century Schoolbook" panose="02040604050505020304" pitchFamily="18" charset="0"/>
            <a:cs typeface="Arial" panose="020B0604020202020204" pitchFamily="34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Century Schoolbook" panose="02040604050505020304" pitchFamily="18" charset="0"/>
              <a:cs typeface="Arial" panose="020B0604020202020204" pitchFamily="34" charset="0"/>
            </a:rPr>
            <a:t>участники кадрового резерва – 13 человек</a:t>
          </a:r>
          <a:endParaRPr lang="ru-RU" sz="1200" kern="1200" dirty="0">
            <a:solidFill>
              <a:schemeClr val="tx1"/>
            </a:solidFill>
            <a:latin typeface="Century Schoolbook" panose="02040604050505020304" pitchFamily="18" charset="0"/>
            <a:cs typeface="Arial" panose="020B0604020202020204" pitchFamily="34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Century Schoolbook" panose="02040604050505020304" pitchFamily="18" charset="0"/>
              <a:cs typeface="Arial" panose="020B0604020202020204" pitchFamily="34" charset="0"/>
            </a:rPr>
            <a:t>заместители руководителей – 37 человек </a:t>
          </a:r>
          <a:endParaRPr lang="ru-RU" sz="1200" kern="1200" dirty="0">
            <a:solidFill>
              <a:schemeClr val="tx1"/>
            </a:solidFill>
            <a:latin typeface="Century Schoolbook" panose="02040604050505020304" pitchFamily="18" charset="0"/>
            <a:cs typeface="Arial" panose="020B0604020202020204" pitchFamily="34" charset="0"/>
          </a:endParaRPr>
        </a:p>
      </dsp:txBody>
      <dsp:txXfrm>
        <a:off x="5869093" y="0"/>
        <a:ext cx="2726864" cy="1249506"/>
      </dsp:txXfrm>
    </dsp:sp>
    <dsp:sp modelId="{8379887B-5261-4FEA-BCE6-F4759ED802D4}">
      <dsp:nvSpPr>
        <dsp:cNvPr id="0" name=""/>
        <dsp:cNvSpPr/>
      </dsp:nvSpPr>
      <dsp:spPr>
        <a:xfrm>
          <a:off x="8926405" y="0"/>
          <a:ext cx="3086627" cy="1249506"/>
        </a:xfrm>
        <a:prstGeom prst="roundRect">
          <a:avLst>
            <a:gd name="adj" fmla="val 5000"/>
          </a:avLst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62230" bIns="0" numCol="1" spcCol="1270" anchor="t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solidFill>
              <a:schemeClr val="tx1"/>
            </a:solidFill>
            <a:latin typeface="Century Schoolbook" panose="02040604050505020304" pitchFamily="18" charset="0"/>
            <a:cs typeface="Arial" panose="020B0604020202020204" pitchFamily="34" charset="0"/>
          </a:endParaRPr>
        </a:p>
      </dsp:txBody>
      <dsp:txXfrm rot="16200000">
        <a:off x="8722770" y="203635"/>
        <a:ext cx="1024595" cy="617325"/>
      </dsp:txXfrm>
    </dsp:sp>
    <dsp:sp modelId="{E65719AD-DC35-4F01-A6A1-4CE9102AEAB9}">
      <dsp:nvSpPr>
        <dsp:cNvPr id="0" name=""/>
        <dsp:cNvSpPr/>
      </dsp:nvSpPr>
      <dsp:spPr>
        <a:xfrm rot="5400000">
          <a:off x="8851843" y="796897"/>
          <a:ext cx="183670" cy="54903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9D5D42-5923-4CC7-A963-34C3D625BA84}">
      <dsp:nvSpPr>
        <dsp:cNvPr id="0" name=""/>
        <dsp:cNvSpPr/>
      </dsp:nvSpPr>
      <dsp:spPr>
        <a:xfrm>
          <a:off x="9585316" y="0"/>
          <a:ext cx="2299537" cy="124950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1148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Century Schoolbook" panose="02040604050505020304" pitchFamily="18" charset="0"/>
              <a:cs typeface="Arial" panose="020B0604020202020204" pitchFamily="34" charset="0"/>
            </a:rPr>
            <a:t>Итоги проекта: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Century Schoolbook" panose="02040604050505020304" pitchFamily="18" charset="0"/>
              <a:cs typeface="Arial" panose="020B0604020202020204" pitchFamily="34" charset="0"/>
            </a:rPr>
            <a:t>создание и функционирование – 13 наставнических пар,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Century Schoolbook" panose="02040604050505020304" pitchFamily="18" charset="0"/>
              <a:cs typeface="Arial" panose="020B0604020202020204" pitchFamily="34" charset="0"/>
            </a:rPr>
            <a:t>аттестация в кадровый резерв  – 5 участников проекта</a:t>
          </a:r>
          <a:endParaRPr lang="ru-RU" sz="1200" kern="1200" dirty="0">
            <a:solidFill>
              <a:schemeClr val="tx1"/>
            </a:solidFill>
            <a:latin typeface="Century Schoolbook" panose="02040604050505020304" pitchFamily="18" charset="0"/>
            <a:cs typeface="Arial" panose="020B0604020202020204" pitchFamily="34" charset="0"/>
          </a:endParaRPr>
        </a:p>
      </dsp:txBody>
      <dsp:txXfrm>
        <a:off x="9585316" y="0"/>
        <a:ext cx="2299537" cy="12495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#2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EC9B38-9923-4E7B-99CC-2CAE3320957B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4D119-0DC8-416E-87ED-B6773A37B2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5345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506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BA2AC55-C253-4592-A348-F6002865D0D5}" type="slidenum">
              <a:rPr lang="ru-RU" sz="1200">
                <a:solidFill>
                  <a:prstClr val="black"/>
                </a:solidFill>
                <a:latin typeface="Calibri" pitchFamily="34" charset="0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ru-RU" sz="1200">
              <a:solidFill>
                <a:prstClr val="black"/>
              </a:solidFill>
              <a:latin typeface="Calibri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9218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4515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A7FC638-19F2-441B-AEEA-D179641C0DE6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algn="r"/>
              <a:t>5</a:t>
            </a:fld>
            <a:endParaRPr lang="ru-RU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2131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Заметки </a:t>
            </a:r>
            <a:r>
              <a:rPr lang="ru-RU" smtClean="0"/>
              <a:t>к слайду: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91527B-D2CF-49C7-928B-D3D0B276F743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4863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Заметки к слайду: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91527B-D2CF-49C7-928B-D3D0B276F743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5256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Заметки к слайду: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91527B-D2CF-49C7-928B-D3D0B276F743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18031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Цель работы городской методической службы по географии – создать условия для профессионального развития учителей географии путем методического сопровождения. В январе и мае 2024 г. были проведены подготовительные мероприятия – обновление базы данных педагогов города (опрос через форму </a:t>
            </a:r>
            <a:r>
              <a:rPr lang="en-US" dirty="0"/>
              <a:t>Google</a:t>
            </a:r>
            <a:r>
              <a:rPr lang="ru-RU" dirty="0"/>
              <a:t>, группу ВК); мониторинг профессиональных потребностей педагогов (профессиональные дефициты). В соответствии с результатами опроса для педагогов проведены мероприятия совместно с САФУ (представлены на слайде), а также запланировано проведение декады для учителей географии, в ходе которой предусмотрены как конкурсные мероприятия, так и мероприятие по обмену педагогическим опытом.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91527B-D2CF-49C7-928B-D3D0B276F743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6224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Заметки </a:t>
            </a:r>
            <a:r>
              <a:rPr lang="ru-RU" smtClean="0"/>
              <a:t>к слайду: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91527B-D2CF-49C7-928B-D3D0B276F743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7885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Заметки </a:t>
            </a:r>
            <a:r>
              <a:rPr lang="ru-RU" smtClean="0"/>
              <a:t>к слайду: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91527B-D2CF-49C7-928B-D3D0B276F743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845390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36563" y="1233488"/>
            <a:ext cx="5924550" cy="33337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9875" name="Номер слайда 3"/>
          <p:cNvSpPr txBox="1">
            <a:spLocks noGrp="1"/>
          </p:cNvSpPr>
          <p:nvPr/>
        </p:nvSpPr>
        <p:spPr bwMode="auto">
          <a:xfrm>
            <a:off x="3849688" y="9378485"/>
            <a:ext cx="2946400" cy="4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6ABBAC3-C478-4805-8B42-364FB380214E}" type="slidenum">
              <a:rPr lang="ru-RU" sz="1200">
                <a:latin typeface="Calibri" pitchFamily="34" charset="0"/>
              </a:rPr>
              <a:pPr algn="r"/>
              <a:t>15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FC55-2981-4907-874D-36A15E39AA7F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92C73-A54C-4F25-8574-66E3A30E56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0784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FC55-2981-4907-874D-36A15E39AA7F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92C73-A54C-4F25-8574-66E3A30E56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8795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FC55-2981-4907-874D-36A15E39AA7F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92C73-A54C-4F25-8574-66E3A30E56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7965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FC55-2981-4907-874D-36A15E39AA7F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92C73-A54C-4F25-8574-66E3A30E56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1866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6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FC55-2981-4907-874D-36A15E39AA7F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92C73-A54C-4F25-8574-66E3A30E56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6633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FC55-2981-4907-874D-36A15E39AA7F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92C73-A54C-4F25-8574-66E3A30E56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0696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FC55-2981-4907-874D-36A15E39AA7F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92C73-A54C-4F25-8574-66E3A30E56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9069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FC55-2981-4907-874D-36A15E39AA7F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92C73-A54C-4F25-8574-66E3A30E56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9821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FC55-2981-4907-874D-36A15E39AA7F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92C73-A54C-4F25-8574-66E3A30E56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1299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FC55-2981-4907-874D-36A15E39AA7F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92C73-A54C-4F25-8574-66E3A30E56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451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FC55-2981-4907-874D-36A15E39AA7F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92C73-A54C-4F25-8574-66E3A30E56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5115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5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DFC55-2981-4907-874D-36A15E39AA7F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5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5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92C73-A54C-4F25-8574-66E3A30E56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6611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hyperlink" Target="https://vk.com/club218014057?w=wall-218014057_49/all" TargetMode="External"/><Relationship Id="rId7" Type="http://schemas.openxmlformats.org/officeDocument/2006/relationships/image" Target="../media/image27.pn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k.com/club218014057" TargetMode="External"/><Relationship Id="rId11" Type="http://schemas.openxmlformats.org/officeDocument/2006/relationships/image" Target="../media/image31.png"/><Relationship Id="rId5" Type="http://schemas.openxmlformats.org/officeDocument/2006/relationships/hyperlink" Target="https://vk.com/club218014057?w=wall-218014057_55/all" TargetMode="External"/><Relationship Id="rId10" Type="http://schemas.openxmlformats.org/officeDocument/2006/relationships/image" Target="../media/image30.png"/><Relationship Id="rId4" Type="http://schemas.openxmlformats.org/officeDocument/2006/relationships/hyperlink" Target="https://vk.com/club218014057?w=wall-218014057_53/all" TargetMode="External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.png"/><Relationship Id="rId4" Type="http://schemas.openxmlformats.org/officeDocument/2006/relationships/image" Target="../media/image33.jpeg"/><Relationship Id="rId9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10" Type="http://schemas.openxmlformats.org/officeDocument/2006/relationships/image" Target="../media/image3.png"/><Relationship Id="rId4" Type="http://schemas.openxmlformats.org/officeDocument/2006/relationships/image" Target="../media/image41.jpeg"/><Relationship Id="rId9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9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diagramColors" Target="../diagrams/colors1.xml"/><Relationship Id="rId12" Type="http://schemas.openxmlformats.org/officeDocument/2006/relationships/image" Target="../media/image55.jpeg"/><Relationship Id="rId17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54.jpeg"/><Relationship Id="rId5" Type="http://schemas.openxmlformats.org/officeDocument/2006/relationships/diagramLayout" Target="../diagrams/layout1.xml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4" Type="http://schemas.openxmlformats.org/officeDocument/2006/relationships/diagramData" Target="../diagrams/data1.xml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7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3.png"/><Relationship Id="rId4" Type="http://schemas.openxmlformats.org/officeDocument/2006/relationships/image" Target="../media/image22.png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2"/>
          <p:cNvPicPr>
            <a:picLocks noChangeAspect="1"/>
          </p:cNvPicPr>
          <p:nvPr/>
        </p:nvPicPr>
        <p:blipFill>
          <a:blip r:embed="rId3" cstate="print"/>
          <a:srcRect b="4801"/>
          <a:stretch/>
        </p:blipFill>
        <p:spPr bwMode="auto">
          <a:xfrm>
            <a:off x="345461" y="1872965"/>
            <a:ext cx="11252413" cy="4771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9" name="Подзаголовок 2"/>
          <p:cNvSpPr txBox="1">
            <a:spLocks/>
          </p:cNvSpPr>
          <p:nvPr/>
        </p:nvSpPr>
        <p:spPr bwMode="auto">
          <a:xfrm>
            <a:off x="144463" y="2223512"/>
            <a:ext cx="4285869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1600" b="1" i="1" dirty="0">
                <a:latin typeface="Century Schoolbook" panose="02040604050505020304" pitchFamily="18" charset="0"/>
                <a:cs typeface="Times New Roman" pitchFamily="18" charset="0"/>
              </a:rPr>
              <a:t>Срок реализации проекта:</a:t>
            </a:r>
            <a:r>
              <a:rPr lang="ru-RU" sz="1600" b="1" dirty="0">
                <a:latin typeface="Century Schoolbook" panose="02040604050505020304" pitchFamily="18" charset="0"/>
                <a:cs typeface="Times New Roman" pitchFamily="18" charset="0"/>
              </a:rPr>
              <a:t> </a:t>
            </a:r>
          </a:p>
          <a:p>
            <a:pPr algn="ctr">
              <a:buFont typeface="Arial" charset="0"/>
              <a:buNone/>
            </a:pPr>
            <a:r>
              <a:rPr lang="ru-RU" sz="1600" b="1" dirty="0" smtClean="0">
                <a:latin typeface="Century Schoolbook" panose="02040604050505020304" pitchFamily="18" charset="0"/>
                <a:cs typeface="Times New Roman" pitchFamily="18" charset="0"/>
              </a:rPr>
              <a:t>01.01.2023 </a:t>
            </a:r>
            <a:r>
              <a:rPr lang="ru-RU" sz="1600" b="1" dirty="0">
                <a:latin typeface="Century Schoolbook" panose="02040604050505020304" pitchFamily="18" charset="0"/>
                <a:cs typeface="Times New Roman" pitchFamily="18" charset="0"/>
              </a:rPr>
              <a:t>– 31.12.2024</a:t>
            </a:r>
          </a:p>
          <a:p>
            <a:pPr algn="ctr">
              <a:buFont typeface="Arial" charset="0"/>
              <a:buNone/>
            </a:pPr>
            <a:r>
              <a:rPr lang="ru-RU" sz="1600" b="1" i="1" dirty="0">
                <a:latin typeface="Century Schoolbook" panose="02040604050505020304" pitchFamily="18" charset="0"/>
                <a:cs typeface="Times New Roman" pitchFamily="18" charset="0"/>
              </a:rPr>
              <a:t>11 школ-организаторов:</a:t>
            </a:r>
            <a:r>
              <a:rPr lang="ru-RU" sz="1600" b="1" dirty="0">
                <a:latin typeface="Century Schoolbook" panose="02040604050505020304" pitchFamily="18" charset="0"/>
                <a:cs typeface="Times New Roman" pitchFamily="18" charset="0"/>
              </a:rPr>
              <a:t> МБОУ СШ № 1, 10, 11, 14, 36, 37, 62, 68, 82, МБОУ Гимназия № 3, 25 </a:t>
            </a:r>
            <a:endParaRPr lang="ru-RU" sz="1600" b="1" dirty="0" smtClean="0">
              <a:latin typeface="Century Schoolbook" panose="02040604050505020304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ru-RU" sz="1600" b="1" dirty="0">
              <a:latin typeface="Century Schoolbook" panose="02040604050505020304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sz="1600" b="1" i="1" dirty="0" smtClean="0">
                <a:latin typeface="Century Schoolbook" panose="02040604050505020304" pitchFamily="18" charset="0"/>
                <a:cs typeface="Times New Roman" pitchFamily="18" charset="0"/>
              </a:rPr>
              <a:t>Группа </a:t>
            </a:r>
            <a:r>
              <a:rPr lang="ru-RU" sz="1600" b="1" i="1" dirty="0">
                <a:latin typeface="Century Schoolbook" panose="02040604050505020304" pitchFamily="18" charset="0"/>
                <a:cs typeface="Times New Roman" pitchFamily="18" charset="0"/>
              </a:rPr>
              <a:t>в ВК:</a:t>
            </a:r>
            <a:r>
              <a:rPr lang="ru-RU" sz="1600" b="1" dirty="0" smtClean="0">
                <a:latin typeface="Century Schoolbook" panose="02040604050505020304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latin typeface="Century Schoolbook" panose="02040604050505020304" pitchFamily="18" charset="0"/>
                <a:cs typeface="Times New Roman" pitchFamily="18" charset="0"/>
              </a:rPr>
              <a:t>https</a:t>
            </a:r>
            <a:r>
              <a:rPr lang="en-US" sz="1600" b="1" dirty="0">
                <a:latin typeface="Century Schoolbook" panose="02040604050505020304" pitchFamily="18" charset="0"/>
                <a:cs typeface="Times New Roman" pitchFamily="18" charset="0"/>
              </a:rPr>
              <a:t>://vk.com/gorkonf2022</a:t>
            </a:r>
            <a:endParaRPr lang="ru-RU" sz="1600" b="1" dirty="0">
              <a:latin typeface="Century Schoolbook" panose="02040604050505020304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</a:pPr>
            <a:endParaRPr lang="ru-RU" sz="1600" b="1" dirty="0">
              <a:latin typeface="Century Schoolbook" panose="02040604050505020304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668430" y="2255264"/>
            <a:ext cx="31558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Меженный Владимир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Сергеевич, 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директор МБОУ Гимназия № 25 </a:t>
            </a:r>
            <a:endParaRPr lang="ru-RU" sz="16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01298" y="145641"/>
            <a:ext cx="1487553" cy="8961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10647" y="248233"/>
            <a:ext cx="919065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Century Schoolbook" panose="02040604050505020304" pitchFamily="18" charset="0"/>
                <a:ea typeface="Times New Roman" panose="02020603050405020304" pitchFamily="18" charset="0"/>
              </a:rPr>
              <a:t>Проект </a:t>
            </a:r>
            <a:r>
              <a:rPr lang="ru-RU" sz="2800" b="1" dirty="0" smtClean="0">
                <a:latin typeface="Century Schoolbook" panose="02040604050505020304" pitchFamily="18" charset="0"/>
                <a:ea typeface="Times New Roman" panose="02020603050405020304" pitchFamily="18" charset="0"/>
              </a:rPr>
              <a:t>"Предметная среда" </a:t>
            </a:r>
            <a:r>
              <a:rPr lang="ru-RU" sz="2800" b="1" dirty="0">
                <a:latin typeface="Century Schoolbook" panose="02040604050505020304" pitchFamily="18" charset="0"/>
                <a:ea typeface="Times New Roman" panose="02020603050405020304" pitchFamily="18" charset="0"/>
              </a:rPr>
              <a:t>в лицах </a:t>
            </a:r>
            <a:endParaRPr lang="ru-RU" sz="2800" b="1" dirty="0" smtClean="0">
              <a:latin typeface="Century Schoolbook" panose="020406040505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atin typeface="Century Schoolbook" panose="02040604050505020304" pitchFamily="18" charset="0"/>
                <a:ea typeface="Times New Roman" panose="02020603050405020304" pitchFamily="18" charset="0"/>
              </a:rPr>
              <a:t>(</a:t>
            </a:r>
            <a:r>
              <a:rPr lang="ru-RU" sz="2800" b="1" dirty="0">
                <a:latin typeface="Century Schoolbook" panose="02040604050505020304" pitchFamily="18" charset="0"/>
                <a:ea typeface="Times New Roman" panose="02020603050405020304" pitchFamily="18" charset="0"/>
              </a:rPr>
              <a:t>опыт сотрудничества школы и высшей школы в научно-методическом сопровождении педагогов)</a:t>
            </a:r>
            <a:endParaRPr lang="ru-RU" sz="2800" b="1" dirty="0">
              <a:latin typeface="Century Schoolbook" panose="020406040505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071" y="115637"/>
            <a:ext cx="847417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018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04111" y="146215"/>
            <a:ext cx="3493634" cy="73152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ru-RU" sz="3600" b="1" dirty="0">
                <a:latin typeface="Century Schoolbook" panose="02040604050505020304" pitchFamily="18" charset="0"/>
              </a:rPr>
              <a:t>География</a:t>
            </a: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xmlns="" id="{4B9B0B5B-6F5A-4B40-B0DF-1914696C04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32084051"/>
              </p:ext>
            </p:extLst>
          </p:nvPr>
        </p:nvGraphicFramePr>
        <p:xfrm>
          <a:off x="2165091" y="1363164"/>
          <a:ext cx="9458325" cy="5196576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9458325">
                  <a:extLst>
                    <a:ext uri="{9D8B030D-6E8A-4147-A177-3AD203B41FA5}">
                      <a16:colId xmlns:a16="http://schemas.microsoft.com/office/drawing/2014/main" xmlns="" val="1057669490"/>
                    </a:ext>
                  </a:extLst>
                </a:gridCol>
              </a:tblGrid>
              <a:tr h="710936">
                <a:tc>
                  <a:txBody>
                    <a:bodyPr/>
                    <a:lstStyle/>
                    <a:p>
                      <a:pPr marL="0" indent="0">
                        <a:spcBef>
                          <a:spcPts val="1800"/>
                        </a:spcBef>
                      </a:pPr>
                      <a:r>
                        <a:rPr lang="ru-RU" sz="1800" b="0" dirty="0" smtClean="0">
                          <a:latin typeface="Century Schoolbook" panose="02040604050505020304" pitchFamily="18" charset="0"/>
                        </a:rPr>
                        <a:t>Лекция "Трансформация </a:t>
                      </a:r>
                      <a:r>
                        <a:rPr lang="ru-RU" sz="1800" b="0" dirty="0">
                          <a:latin typeface="Century Schoolbook" panose="02040604050505020304" pitchFamily="18" charset="0"/>
                        </a:rPr>
                        <a:t>городского пространства </a:t>
                      </a:r>
                      <a:r>
                        <a:rPr lang="ru-RU" sz="1800" b="0" dirty="0" smtClean="0">
                          <a:latin typeface="Century Schoolbook" panose="02040604050505020304" pitchFamily="18" charset="0"/>
                        </a:rPr>
                        <a:t>Архангельска" </a:t>
                      </a:r>
                      <a:r>
                        <a:rPr lang="ru-RU" sz="1800" b="0" dirty="0">
                          <a:latin typeface="Century Schoolbook" panose="02040604050505020304" pitchFamily="18" charset="0"/>
                        </a:rPr>
                        <a:t>(24.01.2024) </a:t>
                      </a:r>
                      <a:r>
                        <a:rPr lang="en-US" b="0" dirty="0" smtClean="0">
                          <a:latin typeface="Century Schoolbook" panose="02040604050505020304" pitchFamily="18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https</a:t>
                      </a:r>
                      <a:r>
                        <a:rPr lang="en-US" b="0" dirty="0">
                          <a:latin typeface="Century Schoolbook" panose="02040604050505020304" pitchFamily="18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://vk.com/club218014057?w=wall-218014057_49%2Fall</a:t>
                      </a:r>
                      <a:r>
                        <a:rPr lang="ru-RU" b="0" dirty="0">
                          <a:latin typeface="Century Schoolbook" panose="02040604050505020304" pitchFamily="18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75793162"/>
                  </a:ext>
                </a:extLst>
              </a:tr>
              <a:tr h="255913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</a:pPr>
                      <a:r>
                        <a:rPr lang="ru-RU" sz="1800" b="0" dirty="0" smtClean="0">
                          <a:latin typeface="Century Schoolbook" panose="02040604050505020304" pitchFamily="18" charset="0"/>
                        </a:rPr>
                        <a:t>Семинар-практикум "ГИА </a:t>
                      </a:r>
                      <a:r>
                        <a:rPr lang="ru-RU" sz="1800" b="0" dirty="0">
                          <a:latin typeface="Century Schoolbook" panose="02040604050505020304" pitchFamily="18" charset="0"/>
                        </a:rPr>
                        <a:t>и ВПР по географии: задания и виды деятельности, вызывающие наибольшие затруднения у </a:t>
                      </a:r>
                      <a:r>
                        <a:rPr lang="ru-RU" sz="1800" b="0" dirty="0" smtClean="0">
                          <a:latin typeface="Century Schoolbook" panose="02040604050505020304" pitchFamily="18" charset="0"/>
                        </a:rPr>
                        <a:t>обучающихся" </a:t>
                      </a:r>
                      <a:r>
                        <a:rPr lang="ru-RU" sz="1800" b="0" dirty="0">
                          <a:latin typeface="Century Schoolbook" panose="02040604050505020304" pitchFamily="18" charset="0"/>
                        </a:rPr>
                        <a:t>(21.02.2024) </a:t>
                      </a:r>
                      <a:r>
                        <a:rPr lang="ru-RU" sz="1800" b="0" dirty="0" smtClean="0">
                          <a:latin typeface="Century Schoolbook" panose="02040604050505020304" pitchFamily="18" charset="0"/>
                        </a:rPr>
                        <a:t/>
                      </a:r>
                      <a:br>
                        <a:rPr lang="ru-RU" sz="1800" b="0" dirty="0" smtClean="0">
                          <a:latin typeface="Century Schoolbook" panose="02040604050505020304" pitchFamily="18" charset="0"/>
                        </a:rPr>
                      </a:br>
                      <a:r>
                        <a:rPr lang="en-US" sz="1800" b="0" dirty="0" smtClean="0">
                          <a:latin typeface="Century Schoolbook" panose="02040604050505020304" pitchFamily="18" charset="0"/>
                          <a:hlinkClick r:id="rId4"/>
                        </a:rPr>
                        <a:t>https</a:t>
                      </a:r>
                      <a:r>
                        <a:rPr lang="en-US" sz="1800" b="0" dirty="0">
                          <a:latin typeface="Century Schoolbook" panose="02040604050505020304" pitchFamily="18" charset="0"/>
                          <a:hlinkClick r:id="rId4"/>
                        </a:rPr>
                        <a:t>://vk.com/club218014057?w=wall-218014057_53%2Fall</a:t>
                      </a:r>
                      <a:r>
                        <a:rPr lang="ru-RU" sz="1800" b="0" dirty="0">
                          <a:latin typeface="Century Schoolbook" panose="02040604050505020304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latin typeface="Century Schoolbook" panose="02040604050505020304" pitchFamily="18" charset="0"/>
                        </a:rPr>
                        <a:t>Результат изучения общественного мнения о мероприятии – 9.9</a:t>
                      </a:r>
                      <a:r>
                        <a:rPr lang="ru-RU" sz="1800" b="0" dirty="0" smtClean="0">
                          <a:latin typeface="Century Schoolbook" panose="02040604050505020304" pitchFamily="18" charset="0"/>
                        </a:rPr>
                        <a:t>.!!!</a:t>
                      </a:r>
                      <a:endParaRPr lang="ru-RU" sz="1800" b="0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00922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spcBef>
                          <a:spcPts val="1800"/>
                        </a:spcBef>
                      </a:pPr>
                      <a:r>
                        <a:rPr lang="ru-RU" sz="1800" dirty="0" smtClean="0">
                          <a:latin typeface="Century Schoolbook" panose="02040604050505020304" pitchFamily="18" charset="0"/>
                        </a:rPr>
                        <a:t>20–29.11.2024</a:t>
                      </a:r>
                      <a:r>
                        <a:rPr lang="ru-RU" sz="1800" dirty="0">
                          <a:latin typeface="Century Schoolbook" panose="02040604050505020304" pitchFamily="18" charset="0"/>
                        </a:rPr>
                        <a:t>: Городская предметная декада по географии </a:t>
                      </a:r>
                      <a:r>
                        <a:rPr lang="ru-RU" sz="1800" dirty="0" smtClean="0">
                          <a:latin typeface="Century Schoolbook" panose="02040604050505020304" pitchFamily="18" charset="0"/>
                        </a:rPr>
                        <a:t>"Интересные </a:t>
                      </a:r>
                      <a:r>
                        <a:rPr lang="ru-RU" sz="1800" dirty="0">
                          <a:latin typeface="Century Schoolbook" panose="02040604050505020304" pitchFamily="18" charset="0"/>
                        </a:rPr>
                        <a:t>факты в </a:t>
                      </a:r>
                      <a:r>
                        <a:rPr lang="ru-RU" sz="1800" dirty="0" smtClean="0">
                          <a:latin typeface="Century Schoolbook" panose="02040604050505020304" pitchFamily="18" charset="0"/>
                        </a:rPr>
                        <a:t>географии": </a:t>
                      </a:r>
                    </a:p>
                    <a:p>
                      <a:pPr marL="342900" indent="-342900" algn="just">
                        <a:spcBef>
                          <a:spcPts val="1800"/>
                        </a:spcBef>
                        <a:buAutoNum type="arabicPeriod"/>
                      </a:pPr>
                      <a:r>
                        <a:rPr lang="ru-RU" sz="1800" dirty="0" smtClean="0">
                          <a:latin typeface="Century Schoolbook" panose="02040604050505020304" pitchFamily="18" charset="0"/>
                        </a:rPr>
                        <a:t>Семинар "Особенности </a:t>
                      </a:r>
                      <a:r>
                        <a:rPr lang="ru-RU" sz="1800" dirty="0">
                          <a:latin typeface="Century Schoolbook" panose="02040604050505020304" pitchFamily="18" charset="0"/>
                        </a:rPr>
                        <a:t>подготовки к государственной итоговой аттестации по программам основного общего  образования (ГИА-9</a:t>
                      </a:r>
                      <a:r>
                        <a:rPr lang="ru-RU" sz="1800" dirty="0" smtClean="0">
                          <a:latin typeface="Century Schoolbook" panose="02040604050505020304" pitchFamily="18" charset="0"/>
                        </a:rPr>
                        <a:t>)"  </a:t>
                      </a:r>
                    </a:p>
                    <a:p>
                      <a:pPr marL="342900" indent="-342900" algn="just">
                        <a:spcBef>
                          <a:spcPts val="1800"/>
                        </a:spcBef>
                        <a:buAutoNum type="arabicPeriod"/>
                      </a:pPr>
                      <a:r>
                        <a:rPr lang="ru-RU" sz="1800" dirty="0" smtClean="0">
                          <a:latin typeface="Century Schoolbook" panose="02040604050505020304" pitchFamily="18" charset="0"/>
                        </a:rPr>
                        <a:t>Онлайн-викторина  "Наша </a:t>
                      </a:r>
                      <a:r>
                        <a:rPr lang="ru-RU" sz="1800" dirty="0">
                          <a:latin typeface="Century Schoolbook" panose="02040604050505020304" pitchFamily="18" charset="0"/>
                        </a:rPr>
                        <a:t>Архангельская </a:t>
                      </a:r>
                      <a:r>
                        <a:rPr lang="ru-RU" sz="1800" dirty="0" smtClean="0">
                          <a:latin typeface="Century Schoolbook" panose="02040604050505020304" pitchFamily="18" charset="0"/>
                        </a:rPr>
                        <a:t>область" </a:t>
                      </a:r>
                    </a:p>
                    <a:p>
                      <a:pPr marL="342900" indent="-342900" algn="just">
                        <a:spcBef>
                          <a:spcPts val="1800"/>
                        </a:spcBef>
                        <a:buAutoNum type="arabicPeriod"/>
                      </a:pPr>
                      <a:r>
                        <a:rPr lang="ru-RU" sz="1800" dirty="0" smtClean="0">
                          <a:latin typeface="Century Schoolbook" panose="02040604050505020304" pitchFamily="18" charset="0"/>
                        </a:rPr>
                        <a:t>"Копилка </a:t>
                      </a:r>
                      <a:r>
                        <a:rPr lang="ru-RU" sz="1800" dirty="0">
                          <a:latin typeface="Century Schoolbook" panose="02040604050505020304" pitchFamily="18" charset="0"/>
                        </a:rPr>
                        <a:t>интересных </a:t>
                      </a:r>
                      <a:r>
                        <a:rPr lang="ru-RU" sz="1800" dirty="0" smtClean="0">
                          <a:latin typeface="Century Schoolbook" panose="02040604050505020304" pitchFamily="18" charset="0"/>
                        </a:rPr>
                        <a:t>фактов" </a:t>
                      </a:r>
                      <a:r>
                        <a:rPr lang="ru-RU" sz="1800" dirty="0">
                          <a:latin typeface="Century Schoolbook" panose="02040604050505020304" pitchFamily="18" charset="0"/>
                        </a:rPr>
                        <a:t>(конкурс презентаций для учителей географии) </a:t>
                      </a:r>
                      <a:r>
                        <a:rPr lang="ru-RU" sz="1800" dirty="0" smtClean="0">
                          <a:latin typeface="Century Schoolbook" panose="02040604050505020304" pitchFamily="18" charset="0"/>
                        </a:rPr>
                        <a:t/>
                      </a:r>
                      <a:br>
                        <a:rPr lang="ru-RU" sz="1800" dirty="0" smtClean="0">
                          <a:latin typeface="Century Schoolbook" panose="02040604050505020304" pitchFamily="18" charset="0"/>
                        </a:rPr>
                      </a:br>
                      <a:r>
                        <a:rPr lang="en-US" sz="1800" dirty="0" smtClean="0">
                          <a:latin typeface="Century Schoolbook" panose="02040604050505020304" pitchFamily="18" charset="0"/>
                          <a:hlinkClick r:id="rId5"/>
                        </a:rPr>
                        <a:t>https</a:t>
                      </a:r>
                      <a:r>
                        <a:rPr lang="en-US" sz="1800" dirty="0">
                          <a:latin typeface="Century Schoolbook" panose="02040604050505020304" pitchFamily="18" charset="0"/>
                          <a:hlinkClick r:id="rId5"/>
                        </a:rPr>
                        <a:t>://vk.com/club218014057?w=wall-218014057_55%2Fall</a:t>
                      </a:r>
                      <a:r>
                        <a:rPr lang="ru-RU" sz="1800" dirty="0">
                          <a:latin typeface="Century Schoolbook" panose="02040604050505020304" pitchFamily="18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4075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Century Schoolbook" panose="02040604050505020304" pitchFamily="18" charset="0"/>
                        </a:rPr>
                        <a:t>Группа в ВК - </a:t>
                      </a:r>
                      <a:r>
                        <a:rPr lang="en-US" dirty="0" smtClean="0">
                          <a:latin typeface="Century Schoolbook" panose="02040604050505020304" pitchFamily="18" charset="0"/>
                          <a:hlinkClick r:id="rId6"/>
                        </a:rPr>
                        <a:t>https://vk.com/club218014057</a:t>
                      </a:r>
                      <a:endParaRPr lang="ru-RU" sz="1800" dirty="0" smtClean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58C8A24-34C1-412B-A786-A35274183B4D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1230" y="1358502"/>
            <a:ext cx="1696001" cy="1440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F89C8D7-B7D2-4461-AF42-8AF8135BE0AC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0340" y="2695415"/>
            <a:ext cx="1706668" cy="1440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04F600D4-5236-4568-A45E-9C842C0876CC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71230" y="4135415"/>
            <a:ext cx="1695778" cy="1461142"/>
          </a:xfrm>
          <a:prstGeom prst="rect">
            <a:avLst/>
          </a:prstGeom>
        </p:spPr>
      </p:pic>
      <p:pic>
        <p:nvPicPr>
          <p:cNvPr id="14" name="Рисунок 13"/>
          <p:cNvPicPr/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1231" y="5661162"/>
            <a:ext cx="1767120" cy="730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5170" y="222751"/>
            <a:ext cx="914479" cy="902286"/>
          </a:xfrm>
          <a:prstGeom prst="rect">
            <a:avLst/>
          </a:prstGeom>
        </p:spPr>
      </p:pic>
      <p:pic>
        <p:nvPicPr>
          <p:cNvPr id="13" name="Picture 2" descr="\\cfs2\dfs\Documents\DO\dokis\public\Таразанова_Сетевое\3. ГОРОДСКАЯ КОНФЕРЕНЦИЯ\2024\Бренд буки\god_semi_logo.jpg"/>
          <p:cNvPicPr>
            <a:picLocks noChangeAspect="1" noChangeArrowheads="1"/>
          </p:cNvPicPr>
          <p:nvPr/>
        </p:nvPicPr>
        <p:blipFill rotWithShape="1">
          <a:blip r:embed="rId12" cstate="print"/>
          <a:srcRect l="17364" t="16769" r="25088" b="21300"/>
          <a:stretch/>
        </p:blipFill>
        <p:spPr bwMode="auto">
          <a:xfrm>
            <a:off x="10414660" y="73674"/>
            <a:ext cx="1486933" cy="9001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29351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0275" y="1"/>
            <a:ext cx="7791450" cy="73627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ru-RU" sz="3600" b="1" dirty="0">
                <a:latin typeface="Century Schoolbook" panose="02040604050505020304" pitchFamily="18" charset="0"/>
              </a:rPr>
              <a:t>История и обществознание</a:t>
            </a:r>
          </a:p>
        </p:txBody>
      </p:sp>
      <p:pic>
        <p:nvPicPr>
          <p:cNvPr id="1026" name="Picture 2" descr="C:\Users\Учитель\Desktop\Новая папка\x33NdmY2NLTX_kvytmuZ8zILf0eWU2fTZXJm0rbhnlUPTxrQECNpPhTb6HSf7l5M2OWg42W_zFNVSGYgRMiduUhy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0919" y="917246"/>
            <a:ext cx="2399999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Учитель\Desktop\Новая папка\RQ95iDMnyxgObpyS7u9_i0EiYlG7QQiBGhuWEyqcgRQNws7-22PtwLTK85bSd7jTVF_BWiRmh4ZbyNCsPvc4POpd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50919" y="2926915"/>
            <a:ext cx="2400000" cy="17677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Учитель\Desktop\Новая папка\c9AK7QfyFJkKPDZ0r_NRuqz3svcyjL6qrRg-2a90RfUg2VnK-hA4OnpUfAMVjsDw6jTSamO09WmwNxLxlBWzRt_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628393" y="2751263"/>
            <a:ext cx="2400000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Учитель\Desktop\Новая папка\gNODz1azYHazxO39PQaMwlVY2AcOyFn7b_7dhB6ZfE2dHIFOE3lEITEGyoFUWevLQABRqobAJihSoyKTYNl5F11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06829" y="4937653"/>
            <a:ext cx="3200000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Учитель\Desktop\Новая папка\aBG82WocCn46UXSMbB20CLgvdy2L4Zw3I1ib7wFzE72kgImTSdtyz4XcF3HbP-cAp-Pz9WuEjQ1ZRtth42nqrcV-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0919" y="4937653"/>
            <a:ext cx="3200000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Учитель\Desktop\Новая папка\vDwVywNzaPZsoRmUUIkLc_NGhL93IWIc-_ZimF_1TR7-56rB6X2kyxO2dj12YWSsGHaFqF8ddnq3Zwv2uE_1KZpR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800645" y="4937653"/>
            <a:ext cx="3200000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28063" y="850743"/>
            <a:ext cx="9323185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Лекция, мастер-класс, творческая мастерская на тему </a:t>
            </a:r>
            <a:r>
              <a:rPr lang="en-US" sz="2000" dirty="0" smtClean="0">
                <a:latin typeface="Century Schoolbook" panose="020406040505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latin typeface="Century Schoolbook" panose="020406040505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Century Schoolbook" panose="02040604050505020304" pitchFamily="18" charset="0"/>
                <a:cs typeface="Times New Roman" panose="02020603050405020304" pitchFamily="18" charset="0"/>
              </a:rPr>
              <a:t>"</a:t>
            </a:r>
            <a:r>
              <a:rPr lang="ru-RU" sz="2000" b="1" dirty="0" smtClean="0">
                <a:latin typeface="Century Schoolbook" panose="02040604050505020304" pitchFamily="18" charset="0"/>
                <a:cs typeface="Times New Roman" panose="02020603050405020304" pitchFamily="18" charset="0"/>
              </a:rPr>
              <a:t>Сохранение </a:t>
            </a:r>
            <a:r>
              <a:rPr lang="ru-RU" sz="2000" b="1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исторической памяти о Великой Отечественной </a:t>
            </a:r>
            <a:r>
              <a:rPr lang="en-US" sz="2000" b="1" dirty="0" smtClean="0">
                <a:latin typeface="Century Schoolbook" panose="020406040505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dirty="0" smtClean="0">
                <a:latin typeface="Century Schoolbook" panose="020406040505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Century Schoolbook" panose="02040604050505020304" pitchFamily="18" charset="0"/>
                <a:cs typeface="Times New Roman" panose="02020603050405020304" pitchFamily="18" charset="0"/>
              </a:rPr>
              <a:t>войне</a:t>
            </a:r>
            <a:r>
              <a:rPr lang="ru-RU" sz="2000" b="1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: преемственность советского </a:t>
            </a:r>
            <a:r>
              <a:rPr lang="ru-RU" sz="2000" b="1" dirty="0" smtClean="0">
                <a:latin typeface="Century Schoolbook" panose="02040604050505020304" pitchFamily="18" charset="0"/>
                <a:cs typeface="Times New Roman" panose="02020603050405020304" pitchFamily="18" charset="0"/>
              </a:rPr>
              <a:t>опыта</a:t>
            </a:r>
            <a:r>
              <a:rPr lang="ru-RU" sz="2000" dirty="0" smtClean="0">
                <a:latin typeface="Century Schoolbook" panose="02040604050505020304" pitchFamily="18" charset="0"/>
                <a:cs typeface="Times New Roman" panose="02020603050405020304" pitchFamily="18" charset="0"/>
              </a:rPr>
              <a:t>"</a:t>
            </a:r>
          </a:p>
          <a:p>
            <a:endParaRPr lang="ru-RU" sz="900" dirty="0">
              <a:latin typeface="Century Schoolbook" panose="020406040505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Семинар-практикум по теме </a:t>
            </a:r>
            <a:r>
              <a:rPr lang="ru-RU" sz="2000" dirty="0" smtClean="0">
                <a:latin typeface="Century Schoolbook" panose="02040604050505020304" pitchFamily="18" charset="0"/>
                <a:cs typeface="Times New Roman" panose="02020603050405020304" pitchFamily="18" charset="0"/>
              </a:rPr>
              <a:t>"</a:t>
            </a:r>
            <a:r>
              <a:rPr lang="ru-RU" sz="2000" b="1" dirty="0" smtClean="0">
                <a:latin typeface="Century Schoolbook" panose="02040604050505020304" pitchFamily="18" charset="0"/>
                <a:cs typeface="Times New Roman" panose="02020603050405020304" pitchFamily="18" charset="0"/>
              </a:rPr>
              <a:t>Подготовка </a:t>
            </a:r>
            <a:r>
              <a:rPr lang="ru-RU" sz="2000" b="1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учащихся к олимпиаде по обществознанию: эффективные методы и </a:t>
            </a:r>
            <a:r>
              <a:rPr lang="ru-RU" sz="2000" b="1" dirty="0" smtClean="0">
                <a:latin typeface="Century Schoolbook" panose="02040604050505020304" pitchFamily="18" charset="0"/>
                <a:cs typeface="Times New Roman" panose="02020603050405020304" pitchFamily="18" charset="0"/>
              </a:rPr>
              <a:t>приёмы</a:t>
            </a:r>
            <a:r>
              <a:rPr lang="ru-RU" sz="2000" dirty="0" smtClean="0">
                <a:latin typeface="Century Schoolbook" panose="02040604050505020304" pitchFamily="18" charset="0"/>
                <a:cs typeface="Times New Roman" panose="02020603050405020304" pitchFamily="18" charset="0"/>
              </a:rPr>
              <a:t>" </a:t>
            </a:r>
          </a:p>
          <a:p>
            <a:endParaRPr lang="ru-RU" sz="1050" dirty="0">
              <a:latin typeface="Century Schoolbook" panose="020406040505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Эффективные формы </a:t>
            </a:r>
            <a:r>
              <a:rPr lang="ru-RU" sz="2000" dirty="0" smtClean="0">
                <a:latin typeface="Century Schoolbook" panose="02040604050505020304" pitchFamily="18" charset="0"/>
                <a:cs typeface="Times New Roman" panose="02020603050405020304" pitchFamily="18" charset="0"/>
              </a:rPr>
              <a:t>методической </a:t>
            </a:r>
            <a:r>
              <a:rPr lang="ru-RU" sz="20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работы</a:t>
            </a:r>
            <a:r>
              <a:rPr lang="ru-RU" sz="2000" dirty="0" smtClean="0">
                <a:latin typeface="Century Schoolbook" panose="02040604050505020304" pitchFamily="18" charset="0"/>
                <a:cs typeface="Times New Roman" panose="02020603050405020304" pitchFamily="18" charset="0"/>
              </a:rPr>
              <a:t>:</a:t>
            </a:r>
            <a:endParaRPr lang="en-US" sz="2000" dirty="0" smtClean="0">
              <a:latin typeface="Century Schoolbook" panose="020406040505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entury Schoolbook" panose="02040604050505020304" pitchFamily="18" charset="0"/>
                <a:cs typeface="Times New Roman" panose="02020603050405020304" pitchFamily="18" charset="0"/>
              </a:rPr>
              <a:t>мастер-классы</a:t>
            </a:r>
            <a:endParaRPr lang="en-US" sz="2000" dirty="0">
              <a:latin typeface="Century Schoolbook" panose="020406040505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entury Schoolbook" panose="02040604050505020304" pitchFamily="18" charset="0"/>
                <a:cs typeface="Times New Roman" panose="02020603050405020304" pitchFamily="18" charset="0"/>
              </a:rPr>
              <a:t>семинар-практикум</a:t>
            </a:r>
            <a:endParaRPr lang="ru-RU" sz="2000" dirty="0">
              <a:latin typeface="Century Schoolbook" panose="020406040505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лекции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творческая мастерская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мониторинг профессиональных дефицитов </a:t>
            </a:r>
            <a:r>
              <a:rPr lang="ru-RU" sz="2000" dirty="0" smtClean="0">
                <a:latin typeface="Century Schoolbook" panose="02040604050505020304" pitchFamily="18" charset="0"/>
                <a:cs typeface="Times New Roman" panose="02020603050405020304" pitchFamily="18" charset="0"/>
              </a:rPr>
              <a:t>педагогов</a:t>
            </a:r>
            <a:endParaRPr lang="ru-RU" sz="2000" dirty="0">
              <a:latin typeface="Century Schoolbook" panose="02040604050505020304" pitchFamily="18" charset="0"/>
            </a:endParaRPr>
          </a:p>
        </p:txBody>
      </p:sp>
      <p:pic>
        <p:nvPicPr>
          <p:cNvPr id="12" name="Picture 2" descr="\\cfs2\dfs\Documents\DO\dokis\public\Таразанова_Сетевое\3. ГОРОДСКАЯ КОНФЕРЕНЦИЯ\2024\Бренд буки\god_semi_logo.jpg"/>
          <p:cNvPicPr>
            <a:picLocks noChangeAspect="1" noChangeArrowheads="1"/>
          </p:cNvPicPr>
          <p:nvPr/>
        </p:nvPicPr>
        <p:blipFill rotWithShape="1">
          <a:blip r:embed="rId9" cstate="print"/>
          <a:srcRect l="17364" t="16769" r="25088" b="21300"/>
          <a:stretch/>
        </p:blipFill>
        <p:spPr bwMode="auto">
          <a:xfrm>
            <a:off x="10414660" y="73674"/>
            <a:ext cx="1486933" cy="900103"/>
          </a:xfrm>
          <a:prstGeom prst="rect">
            <a:avLst/>
          </a:prstGeom>
          <a:noFill/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847417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1052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361386" y="320684"/>
            <a:ext cx="6065949" cy="40608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4000" b="1" dirty="0">
                <a:latin typeface="Century Schoolbook" panose="02040604050505020304" pitchFamily="18" charset="0"/>
              </a:rPr>
              <a:t>Физическая культура</a:t>
            </a:r>
          </a:p>
        </p:txBody>
      </p:sp>
      <p:pic>
        <p:nvPicPr>
          <p:cNvPr id="8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3849" y="3182466"/>
            <a:ext cx="3952875" cy="3065226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38149" y="919485"/>
            <a:ext cx="8715376" cy="4525963"/>
          </a:xfrm>
        </p:spPr>
        <p:txBody>
          <a:bodyPr>
            <a:normAutofit/>
          </a:bodyPr>
          <a:lstStyle/>
          <a:p>
            <a:pPr marL="228600" indent="-228600">
              <a:spcBef>
                <a:spcPts val="1800"/>
              </a:spcBef>
              <a:buAutoNum type="arabicPeriod"/>
            </a:pPr>
            <a:r>
              <a:rPr lang="ru-RU" sz="1600" b="1" dirty="0" smtClean="0">
                <a:latin typeface="Century Schoolbook" panose="02040604050505020304" pitchFamily="18" charset="0"/>
                <a:cs typeface="Times New Roman" panose="02020603050405020304" pitchFamily="18" charset="0"/>
              </a:rPr>
              <a:t>Совещание </a:t>
            </a:r>
            <a:r>
              <a:rPr lang="ru-RU" sz="16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по теме: </a:t>
            </a:r>
            <a:r>
              <a:rPr lang="ru-RU" sz="1600" dirty="0" smtClean="0">
                <a:latin typeface="Century Schoolbook" panose="02040604050505020304" pitchFamily="18" charset="0"/>
                <a:cs typeface="Times New Roman" panose="02020603050405020304" pitchFamily="18" charset="0"/>
              </a:rPr>
              <a:t>"Аналитическая </a:t>
            </a:r>
            <a:r>
              <a:rPr lang="ru-RU" sz="16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справка об итогах проведения школьного, муниципального, регионального этапов Всероссийской олимпиады школьников в 2023-2024 учебном году по предмету физическая </a:t>
            </a:r>
            <a:r>
              <a:rPr lang="ru-RU" sz="1600" dirty="0" smtClean="0">
                <a:latin typeface="Century Schoolbook" panose="02040604050505020304" pitchFamily="18" charset="0"/>
                <a:cs typeface="Times New Roman" panose="02020603050405020304" pitchFamily="18" charset="0"/>
              </a:rPr>
              <a:t>культура" (18 участников)</a:t>
            </a:r>
          </a:p>
          <a:p>
            <a:pPr marL="228600" indent="-228600">
              <a:spcBef>
                <a:spcPts val="1800"/>
              </a:spcBef>
              <a:buAutoNum type="arabicPeriod"/>
            </a:pPr>
            <a:r>
              <a:rPr lang="ru-RU" sz="16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Городской </a:t>
            </a:r>
            <a:r>
              <a:rPr lang="ru-RU" sz="1600" b="1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семинар-практикум</a:t>
            </a:r>
            <a:r>
              <a:rPr lang="ru-RU" sz="16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 по теме: </a:t>
            </a:r>
            <a:r>
              <a:rPr lang="ru-RU" sz="1600" dirty="0" smtClean="0">
                <a:latin typeface="Century Schoolbook" panose="02040604050505020304" pitchFamily="18" charset="0"/>
                <a:cs typeface="Times New Roman" panose="02020603050405020304" pitchFamily="18" charset="0"/>
              </a:rPr>
              <a:t>"Причины </a:t>
            </a:r>
            <a:r>
              <a:rPr lang="ru-RU" sz="16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агрессии ученика и как с этим справляться на уроках по предмету </a:t>
            </a:r>
            <a:r>
              <a:rPr lang="ru-RU" sz="1600" dirty="0" smtClean="0">
                <a:latin typeface="Century Schoolbook" panose="02040604050505020304" pitchFamily="18" charset="0"/>
                <a:cs typeface="Times New Roman" panose="02020603050405020304" pitchFamily="18" charset="0"/>
              </a:rPr>
              <a:t>"Физическая культура" (23 участника).</a:t>
            </a:r>
          </a:p>
          <a:p>
            <a:pPr marL="228600" indent="-228600">
              <a:spcBef>
                <a:spcPts val="1800"/>
              </a:spcBef>
              <a:buAutoNum type="arabicPeriod"/>
            </a:pPr>
            <a:endParaRPr lang="ru-RU" sz="1600" dirty="0">
              <a:latin typeface="Century Schoolbook" panose="020406040505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1800"/>
              </a:spcBef>
              <a:buNone/>
            </a:pPr>
            <a:endParaRPr lang="ru-RU" sz="1600" dirty="0">
              <a:latin typeface="Century Schoolbook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91024" y="2500154"/>
            <a:ext cx="7800976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800"/>
              </a:spcBef>
              <a:buFont typeface="+mj-lt"/>
              <a:buAutoNum type="arabicPeriod" startAt="3"/>
            </a:pPr>
            <a:r>
              <a:rPr lang="ru-RU" sz="16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Городской </a:t>
            </a:r>
            <a:r>
              <a:rPr lang="ru-RU" sz="1600" b="1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семинар-практикум</a:t>
            </a:r>
            <a:r>
              <a:rPr lang="ru-RU" sz="16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 по теме: </a:t>
            </a:r>
            <a:r>
              <a:rPr lang="ru-RU" sz="1600" dirty="0" smtClean="0">
                <a:latin typeface="Century Schoolbook" panose="02040604050505020304" pitchFamily="18" charset="0"/>
                <a:cs typeface="Times New Roman" panose="02020603050405020304" pitchFamily="18" charset="0"/>
              </a:rPr>
              <a:t>"Волейбол</a:t>
            </a:r>
            <a:r>
              <a:rPr lang="ru-RU" sz="16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. Подачи. Зонная расстановка игроков при своей подаче и подаче </a:t>
            </a:r>
            <a:r>
              <a:rPr lang="ru-RU" sz="1600" dirty="0" smtClean="0">
                <a:latin typeface="Century Schoolbook" panose="02040604050505020304" pitchFamily="18" charset="0"/>
                <a:cs typeface="Times New Roman" panose="02020603050405020304" pitchFamily="18" charset="0"/>
              </a:rPr>
              <a:t>противника" </a:t>
            </a:r>
            <a:br>
              <a:rPr lang="ru-RU" sz="1600" dirty="0" smtClean="0">
                <a:latin typeface="Century Schoolbook" panose="020406040505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Century Schoolbook" panose="020406040505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16 участников</a:t>
            </a:r>
            <a:r>
              <a:rPr lang="ru-RU" sz="1600" dirty="0" smtClean="0">
                <a:latin typeface="Century Schoolbook" panose="02040604050505020304" pitchFamily="18" charset="0"/>
                <a:cs typeface="Times New Roman" panose="02020603050405020304" pitchFamily="18" charset="0"/>
              </a:rPr>
              <a:t>)</a:t>
            </a:r>
            <a:endParaRPr lang="ru-RU" sz="1600" dirty="0">
              <a:latin typeface="Century Schoolbook" panose="02040604050505020304" pitchFamily="18" charset="0"/>
              <a:cs typeface="Times New Roman" panose="02020603050405020304" pitchFamily="18" charset="0"/>
            </a:endParaRPr>
          </a:p>
          <a:p>
            <a:pPr marL="228600" indent="-228600">
              <a:spcBef>
                <a:spcPts val="1800"/>
              </a:spcBef>
              <a:buAutoNum type="arabicPeriod" startAt="3"/>
            </a:pPr>
            <a:r>
              <a:rPr lang="ru-RU" sz="16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Городской </a:t>
            </a:r>
            <a:r>
              <a:rPr lang="ru-RU" sz="1600" b="1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семинар-практикум</a:t>
            </a:r>
            <a:r>
              <a:rPr lang="ru-RU" sz="16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 по теме: </a:t>
            </a:r>
            <a:r>
              <a:rPr lang="ru-RU" sz="1600" dirty="0" smtClean="0">
                <a:latin typeface="Century Schoolbook" panose="02040604050505020304" pitchFamily="18" charset="0"/>
                <a:cs typeface="Times New Roman" panose="02020603050405020304" pitchFamily="18" charset="0"/>
              </a:rPr>
              <a:t>"Гимнастика</a:t>
            </a:r>
            <a:r>
              <a:rPr lang="ru-RU" sz="16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. От школьной программы к Всероссийской олимпиаде по физической </a:t>
            </a:r>
            <a:r>
              <a:rPr lang="ru-RU" sz="1600" dirty="0" smtClean="0">
                <a:latin typeface="Century Schoolbook" panose="02040604050505020304" pitchFamily="18" charset="0"/>
                <a:cs typeface="Times New Roman" panose="02020603050405020304" pitchFamily="18" charset="0"/>
              </a:rPr>
              <a:t>культуре"</a:t>
            </a:r>
            <a:br>
              <a:rPr lang="ru-RU" sz="1600" dirty="0" smtClean="0">
                <a:latin typeface="Century Schoolbook" panose="020406040505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Century Schoolbook" panose="020406040505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13 участников</a:t>
            </a:r>
            <a:r>
              <a:rPr lang="ru-RU" sz="1600" dirty="0" smtClean="0">
                <a:latin typeface="Century Schoolbook" panose="02040604050505020304" pitchFamily="18" charset="0"/>
                <a:cs typeface="Times New Roman" panose="02020603050405020304" pitchFamily="18" charset="0"/>
              </a:rPr>
              <a:t>)</a:t>
            </a:r>
            <a:endParaRPr lang="ru-RU" sz="1600" dirty="0">
              <a:latin typeface="Century Schoolbook" panose="02040604050505020304" pitchFamily="18" charset="0"/>
              <a:cs typeface="Times New Roman" panose="02020603050405020304" pitchFamily="18" charset="0"/>
            </a:endParaRPr>
          </a:p>
          <a:p>
            <a:pPr marL="228600" indent="-228600">
              <a:spcBef>
                <a:spcPts val="1800"/>
              </a:spcBef>
              <a:buAutoNum type="arabicPeriod" startAt="3"/>
            </a:pPr>
            <a:r>
              <a:rPr lang="ru-RU" sz="16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Городской </a:t>
            </a:r>
            <a:r>
              <a:rPr lang="ru-RU" sz="1600" b="1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семинар-практикум</a:t>
            </a:r>
            <a:r>
              <a:rPr lang="ru-RU" sz="16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 по теме: </a:t>
            </a:r>
            <a:r>
              <a:rPr lang="ru-RU" sz="1600" dirty="0" smtClean="0">
                <a:latin typeface="Century Schoolbook" panose="02040604050505020304" pitchFamily="18" charset="0"/>
                <a:cs typeface="Times New Roman" panose="02020603050405020304" pitchFamily="18" charset="0"/>
              </a:rPr>
              <a:t>"Легкая </a:t>
            </a:r>
            <a:r>
              <a:rPr lang="ru-RU" sz="16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атлетика. Специально беговые  </a:t>
            </a:r>
            <a:r>
              <a:rPr lang="ru-RU" sz="1600" dirty="0" smtClean="0">
                <a:latin typeface="Century Schoolbook" panose="02040604050505020304" pitchFamily="18" charset="0"/>
                <a:cs typeface="Times New Roman" panose="02020603050405020304" pitchFamily="18" charset="0"/>
              </a:rPr>
              <a:t>упражнения" </a:t>
            </a:r>
            <a:r>
              <a:rPr lang="ru-RU" sz="16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( 20 участников</a:t>
            </a:r>
            <a:r>
              <a:rPr lang="ru-RU" sz="1600" dirty="0" smtClean="0">
                <a:latin typeface="Century Schoolbook" panose="02040604050505020304" pitchFamily="18" charset="0"/>
                <a:cs typeface="Times New Roman" panose="02020603050405020304" pitchFamily="18" charset="0"/>
              </a:rPr>
              <a:t>)</a:t>
            </a:r>
            <a:endParaRPr lang="ru-RU" sz="1600" dirty="0">
              <a:latin typeface="Century Schoolbook" panose="02040604050505020304" pitchFamily="18" charset="0"/>
              <a:cs typeface="Times New Roman" panose="02020603050405020304" pitchFamily="18" charset="0"/>
            </a:endParaRPr>
          </a:p>
          <a:p>
            <a:pPr marL="228600" indent="-228600">
              <a:spcBef>
                <a:spcPts val="1800"/>
              </a:spcBef>
              <a:buAutoNum type="arabicPeriod" startAt="3"/>
            </a:pPr>
            <a:r>
              <a:rPr lang="ru-RU" sz="16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Городское </a:t>
            </a:r>
            <a:r>
              <a:rPr lang="ru-RU" sz="1600" b="1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совещание</a:t>
            </a:r>
            <a:r>
              <a:rPr lang="ru-RU" sz="16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 для учителей физической культуры по теме: </a:t>
            </a:r>
            <a:r>
              <a:rPr lang="ru-RU" sz="1600" dirty="0" smtClean="0">
                <a:latin typeface="Century Schoolbook" panose="02040604050505020304" pitchFamily="18" charset="0"/>
                <a:cs typeface="Times New Roman" panose="02020603050405020304" pitchFamily="18" charset="0"/>
              </a:rPr>
              <a:t>"Организация </a:t>
            </a:r>
            <a:r>
              <a:rPr lang="ru-RU" sz="16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и проведение школьного этапа всероссийской олимпиады школьников по предмету физическая культура в 2024/25учебном </a:t>
            </a:r>
            <a:r>
              <a:rPr lang="ru-RU" sz="1600" dirty="0" smtClean="0">
                <a:latin typeface="Century Schoolbook" panose="02040604050505020304" pitchFamily="18" charset="0"/>
                <a:cs typeface="Times New Roman" panose="02020603050405020304" pitchFamily="18" charset="0"/>
              </a:rPr>
              <a:t>году" </a:t>
            </a:r>
            <a:br>
              <a:rPr lang="ru-RU" sz="1600" dirty="0" smtClean="0">
                <a:latin typeface="Century Schoolbook" panose="020406040505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Century Schoolbook" panose="02040604050505020304" pitchFamily="18" charset="0"/>
                <a:cs typeface="Times New Roman" panose="02020603050405020304" pitchFamily="18" charset="0"/>
              </a:rPr>
              <a:t>(49 </a:t>
            </a:r>
            <a:r>
              <a:rPr lang="ru-RU" sz="16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участников</a:t>
            </a:r>
            <a:r>
              <a:rPr lang="ru-RU" sz="1600" dirty="0" smtClean="0">
                <a:latin typeface="Century Schoolbook" panose="02040604050505020304" pitchFamily="18" charset="0"/>
                <a:cs typeface="Times New Roman" panose="02020603050405020304" pitchFamily="18" charset="0"/>
              </a:rPr>
              <a:t>)</a:t>
            </a:r>
            <a:endParaRPr lang="ru-RU" sz="1600" dirty="0">
              <a:latin typeface="Century Schoolbook" panose="020406040505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Century Schoolbook" panose="02040604050505020304" pitchFamily="18" charset="0"/>
            </a:endParaRPr>
          </a:p>
        </p:txBody>
      </p:sp>
      <p:pic>
        <p:nvPicPr>
          <p:cNvPr id="9" name="Picture 2" descr="\\cfs2\dfs\Documents\DO\dokis\public\Таразанова_Сетевое\3. ГОРОДСКАЯ КОНФЕРЕНЦИЯ\2024\Бренд буки\god_semi_logo.jpg"/>
          <p:cNvPicPr>
            <a:picLocks noChangeAspect="1" noChangeArrowheads="1"/>
          </p:cNvPicPr>
          <p:nvPr/>
        </p:nvPicPr>
        <p:blipFill rotWithShape="1">
          <a:blip r:embed="rId3" cstate="print"/>
          <a:srcRect l="17364" t="16769" r="25088" b="21300"/>
          <a:stretch/>
        </p:blipFill>
        <p:spPr bwMode="auto">
          <a:xfrm>
            <a:off x="10632816" y="19382"/>
            <a:ext cx="1486933" cy="900103"/>
          </a:xfrm>
          <a:prstGeom prst="rect">
            <a:avLst/>
          </a:prstGeom>
          <a:noFill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336" y="51244"/>
            <a:ext cx="847417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9466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41133" y="329810"/>
            <a:ext cx="3028951" cy="59363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Century Schoolbook" panose="02040604050505020304" pitchFamily="18" charset="0"/>
                <a:cs typeface="Arial" panose="020B0604020202020204" pitchFamily="34" charset="0"/>
              </a:rPr>
              <a:t>Физика</a:t>
            </a:r>
            <a:endParaRPr lang="ru-RU" sz="3600" dirty="0">
              <a:latin typeface="Century Schoolbook" panose="020406040505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3005" y="634086"/>
            <a:ext cx="5386917" cy="3389416"/>
          </a:xfrm>
        </p:spPr>
        <p:txBody>
          <a:bodyPr>
            <a:normAutofit fontScale="92500" lnSpcReduction="20000"/>
          </a:bodyPr>
          <a:lstStyle/>
          <a:p>
            <a:endParaRPr lang="ru-RU" sz="1900" b="0" dirty="0" smtClean="0">
              <a:latin typeface="Century Schoolbook" panose="02040604050505020304" pitchFamily="18" charset="0"/>
            </a:endParaRPr>
          </a:p>
          <a:p>
            <a:endParaRPr lang="ru-RU" sz="1900" b="0" dirty="0" smtClean="0">
              <a:latin typeface="Century Schoolbook" panose="02040604050505020304" pitchFamily="18" charset="0"/>
            </a:endParaRPr>
          </a:p>
          <a:p>
            <a:r>
              <a:rPr lang="ru-RU" sz="1900" dirty="0" smtClean="0">
                <a:latin typeface="Century Schoolbook" panose="02040604050505020304" pitchFamily="18" charset="0"/>
              </a:rPr>
              <a:t>ПРЕДМЕТНАЯ ДЕКАДА "Физика в становлении инженера":</a:t>
            </a:r>
          </a:p>
          <a:p>
            <a:pPr marL="268288" indent="-268288">
              <a:buFont typeface="Wingdings" pitchFamily="2" charset="2"/>
              <a:buChar char="Ø"/>
            </a:pPr>
            <a:r>
              <a:rPr lang="ru-RU" sz="1900" b="0" dirty="0" smtClean="0">
                <a:latin typeface="Century Schoolbook" panose="02040604050505020304" pitchFamily="18" charset="0"/>
              </a:rPr>
              <a:t>Конкурс методических разработок уроков (внеурочных занятий) "С физикой – в профессию"</a:t>
            </a:r>
          </a:p>
          <a:p>
            <a:pPr marL="268288" indent="-268288">
              <a:buFont typeface="Wingdings" pitchFamily="2" charset="2"/>
              <a:buChar char="Ø"/>
            </a:pPr>
            <a:r>
              <a:rPr lang="ru-RU" sz="1900" b="0" dirty="0" smtClean="0">
                <a:latin typeface="Century Schoolbook" panose="02040604050505020304" pitchFamily="18" charset="0"/>
              </a:rPr>
              <a:t>Фестиваль открытых уроков физики (для молодых педагогов)</a:t>
            </a:r>
          </a:p>
          <a:p>
            <a:pPr marL="268288" indent="-268288">
              <a:buFont typeface="Wingdings" pitchFamily="2" charset="2"/>
              <a:buChar char="Ø"/>
            </a:pPr>
            <a:r>
              <a:rPr lang="ru-RU" sz="1900" b="0" dirty="0" smtClean="0">
                <a:latin typeface="Century Schoolbook" panose="02040604050505020304" pitchFamily="18" charset="0"/>
              </a:rPr>
              <a:t>Единый методический день учителей физики</a:t>
            </a:r>
          </a:p>
          <a:p>
            <a:pPr marL="268288" indent="-268288">
              <a:buFont typeface="Wingdings" pitchFamily="2" charset="2"/>
              <a:buChar char="Ø"/>
            </a:pPr>
            <a:r>
              <a:rPr lang="ru-RU" sz="1900" b="0" dirty="0" smtClean="0">
                <a:latin typeface="Century Schoolbook" panose="02040604050505020304" pitchFamily="18" charset="0"/>
              </a:rPr>
              <a:t>Семинар "Физический марафон: учитель - учителю"</a:t>
            </a:r>
            <a:endParaRPr lang="ru-RU" sz="1900" b="0" dirty="0">
              <a:latin typeface="Century Schoolbook" panose="02040604050505020304" pitchFamily="18" charset="0"/>
            </a:endParaRPr>
          </a:p>
        </p:txBody>
      </p:sp>
      <p:pic>
        <p:nvPicPr>
          <p:cNvPr id="13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3791312" y="4255745"/>
            <a:ext cx="1789934" cy="23959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970084" y="1308851"/>
            <a:ext cx="2044468" cy="15360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62569" y="1296573"/>
            <a:ext cx="2227357" cy="24652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94710" y="1868073"/>
            <a:ext cx="1960270" cy="25856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7970084" y="2940046"/>
            <a:ext cx="2044468" cy="1525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Текст 2"/>
          <p:cNvSpPr txBox="1">
            <a:spLocks/>
          </p:cNvSpPr>
          <p:nvPr/>
        </p:nvSpPr>
        <p:spPr bwMode="auto">
          <a:xfrm>
            <a:off x="5804111" y="4812364"/>
            <a:ext cx="5869112" cy="1690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900" dirty="0" smtClean="0">
                <a:latin typeface="Century Schoolbook" panose="02040604050505020304" pitchFamily="18" charset="0"/>
              </a:rPr>
              <a:t>Методические семинары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900" b="0" dirty="0" smtClean="0">
                <a:latin typeface="Century Schoolbook" panose="02040604050505020304" pitchFamily="18" charset="0"/>
              </a:rPr>
              <a:t>"Сложные </a:t>
            </a:r>
            <a:r>
              <a:rPr lang="ru-RU" sz="1900" b="0" dirty="0">
                <a:latin typeface="Century Schoolbook" panose="02040604050505020304" pitchFamily="18" charset="0"/>
              </a:rPr>
              <a:t>вопросы методики преподавания в школьном курсе </a:t>
            </a:r>
            <a:r>
              <a:rPr lang="ru-RU" sz="1900" b="0" dirty="0" smtClean="0">
                <a:latin typeface="Century Schoolbook" panose="02040604050505020304" pitchFamily="18" charset="0"/>
              </a:rPr>
              <a:t>физики"</a:t>
            </a:r>
            <a:endParaRPr lang="ru-RU" sz="1900" b="0" dirty="0">
              <a:latin typeface="Century Schoolbook" panose="020406040505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900" b="0" dirty="0">
                <a:latin typeface="Century Schoolbook" panose="02040604050505020304" pitchFamily="18" charset="0"/>
              </a:rPr>
              <a:t>Методический семинар </a:t>
            </a:r>
            <a:r>
              <a:rPr lang="ru-RU" sz="1900" b="0" dirty="0" smtClean="0">
                <a:latin typeface="Century Schoolbook" panose="02040604050505020304" pitchFamily="18" charset="0"/>
              </a:rPr>
              <a:t>"Особенности </a:t>
            </a:r>
            <a:r>
              <a:rPr lang="ru-RU" sz="1900" b="0" dirty="0">
                <a:latin typeface="Century Schoolbook" panose="02040604050505020304" pitchFamily="18" charset="0"/>
              </a:rPr>
              <a:t>подготовки к ЕГЭ по физике – рекомендации </a:t>
            </a:r>
            <a:r>
              <a:rPr lang="ru-RU" sz="1900" b="0" dirty="0" smtClean="0">
                <a:latin typeface="Century Schoolbook" panose="02040604050505020304" pitchFamily="18" charset="0"/>
              </a:rPr>
              <a:t>эксперта"</a:t>
            </a:r>
            <a:endParaRPr lang="ru-RU" sz="1900" b="0" dirty="0">
              <a:latin typeface="Century Schoolbook" panose="02040604050505020304" pitchFamily="18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978250" y="4255745"/>
            <a:ext cx="1786549" cy="24018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39724" y="4255745"/>
            <a:ext cx="1807467" cy="23913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Picture 2" descr="\\cfs2\dfs\Documents\DO\dokis\public\Таразанова_Сетевое\3. ГОРОДСКАЯ КОНФЕРЕНЦИЯ\2024\Бренд буки\god_semi_logo.jpg"/>
          <p:cNvPicPr>
            <a:picLocks noChangeAspect="1" noChangeArrowheads="1"/>
          </p:cNvPicPr>
          <p:nvPr/>
        </p:nvPicPr>
        <p:blipFill rotWithShape="1">
          <a:blip r:embed="rId9" cstate="print"/>
          <a:srcRect l="17364" t="16769" r="25088" b="21300"/>
          <a:stretch/>
        </p:blipFill>
        <p:spPr bwMode="auto">
          <a:xfrm>
            <a:off x="10414660" y="73674"/>
            <a:ext cx="1486933" cy="900103"/>
          </a:xfrm>
          <a:prstGeom prst="rect">
            <a:avLst/>
          </a:prstGeom>
          <a:noFill/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39724" y="154148"/>
            <a:ext cx="847417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909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20779" y="44565"/>
            <a:ext cx="5542623" cy="13255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ru-RU" sz="3600" b="1" dirty="0" smtClean="0">
                <a:latin typeface="Century Schoolbook" panose="02040604050505020304" pitchFamily="18" charset="0"/>
              </a:rPr>
              <a:t>Иностранные языки</a:t>
            </a:r>
            <a:endParaRPr lang="ru-RU" sz="3600" b="1" dirty="0">
              <a:latin typeface="Century Schoolbook" panose="020406040505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5691" y="2148687"/>
            <a:ext cx="10972800" cy="4525963"/>
          </a:xfrm>
        </p:spPr>
        <p:txBody>
          <a:bodyPr/>
          <a:lstStyle/>
          <a:p>
            <a:pPr algn="just"/>
            <a:r>
              <a:rPr lang="ru-RU" sz="2400" dirty="0" smtClean="0">
                <a:latin typeface="Century Schoolbook" panose="02040604050505020304" pitchFamily="18" charset="0"/>
              </a:rPr>
              <a:t>мероприятий – 11, из них 10 </a:t>
            </a:r>
            <a:r>
              <a:rPr lang="ru-RU" sz="2400" dirty="0">
                <a:latin typeface="Century Schoolbook" panose="02040604050505020304" pitchFamily="18" charset="0"/>
              </a:rPr>
              <a:t>– </a:t>
            </a:r>
            <a:r>
              <a:rPr lang="ru-RU" sz="2400" dirty="0" smtClean="0">
                <a:latin typeface="Century Schoolbook" panose="02040604050505020304" pitchFamily="18" charset="0"/>
              </a:rPr>
              <a:t>в САФУ </a:t>
            </a:r>
          </a:p>
          <a:p>
            <a:pPr algn="just"/>
            <a:r>
              <a:rPr lang="ru-RU" sz="2400" dirty="0" smtClean="0">
                <a:latin typeface="Century Schoolbook" panose="02040604050505020304" pitchFamily="18" charset="0"/>
              </a:rPr>
              <a:t>охват – 247 учителей (2023 – 116 чел, 2024 – 131 чел)</a:t>
            </a:r>
          </a:p>
          <a:p>
            <a:pPr algn="just"/>
            <a:r>
              <a:rPr lang="ru-RU" sz="2400" dirty="0" smtClean="0">
                <a:latin typeface="Century Schoolbook" panose="02040604050505020304" pitchFamily="18" charset="0"/>
              </a:rPr>
              <a:t>из 257 учителей иностранных языков 164 посетили хотя бы 1 мероприятие в рамках проекта</a:t>
            </a:r>
          </a:p>
          <a:p>
            <a:pPr algn="just"/>
            <a:r>
              <a:rPr lang="ru-RU" sz="2400" dirty="0" smtClean="0">
                <a:latin typeface="Century Schoolbook" panose="02040604050505020304" pitchFamily="18" charset="0"/>
              </a:rPr>
              <a:t>абсолютный хит – "Искусственный </a:t>
            </a:r>
            <a:r>
              <a:rPr lang="ru-RU" sz="2400" dirty="0">
                <a:latin typeface="Century Schoolbook" panose="02040604050505020304" pitchFamily="18" charset="0"/>
              </a:rPr>
              <a:t>интеллект в обучении </a:t>
            </a:r>
            <a:r>
              <a:rPr lang="ru-RU" sz="2400" dirty="0" smtClean="0">
                <a:latin typeface="Century Schoolbook" panose="02040604050505020304" pitchFamily="18" charset="0"/>
              </a:rPr>
              <a:t>иностранному языку"</a:t>
            </a:r>
            <a:endParaRPr lang="ru-RU" sz="2400" dirty="0">
              <a:latin typeface="Century Schoolbook" panose="020406040505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953830" y="5031368"/>
            <a:ext cx="2304000" cy="172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823334" y="5031368"/>
            <a:ext cx="2304000" cy="172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4326" y="5031368"/>
            <a:ext cx="2304000" cy="172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88582" y="5031368"/>
            <a:ext cx="2304000" cy="172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19078" y="5031368"/>
            <a:ext cx="2304000" cy="172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09600" y="1232972"/>
            <a:ext cx="11319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latin typeface="Century Schoolbook" panose="02040604050505020304" pitchFamily="18" charset="0"/>
              </a:rPr>
              <a:t>Ключевой партнер </a:t>
            </a:r>
            <a:r>
              <a:rPr lang="ru-RU" sz="2400" dirty="0" smtClean="0">
                <a:latin typeface="Century Schoolbook" panose="02040604050505020304" pitchFamily="18" charset="0"/>
              </a:rPr>
              <a:t>– Высшая </a:t>
            </a:r>
            <a:r>
              <a:rPr lang="ru-RU" sz="2400" dirty="0">
                <a:latin typeface="Century Schoolbook" panose="02040604050505020304" pitchFamily="18" charset="0"/>
              </a:rPr>
              <a:t>школа социально-гуманитарных </a:t>
            </a:r>
            <a:r>
              <a:rPr lang="ru-RU" sz="2400" dirty="0" smtClean="0">
                <a:latin typeface="Century Schoolbook" panose="02040604050505020304" pitchFamily="18" charset="0"/>
              </a:rPr>
              <a:t/>
            </a:r>
            <a:br>
              <a:rPr lang="ru-RU" sz="2400" dirty="0" smtClean="0">
                <a:latin typeface="Century Schoolbook" panose="02040604050505020304" pitchFamily="18" charset="0"/>
              </a:rPr>
            </a:br>
            <a:r>
              <a:rPr lang="ru-RU" sz="2400" dirty="0" smtClean="0">
                <a:latin typeface="Century Schoolbook" panose="02040604050505020304" pitchFamily="18" charset="0"/>
              </a:rPr>
              <a:t>наук </a:t>
            </a:r>
            <a:r>
              <a:rPr lang="ru-RU" sz="2400" dirty="0">
                <a:latin typeface="Century Schoolbook" panose="02040604050505020304" pitchFamily="18" charset="0"/>
              </a:rPr>
              <a:t>и международной коммуникации САФУ им</a:t>
            </a:r>
            <a:r>
              <a:rPr lang="ru-RU" sz="2400" dirty="0" smtClean="0">
                <a:latin typeface="Century Schoolbook" panose="02040604050505020304" pitchFamily="18" charset="0"/>
              </a:rPr>
              <a:t>. М.В</a:t>
            </a:r>
            <a:r>
              <a:rPr lang="ru-RU" sz="2400" dirty="0">
                <a:latin typeface="Century Schoolbook" panose="02040604050505020304" pitchFamily="18" charset="0"/>
              </a:rPr>
              <a:t>. Ломоносова</a:t>
            </a:r>
          </a:p>
        </p:txBody>
      </p:sp>
      <p:pic>
        <p:nvPicPr>
          <p:cNvPr id="12" name="Picture 2" descr="\\cfs2\dfs\Documents\DO\dokis\public\Таразанова_Сетевое\3. ГОРОДСКАЯ КОНФЕРЕНЦИЯ\2024\Бренд буки\god_semi_logo.jpg"/>
          <p:cNvPicPr>
            <a:picLocks noChangeAspect="1" noChangeArrowheads="1"/>
          </p:cNvPicPr>
          <p:nvPr/>
        </p:nvPicPr>
        <p:blipFill rotWithShape="1">
          <a:blip r:embed="rId8" cstate="print"/>
          <a:srcRect l="17364" t="16769" r="25088" b="21300"/>
          <a:stretch/>
        </p:blipFill>
        <p:spPr bwMode="auto">
          <a:xfrm>
            <a:off x="10414660" y="73674"/>
            <a:ext cx="1486933" cy="900103"/>
          </a:xfrm>
          <a:prstGeom prst="rect">
            <a:avLst/>
          </a:prstGeom>
          <a:noFill/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85891" y="73674"/>
            <a:ext cx="847417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1177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\\cfs2\dokis\public\Ерыкалова Е.С\РАЗВИТИЕ\Проекты\2021\на сайт\202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84" y="3699549"/>
            <a:ext cx="772991" cy="66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xmlns="" val="2797969155"/>
              </p:ext>
            </p:extLst>
          </p:nvPr>
        </p:nvGraphicFramePr>
        <p:xfrm>
          <a:off x="117267" y="2269750"/>
          <a:ext cx="12013033" cy="1249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8852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3392" y="931962"/>
            <a:ext cx="55562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3" name="Рисунок 12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4059" y="1568905"/>
            <a:ext cx="465139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4" name="Объект 2"/>
          <p:cNvSpPr txBox="1">
            <a:spLocks/>
          </p:cNvSpPr>
          <p:nvPr/>
        </p:nvSpPr>
        <p:spPr bwMode="auto">
          <a:xfrm>
            <a:off x="1143137" y="1030253"/>
            <a:ext cx="276004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0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37</a:t>
            </a:r>
            <a:r>
              <a:rPr lang="ru-RU" sz="2000" dirty="0"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ru-RU" sz="2000" dirty="0" smtClean="0">
                <a:latin typeface="Century Schoolbook" panose="02040604050505020304" pitchFamily="18" charset="0"/>
              </a:rPr>
              <a:t> учреждений</a:t>
            </a:r>
            <a:endParaRPr lang="ru-RU" sz="2000" dirty="0">
              <a:latin typeface="Century Schoolbook" panose="02040604050505020304" pitchFamily="18" charset="0"/>
            </a:endParaRPr>
          </a:p>
          <a:p>
            <a:pPr>
              <a:buFont typeface="Arial" charset="0"/>
              <a:buNone/>
            </a:pPr>
            <a:endParaRPr lang="ru-RU" sz="2000" b="1" dirty="0">
              <a:latin typeface="Century Schoolbook" panose="02040604050505020304" pitchFamily="18" charset="0"/>
            </a:endParaRPr>
          </a:p>
          <a:p>
            <a:pPr>
              <a:buFont typeface="Arial" charset="0"/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69 </a:t>
            </a:r>
            <a:r>
              <a:rPr lang="ru-RU" sz="2000" b="1" dirty="0" smtClean="0">
                <a:latin typeface="Century Schoolbook" panose="02040604050505020304" pitchFamily="18" charset="0"/>
              </a:rPr>
              <a:t> </a:t>
            </a:r>
            <a:r>
              <a:rPr lang="ru-RU" sz="2000" dirty="0">
                <a:latin typeface="Century Schoolbook" panose="02040604050505020304" pitchFamily="18" charset="0"/>
              </a:rPr>
              <a:t>участников </a:t>
            </a:r>
          </a:p>
          <a:p>
            <a:pPr>
              <a:buFont typeface="Arial" charset="0"/>
              <a:buNone/>
            </a:pPr>
            <a:endParaRPr lang="ru-RU" sz="2000" b="1" dirty="0">
              <a:latin typeface="Century Schoolbook" panose="02040604050505020304" pitchFamily="18" charset="0"/>
            </a:endParaRPr>
          </a:p>
          <a:p>
            <a:pPr>
              <a:buFont typeface="Arial" charset="0"/>
              <a:buNone/>
            </a:pPr>
            <a:r>
              <a:rPr lang="ru-RU" sz="2000" b="1" dirty="0">
                <a:latin typeface="Century Schoolbook" panose="02040604050505020304" pitchFamily="18" charset="0"/>
              </a:rPr>
              <a:t> </a:t>
            </a:r>
            <a:endParaRPr lang="ru-RU" sz="2000" dirty="0">
              <a:latin typeface="Century Schoolbook" panose="02040604050505020304" pitchFamily="18" charset="0"/>
            </a:endParaRPr>
          </a:p>
        </p:txBody>
      </p:sp>
      <p:sp>
        <p:nvSpPr>
          <p:cNvPr id="78855" name="TextBox 2"/>
          <p:cNvSpPr txBox="1">
            <a:spLocks noChangeArrowheads="1"/>
          </p:cNvSpPr>
          <p:nvPr/>
        </p:nvSpPr>
        <p:spPr bwMode="auto">
          <a:xfrm>
            <a:off x="557728" y="101600"/>
            <a:ext cx="1113211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Century Schoolbook" panose="02040604050505020304" pitchFamily="18" charset="0"/>
              </a:rPr>
              <a:t>МУНИЦИПАЛЬНЫЙ ПРОЕКТ "УПРАВЛЕНЧЕСКИЙ КАПИТАЛ"</a:t>
            </a:r>
          </a:p>
          <a:p>
            <a:pPr algn="ctr"/>
            <a:r>
              <a:rPr lang="ru-RU" sz="1600" b="1" dirty="0" smtClean="0">
                <a:latin typeface="Century Schoolbook" panose="02040604050505020304" pitchFamily="18" charset="0"/>
              </a:rPr>
              <a:t>"Педагогический дуэт: путь к мастерству"</a:t>
            </a:r>
            <a:endParaRPr lang="ru-RU" sz="1600" b="1" dirty="0">
              <a:latin typeface="Century Schoolbook" panose="02040604050505020304" pitchFamily="18" charset="0"/>
            </a:endParaRPr>
          </a:p>
        </p:txBody>
      </p:sp>
      <p:pic>
        <p:nvPicPr>
          <p:cNvPr id="16" name="Picture 7" descr="\\cfs2\dfs\Documents\DO\dokis\public\НА САЙТ\Малинина Я.Н\Размещено\Фото Кухня\photo_2023-10-31_08-05-07 (2).jpg"/>
          <p:cNvPicPr>
            <a:picLocks noChangeAspect="1" noChangeArrowheads="1"/>
          </p:cNvPicPr>
          <p:nvPr/>
        </p:nvPicPr>
        <p:blipFill rotWithShape="1">
          <a:blip r:embed="rId11" cstate="print"/>
          <a:srcRect t="37014"/>
          <a:stretch/>
        </p:blipFill>
        <p:spPr bwMode="auto">
          <a:xfrm>
            <a:off x="3433258" y="684224"/>
            <a:ext cx="4194961" cy="149111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2" name="Picture 6" descr="\\cfs2\dfs\Documents\DO\dokis\public\НА САЙТ\Малинина Я.Н\Размещено\Фото Кухня\photo_2023-10-31_08-05-05.jpg"/>
          <p:cNvPicPr>
            <a:picLocks noChangeAspect="1" noChangeArrowheads="1"/>
          </p:cNvPicPr>
          <p:nvPr/>
        </p:nvPicPr>
        <p:blipFill rotWithShape="1">
          <a:blip r:embed="rId12" cstate="print"/>
          <a:srcRect l="7589" r="4555"/>
          <a:stretch/>
        </p:blipFill>
        <p:spPr bwMode="auto">
          <a:xfrm>
            <a:off x="7634865" y="611468"/>
            <a:ext cx="3006037" cy="154122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117263" y="3643745"/>
            <a:ext cx="11895772" cy="0"/>
          </a:xfrm>
          <a:prstGeom prst="line">
            <a:avLst/>
          </a:prstGeom>
          <a:ln cmpd="dbl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/>
          <p:cNvSpPr txBox="1">
            <a:spLocks/>
          </p:cNvSpPr>
          <p:nvPr/>
        </p:nvSpPr>
        <p:spPr>
          <a:xfrm>
            <a:off x="803156" y="3720768"/>
            <a:ext cx="10886687" cy="43609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СТАЖИРОВКА В ДЕПАРТАМЕНТЕ ОБРАЗОВАНИЯ</a:t>
            </a: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95695" y="4256059"/>
            <a:ext cx="4854924" cy="112623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ru-RU" sz="14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один рабочий день в департаменте образования – это некий практический итог работы Школы молодого руководителя </a:t>
            </a:r>
            <a:endParaRPr lang="ru-RU" sz="1400" dirty="0" smtClean="0">
              <a:latin typeface="Century Schoolbook" panose="020406040505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400" dirty="0" smtClean="0">
                <a:latin typeface="Century Schoolbook" panose="02040604050505020304" pitchFamily="18" charset="0"/>
                <a:cs typeface="Times New Roman" panose="02020603050405020304" pitchFamily="18" charset="0"/>
              </a:rPr>
              <a:t>23 </a:t>
            </a:r>
            <a:r>
              <a:rPr lang="ru-RU" sz="14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участникам проекта -  молодым руководителям  и  членам кадрового резерва, была предоставлена возможность провести один день в департаменте образования  в качестве специалиста. </a:t>
            </a:r>
          </a:p>
          <a:p>
            <a:pPr algn="just">
              <a:spcBef>
                <a:spcPts val="0"/>
              </a:spcBef>
            </a:pPr>
            <a:r>
              <a:rPr lang="ru-RU" sz="14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каждый участник проекта выбирал себе наставника под  руководством которого проходило знакомство с деятельностью отделов департамента образования.</a:t>
            </a:r>
          </a:p>
          <a:p>
            <a:pPr algn="just">
              <a:spcBef>
                <a:spcPts val="0"/>
              </a:spcBef>
            </a:pPr>
            <a:endParaRPr lang="ru-RU" sz="1800" dirty="0">
              <a:latin typeface="Century Schoolbook" panose="020406040505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0836" y="4156861"/>
            <a:ext cx="1963109" cy="2621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118217" y="4156861"/>
            <a:ext cx="2855467" cy="26217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0057957" y="4111228"/>
            <a:ext cx="1976435" cy="26458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907487" y="3244334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Century Schoolbook" panose="02040604050505020304" pitchFamily="18" charset="0"/>
              </a:rPr>
              <a:t>– </a:t>
            </a:r>
            <a:endParaRPr lang="ru-RU" dirty="0"/>
          </a:p>
        </p:txBody>
      </p:sp>
      <p:pic>
        <p:nvPicPr>
          <p:cNvPr id="19" name="Picture 2" descr="\\cfs2\dfs\Documents\DO\dokis\public\Таразанова_Сетевое\3. ГОРОДСКАЯ КОНФЕРЕНЦИЯ\2024\Бренд буки\god_semi_logo.jpg"/>
          <p:cNvPicPr>
            <a:picLocks noChangeAspect="1" noChangeArrowheads="1"/>
          </p:cNvPicPr>
          <p:nvPr/>
        </p:nvPicPr>
        <p:blipFill rotWithShape="1">
          <a:blip r:embed="rId16" cstate="print"/>
          <a:srcRect l="17364" t="16769" r="25088" b="21300"/>
          <a:stretch/>
        </p:blipFill>
        <p:spPr bwMode="auto">
          <a:xfrm>
            <a:off x="10766514" y="60620"/>
            <a:ext cx="1267878" cy="767501"/>
          </a:xfrm>
          <a:prstGeom prst="rect">
            <a:avLst/>
          </a:prstGeom>
          <a:noFill/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02613" y="60620"/>
            <a:ext cx="847417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01186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latin typeface="Century Schoolbook" panose="02040604050505020304" pitchFamily="18" charset="0"/>
              </a:rPr>
              <a:t>Городская методическая служба </a:t>
            </a:r>
            <a:br>
              <a:rPr lang="ru-RU" sz="3600" b="1" dirty="0" smtClean="0">
                <a:latin typeface="Century Schoolbook" panose="02040604050505020304" pitchFamily="18" charset="0"/>
              </a:rPr>
            </a:br>
            <a:r>
              <a:rPr lang="ru-RU" sz="3600" b="1" dirty="0" smtClean="0">
                <a:latin typeface="Century Schoolbook" panose="02040604050505020304" pitchFamily="18" charset="0"/>
              </a:rPr>
              <a:t>по учебным предметам</a:t>
            </a:r>
            <a:endParaRPr lang="ru-RU" sz="3600" dirty="0">
              <a:latin typeface="Century Schoolbook" panose="020406040505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5851138"/>
              </p:ext>
            </p:extLst>
          </p:nvPr>
        </p:nvGraphicFramePr>
        <p:xfrm>
          <a:off x="514351" y="1709257"/>
          <a:ext cx="11163298" cy="5012436"/>
        </p:xfrm>
        <a:graphic>
          <a:graphicData uri="http://schemas.openxmlformats.org/drawingml/2006/table">
            <a:tbl>
              <a:tblPr firstRow="1" firstCol="1" bandRow="1" bandCol="1">
                <a:tableStyleId>{B301B821-A1FF-4177-AEE7-76D212191A09}</a:tableStyleId>
              </a:tblPr>
              <a:tblGrid>
                <a:gridCol w="7763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194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674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780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Century Schoolbook" panose="02040604050505020304" pitchFamily="18" charset="0"/>
                        </a:rPr>
                        <a:t>№</a:t>
                      </a:r>
                      <a:endParaRPr lang="ru-RU" sz="2200" dirty="0">
                        <a:effectLst/>
                        <a:latin typeface="Century Schoolbook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60239" marR="60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  <a:latin typeface="Century Schoolbook" panose="02040604050505020304" pitchFamily="18" charset="0"/>
                        </a:rPr>
                        <a:t>Учреждения</a:t>
                      </a:r>
                      <a:endParaRPr lang="ru-RU" sz="2200" dirty="0">
                        <a:effectLst/>
                        <a:latin typeface="Century Schoolbook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60239" marR="60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Century Schoolbook" panose="02040604050505020304" pitchFamily="18" charset="0"/>
                        </a:rPr>
                        <a:t> </a:t>
                      </a:r>
                      <a:r>
                        <a:rPr lang="ru-RU" sz="2200" dirty="0" smtClean="0">
                          <a:effectLst/>
                          <a:latin typeface="Century Schoolbook" panose="02040604050505020304" pitchFamily="18" charset="0"/>
                        </a:rPr>
                        <a:t>Направления </a:t>
                      </a:r>
                      <a:r>
                        <a:rPr lang="ru-RU" sz="2200" dirty="0">
                          <a:effectLst/>
                          <a:latin typeface="Century Schoolbook" panose="02040604050505020304" pitchFamily="18" charset="0"/>
                        </a:rPr>
                        <a:t>городской методической </a:t>
                      </a:r>
                      <a:r>
                        <a:rPr lang="ru-RU" sz="2200" dirty="0" smtClean="0">
                          <a:effectLst/>
                          <a:latin typeface="Century Schoolbook" panose="02040604050505020304" pitchFamily="18" charset="0"/>
                        </a:rPr>
                        <a:t>службы</a:t>
                      </a:r>
                      <a:r>
                        <a:rPr lang="ru-RU" sz="2200" dirty="0">
                          <a:effectLst/>
                          <a:latin typeface="Century Schoolbook" panose="02040604050505020304" pitchFamily="18" charset="0"/>
                        </a:rPr>
                        <a:t> </a:t>
                      </a:r>
                      <a:endParaRPr lang="ru-RU" sz="2200" dirty="0">
                        <a:effectLst/>
                        <a:latin typeface="Century Schoolbook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60239" marR="60239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80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Century Schoolbook" panose="02040604050505020304" pitchFamily="18" charset="0"/>
                        </a:rPr>
                        <a:t>1</a:t>
                      </a:r>
                      <a:endParaRPr lang="ru-RU" sz="2200">
                        <a:effectLst/>
                        <a:latin typeface="Century Schoolbook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60239" marR="60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Century Schoolbook" panose="02040604050505020304" pitchFamily="18" charset="0"/>
                        </a:rPr>
                        <a:t>МБОУ Гимназия № 25</a:t>
                      </a:r>
                      <a:endParaRPr lang="ru-RU" sz="2200" dirty="0">
                        <a:effectLst/>
                        <a:latin typeface="Century Schoolbook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60239" marR="60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Century Schoolbook" panose="02040604050505020304" pitchFamily="18" charset="0"/>
                        </a:rPr>
                        <a:t>Иностранные языки</a:t>
                      </a:r>
                      <a:endParaRPr lang="ru-RU" sz="2200">
                        <a:effectLst/>
                        <a:latin typeface="Century Schoolbook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60239" marR="60239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80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Century Schoolbook" panose="02040604050505020304" pitchFamily="18" charset="0"/>
                        </a:rPr>
                        <a:t>2</a:t>
                      </a:r>
                      <a:endParaRPr lang="ru-RU" sz="2200" dirty="0">
                        <a:effectLst/>
                        <a:latin typeface="Century Schoolbook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60239" marR="60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Century Schoolbook" panose="02040604050505020304" pitchFamily="18" charset="0"/>
                        </a:rPr>
                        <a:t>МБОУ СШ № 11</a:t>
                      </a:r>
                      <a:endParaRPr lang="ru-RU" sz="2200" dirty="0">
                        <a:effectLst/>
                        <a:latin typeface="Century Schoolbook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60239" marR="602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Century Schoolbook" panose="02040604050505020304" pitchFamily="18" charset="0"/>
                        </a:rPr>
                        <a:t>Русский </a:t>
                      </a:r>
                      <a:r>
                        <a:rPr lang="ru-RU" sz="2200" dirty="0" smtClean="0">
                          <a:effectLst/>
                          <a:latin typeface="Century Schoolbook" panose="02040604050505020304" pitchFamily="18" charset="0"/>
                        </a:rPr>
                        <a:t>язык, литература, ИЗО, музыка</a:t>
                      </a:r>
                      <a:endParaRPr lang="ru-RU" sz="2200" dirty="0">
                        <a:effectLst/>
                        <a:latin typeface="Century Schoolbook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60239" marR="60239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80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Century Schoolbook" panose="02040604050505020304" pitchFamily="18" charset="0"/>
                        </a:rPr>
                        <a:t>3</a:t>
                      </a:r>
                      <a:endParaRPr lang="ru-RU" sz="2200">
                        <a:effectLst/>
                        <a:latin typeface="Century Schoolbook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60239" marR="60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Century Schoolbook" panose="02040604050505020304" pitchFamily="18" charset="0"/>
                        </a:rPr>
                        <a:t>МБОУ СШ № 36</a:t>
                      </a:r>
                      <a:endParaRPr lang="ru-RU" sz="2200">
                        <a:effectLst/>
                        <a:latin typeface="Century Schoolbook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60239" marR="60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Century Schoolbook" panose="02040604050505020304" pitchFamily="18" charset="0"/>
                        </a:rPr>
                        <a:t>Начальные классы</a:t>
                      </a:r>
                      <a:endParaRPr lang="ru-RU" sz="2200">
                        <a:effectLst/>
                        <a:latin typeface="Century Schoolbook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60239" marR="60239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80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Century Schoolbook" panose="02040604050505020304" pitchFamily="18" charset="0"/>
                        </a:rPr>
                        <a:t>4</a:t>
                      </a:r>
                      <a:endParaRPr lang="ru-RU" sz="2200">
                        <a:effectLst/>
                        <a:latin typeface="Century Schoolbook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60239" marR="60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Century Schoolbook" panose="02040604050505020304" pitchFamily="18" charset="0"/>
                        </a:rPr>
                        <a:t>МБОУ СШ № 62</a:t>
                      </a:r>
                      <a:endParaRPr lang="ru-RU" sz="2200" dirty="0">
                        <a:effectLst/>
                        <a:latin typeface="Century Schoolbook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60239" marR="602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Century Schoolbook" panose="02040604050505020304" pitchFamily="18" charset="0"/>
                        </a:rPr>
                        <a:t>ОБЖ</a:t>
                      </a:r>
                      <a:endParaRPr lang="ru-RU" sz="2200" dirty="0">
                        <a:effectLst/>
                        <a:latin typeface="Century Schoolbook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60239" marR="60239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26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Century Schoolbook" panose="02040604050505020304" pitchFamily="18" charset="0"/>
                        </a:rPr>
                        <a:t>5</a:t>
                      </a:r>
                      <a:endParaRPr lang="ru-RU" sz="2200">
                        <a:effectLst/>
                        <a:latin typeface="Century Schoolbook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60239" marR="60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Century Schoolbook" panose="02040604050505020304" pitchFamily="18" charset="0"/>
                        </a:rPr>
                        <a:t>МБОУ СШ № 10</a:t>
                      </a:r>
                      <a:endParaRPr lang="ru-RU" sz="2200">
                        <a:effectLst/>
                        <a:latin typeface="Century Schoolbook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60239" marR="60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Century Schoolbook" panose="02040604050505020304" pitchFamily="18" charset="0"/>
                        </a:rPr>
                        <a:t>Физическая </a:t>
                      </a:r>
                      <a:r>
                        <a:rPr lang="ru-RU" sz="2200" dirty="0" smtClean="0">
                          <a:effectLst/>
                          <a:latin typeface="Century Schoolbook" panose="02040604050505020304" pitchFamily="18" charset="0"/>
                        </a:rPr>
                        <a:t>культура</a:t>
                      </a:r>
                      <a:r>
                        <a:rPr lang="ru-RU" sz="2200" dirty="0">
                          <a:effectLst/>
                          <a:latin typeface="Century Schoolbook" panose="02040604050505020304" pitchFamily="18" charset="0"/>
                        </a:rPr>
                        <a:t> </a:t>
                      </a:r>
                      <a:endParaRPr lang="ru-RU" sz="2200" dirty="0">
                        <a:effectLst/>
                        <a:latin typeface="Century Schoolbook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60239" marR="60239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80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Century Schoolbook" panose="02040604050505020304" pitchFamily="18" charset="0"/>
                        </a:rPr>
                        <a:t>6</a:t>
                      </a:r>
                      <a:endParaRPr lang="ru-RU" sz="2200">
                        <a:effectLst/>
                        <a:latin typeface="Century Schoolbook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60239" marR="60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Century Schoolbook" panose="02040604050505020304" pitchFamily="18" charset="0"/>
                        </a:rPr>
                        <a:t>МБОУ СШ № 14</a:t>
                      </a:r>
                      <a:endParaRPr lang="ru-RU" sz="2200" dirty="0">
                        <a:effectLst/>
                        <a:latin typeface="Century Schoolbook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60239" marR="602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Century Schoolbook" panose="02040604050505020304" pitchFamily="18" charset="0"/>
                        </a:rPr>
                        <a:t>Физика</a:t>
                      </a:r>
                      <a:endParaRPr lang="ru-RU" sz="2200">
                        <a:effectLst/>
                        <a:latin typeface="Century Schoolbook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60239" marR="60239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780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Century Schoolbook" panose="02040604050505020304" pitchFamily="18" charset="0"/>
                        </a:rPr>
                        <a:t>7</a:t>
                      </a:r>
                      <a:endParaRPr lang="ru-RU" sz="2200">
                        <a:effectLst/>
                        <a:latin typeface="Century Schoolbook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60239" marR="60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Century Schoolbook" panose="02040604050505020304" pitchFamily="18" charset="0"/>
                        </a:rPr>
                        <a:t>МБОУ Гимназия № 3</a:t>
                      </a:r>
                      <a:endParaRPr lang="ru-RU" sz="2200" dirty="0">
                        <a:effectLst/>
                        <a:latin typeface="Century Schoolbook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60239" marR="60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  <a:latin typeface="Century Schoolbook" panose="02040604050505020304" pitchFamily="18" charset="0"/>
                        </a:rPr>
                        <a:t>Информатика</a:t>
                      </a:r>
                      <a:endParaRPr lang="ru-RU" sz="2200" dirty="0">
                        <a:effectLst/>
                        <a:latin typeface="Century Schoolbook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60239" marR="60239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780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Century Schoolbook" panose="02040604050505020304" pitchFamily="18" charset="0"/>
                        </a:rPr>
                        <a:t>8</a:t>
                      </a:r>
                      <a:endParaRPr lang="ru-RU" sz="2200">
                        <a:effectLst/>
                        <a:latin typeface="Century Schoolbook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60239" marR="60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Century Schoolbook" panose="02040604050505020304" pitchFamily="18" charset="0"/>
                        </a:rPr>
                        <a:t>МБОУ СШ № 1</a:t>
                      </a:r>
                      <a:endParaRPr lang="ru-RU" sz="2200" dirty="0">
                        <a:effectLst/>
                        <a:latin typeface="Century Schoolbook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60239" marR="602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Century Schoolbook" panose="02040604050505020304" pitchFamily="18" charset="0"/>
                        </a:rPr>
                        <a:t>Математика</a:t>
                      </a:r>
                      <a:endParaRPr lang="ru-RU" sz="2200" dirty="0">
                        <a:effectLst/>
                        <a:latin typeface="Century Schoolbook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60239" marR="60239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26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Century Schoolbook" panose="02040604050505020304" pitchFamily="18" charset="0"/>
                        </a:rPr>
                        <a:t>9</a:t>
                      </a:r>
                      <a:endParaRPr lang="ru-RU" sz="2200">
                        <a:effectLst/>
                        <a:latin typeface="Century Schoolbook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60239" marR="60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Century Schoolbook" panose="02040604050505020304" pitchFamily="18" charset="0"/>
                        </a:rPr>
                        <a:t>МБОУ СШ № 37</a:t>
                      </a:r>
                      <a:endParaRPr lang="ru-RU" sz="2200">
                        <a:effectLst/>
                        <a:latin typeface="Century Schoolbook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60239" marR="60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  <a:latin typeface="Century Schoolbook" panose="02040604050505020304" pitchFamily="18" charset="0"/>
                        </a:rPr>
                        <a:t>История, обществознание</a:t>
                      </a:r>
                      <a:endParaRPr lang="ru-RU" sz="2200" dirty="0">
                        <a:effectLst/>
                        <a:latin typeface="Century Schoolbook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60239" marR="60239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780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Century Schoolbook" panose="02040604050505020304" pitchFamily="18" charset="0"/>
                        </a:rPr>
                        <a:t>10</a:t>
                      </a:r>
                      <a:endParaRPr lang="ru-RU" sz="2200">
                        <a:effectLst/>
                        <a:latin typeface="Century Schoolbook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60239" marR="60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Century Schoolbook" panose="02040604050505020304" pitchFamily="18" charset="0"/>
                        </a:rPr>
                        <a:t>МБОУ СШ № 68</a:t>
                      </a:r>
                      <a:endParaRPr lang="ru-RU" sz="2200" dirty="0">
                        <a:effectLst/>
                        <a:latin typeface="Century Schoolbook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60239" marR="602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Century Schoolbook" panose="02040604050505020304" pitchFamily="18" charset="0"/>
                        </a:rPr>
                        <a:t>География</a:t>
                      </a:r>
                      <a:endParaRPr lang="ru-RU" sz="2200" dirty="0">
                        <a:effectLst/>
                        <a:latin typeface="Century Schoolbook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60239" marR="60239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326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Century Schoolbook" panose="02040604050505020304" pitchFamily="18" charset="0"/>
                        </a:rPr>
                        <a:t>11</a:t>
                      </a:r>
                      <a:endParaRPr lang="ru-RU" sz="2200">
                        <a:effectLst/>
                        <a:latin typeface="Century Schoolbook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60239" marR="60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Century Schoolbook" panose="02040604050505020304" pitchFamily="18" charset="0"/>
                        </a:rPr>
                        <a:t>МБОУ СШ № 82</a:t>
                      </a:r>
                      <a:endParaRPr lang="ru-RU" sz="2200">
                        <a:effectLst/>
                        <a:latin typeface="Century Schoolbook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60239" marR="60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  <a:latin typeface="Century Schoolbook" panose="02040604050505020304" pitchFamily="18" charset="0"/>
                        </a:rPr>
                        <a:t>Химия, биология</a:t>
                      </a:r>
                      <a:endParaRPr lang="ru-RU" sz="2200" dirty="0">
                        <a:effectLst/>
                        <a:latin typeface="Century Schoolbook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60239" marR="60239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65135" y="131717"/>
            <a:ext cx="1487553" cy="8961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642" y="107331"/>
            <a:ext cx="847417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6553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2344" b="9429"/>
          <a:stretch/>
        </p:blipFill>
        <p:spPr bwMode="auto">
          <a:xfrm>
            <a:off x="19052" y="0"/>
            <a:ext cx="12172948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67912" y="4649608"/>
            <a:ext cx="55098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>
                <a:solidFill>
                  <a:srgbClr val="0070C0"/>
                </a:solidFill>
              </a:rPr>
              <a:t>https://vk.com/gorkonf2022</a:t>
            </a:r>
          </a:p>
        </p:txBody>
      </p:sp>
    </p:spTree>
    <p:extLst>
      <p:ext uri="{BB962C8B-B14F-4D97-AF65-F5344CB8AC3E}">
        <p14:creationId xmlns:p14="http://schemas.microsoft.com/office/powerpoint/2010/main" xmlns="" val="4255194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7" r="469" b="9736"/>
          <a:stretch/>
        </p:blipFill>
        <p:spPr bwMode="auto">
          <a:xfrm>
            <a:off x="1" y="0"/>
            <a:ext cx="121920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7144012" y="2900362"/>
            <a:ext cx="1924050" cy="52387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4809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1" name="Группа 3"/>
          <p:cNvGrpSpPr>
            <a:grpSpLocks/>
          </p:cNvGrpSpPr>
          <p:nvPr/>
        </p:nvGrpSpPr>
        <p:grpSpPr bwMode="auto">
          <a:xfrm>
            <a:off x="0" y="733425"/>
            <a:ext cx="11136313" cy="886400"/>
            <a:chOff x="-109707" y="1025943"/>
            <a:chExt cx="8352929" cy="885138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-109707" y="1025943"/>
              <a:ext cx="8352929" cy="42323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ctr" fontAlgn="auto">
                <a:lnSpc>
                  <a:spcPct val="60000"/>
                </a:lnSpc>
                <a:spcBef>
                  <a:spcPts val="1200"/>
                </a:spcBef>
                <a:spcAft>
                  <a:spcPts val="0"/>
                </a:spcAft>
                <a:defRPr/>
              </a:pPr>
              <a:endParaRPr lang="ru-RU" sz="3200" b="1" dirty="0">
                <a:solidFill>
                  <a:srgbClr val="C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21293" y="1327139"/>
              <a:ext cx="7631350" cy="58394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 smtClean="0">
                  <a:solidFill>
                    <a:srgbClr val="C00000"/>
                  </a:solidFill>
                  <a:latin typeface="Book Antiqua" panose="02040602050305030304" pitchFamily="18" charset="0"/>
                </a:rPr>
                <a:t> </a:t>
              </a:r>
              <a:endParaRPr lang="ru-RU" sz="3200" b="1" dirty="0">
                <a:solidFill>
                  <a:srgbClr val="C00000"/>
                </a:solidFill>
                <a:latin typeface="Book Antiqua" panose="02040602050305030304" pitchFamily="18" charset="0"/>
              </a:endParaRPr>
            </a:p>
          </p:txBody>
        </p:sp>
      </p:grpSp>
      <p:graphicFrame>
        <p:nvGraphicFramePr>
          <p:cNvPr id="46102" name="Group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07531704"/>
              </p:ext>
            </p:extLst>
          </p:nvPr>
        </p:nvGraphicFramePr>
        <p:xfrm>
          <a:off x="256671" y="855204"/>
          <a:ext cx="11725471" cy="3415917"/>
        </p:xfrm>
        <a:graphic>
          <a:graphicData uri="http://schemas.openxmlformats.org/drawingml/2006/table">
            <a:tbl>
              <a:tblPr/>
              <a:tblGrid>
                <a:gridCol w="28543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8711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5731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  <a:cs typeface="Times New Roman" panose="02020603050405020304" pitchFamily="18" charset="0"/>
                        </a:rPr>
                        <a:t>Слоган проекта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Schoolbook" panose="02040604050505020304" pitchFamily="18" charset="0"/>
                          <a:cs typeface="Times New Roman" panose="02020603050405020304" pitchFamily="18" charset="0"/>
                        </a:rPr>
                        <a:t>Хочу научиться, могу научить, могу трансформировать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980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  <a:cs typeface="Times New Roman" panose="02020603050405020304" pitchFamily="18" charset="0"/>
                        </a:rPr>
                        <a:t>Категория участников проекта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  <a:cs typeface="Times New Roman" panose="02020603050405020304" pitchFamily="18" charset="0"/>
                        </a:rPr>
                        <a:t>Педагоги муниципальных организаций, находящихся в ведении департамента образования Администрации городского округа "Город Архангельск"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353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  <a:cs typeface="Times New Roman" panose="02020603050405020304" pitchFamily="18" charset="0"/>
                        </a:rPr>
                        <a:t>Результаты проекта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  <a:cs typeface="Times New Roman" panose="02020603050405020304" pitchFamily="18" charset="0"/>
                        </a:rPr>
                        <a:t>в 2023 году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Schoolbook" panose="02040604050505020304" pitchFamily="18" charset="0"/>
                          <a:cs typeface="Times New Roman" panose="02020603050405020304" pitchFamily="18" charset="0"/>
                        </a:rPr>
                        <a:t>20 городских мероприятий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  <a:cs typeface="Times New Roman" panose="02020603050405020304" pitchFamily="18" charset="0"/>
                        </a:rPr>
                        <a:t>на площадке САФУ имени М.В. Ломоносова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  <a:cs typeface="Times New Roman" panose="02020603050405020304" pitchFamily="18" charset="0"/>
                        </a:rPr>
                        <a:t>более 500 педагогов-участников проекта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2980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  <a:cs typeface="Times New Roman" panose="02020603050405020304" pitchFamily="18" charset="0"/>
                        </a:rPr>
                        <a:t>в 2024 году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  <a:cs typeface="Times New Roman" panose="02020603050405020304" pitchFamily="18" charset="0"/>
                        </a:rPr>
                        <a:t>Запланировано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Schoolbook" panose="02040604050505020304" pitchFamily="18" charset="0"/>
                          <a:cs typeface="Times New Roman" panose="02020603050405020304" pitchFamily="18" charset="0"/>
                        </a:rPr>
                        <a:t>36 городских мероприятий </a:t>
                      </a:r>
                      <a:b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Schoolbook" panose="020406040505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  <a:cs typeface="Times New Roman" panose="02020603050405020304" pitchFamily="18" charset="0"/>
                        </a:rPr>
                        <a:t>на площадке САФУ имени М.В. Ломоносова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7973" y="4338000"/>
            <a:ext cx="3119355" cy="23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3509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915385" y="4338000"/>
            <a:ext cx="3118059" cy="23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571904" y="4338000"/>
            <a:ext cx="5198905" cy="23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8770809" y="3219450"/>
            <a:ext cx="3262634" cy="9146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Охват за 2 года 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</a:b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&gt; 50 %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учителей города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908406" y="76602"/>
            <a:ext cx="1125037" cy="67778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380"/>
            <a:ext cx="847417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8149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540292" y="1152524"/>
            <a:ext cx="5432633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084162" y="1762125"/>
            <a:ext cx="5932967" cy="4279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10436" y="2247899"/>
            <a:ext cx="6118258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890490" y="0"/>
            <a:ext cx="8608575" cy="96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0436" y="22601"/>
            <a:ext cx="847417" cy="944962"/>
          </a:xfrm>
          <a:prstGeom prst="rect">
            <a:avLst/>
          </a:prstGeom>
        </p:spPr>
      </p:pic>
      <p:pic>
        <p:nvPicPr>
          <p:cNvPr id="9" name="Picture 2" descr="\\cfs2\dfs\Documents\DO\dokis\public\Таразанова_Сетевое\3. ГОРОДСКАЯ КОНФЕРЕНЦИЯ\2024\Бренд буки\god_semi_logo.jpg"/>
          <p:cNvPicPr>
            <a:picLocks noChangeAspect="1" noChangeArrowheads="1"/>
          </p:cNvPicPr>
          <p:nvPr/>
        </p:nvPicPr>
        <p:blipFill rotWithShape="1">
          <a:blip r:embed="rId7" cstate="print"/>
          <a:srcRect l="17364" t="16769" r="25088" b="21300"/>
          <a:stretch/>
        </p:blipFill>
        <p:spPr bwMode="auto">
          <a:xfrm>
            <a:off x="10588235" y="0"/>
            <a:ext cx="1486933" cy="9001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64714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3674" y="250495"/>
            <a:ext cx="5457289" cy="55701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b="1" dirty="0">
                <a:latin typeface="Century Schoolbook" panose="02040604050505020304" pitchFamily="18" charset="0"/>
              </a:rPr>
              <a:t>Начальные классы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33674" y="1041530"/>
            <a:ext cx="9224777" cy="5607616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ru-RU" sz="2800" dirty="0">
                <a:latin typeface="Century Schoolbook" panose="02040604050505020304" pitchFamily="18" charset="0"/>
              </a:rPr>
              <a:t>3 практико-ориентированных семинара </a:t>
            </a:r>
            <a:r>
              <a:rPr lang="ru-RU" sz="2800" dirty="0" smtClean="0">
                <a:latin typeface="Century Schoolbook" panose="02040604050505020304" pitchFamily="18" charset="0"/>
              </a:rPr>
              <a:t/>
            </a:r>
            <a:br>
              <a:rPr lang="ru-RU" sz="2800" dirty="0" smtClean="0">
                <a:latin typeface="Century Schoolbook" panose="02040604050505020304" pitchFamily="18" charset="0"/>
              </a:rPr>
            </a:br>
            <a:r>
              <a:rPr lang="ru-RU" sz="2800" dirty="0" smtClean="0">
                <a:latin typeface="Century Schoolbook" panose="02040604050505020304" pitchFamily="18" charset="0"/>
              </a:rPr>
              <a:t>на </a:t>
            </a:r>
            <a:r>
              <a:rPr lang="ru-RU" sz="2800" dirty="0">
                <a:latin typeface="Century Schoolbook" panose="02040604050505020304" pitchFamily="18" charset="0"/>
              </a:rPr>
              <a:t>актуальные темы, проведенные лекторами </a:t>
            </a:r>
            <a:r>
              <a:rPr lang="ru-RU" sz="2800" dirty="0" smtClean="0">
                <a:latin typeface="Century Schoolbook" panose="02040604050505020304" pitchFamily="18" charset="0"/>
              </a:rPr>
              <a:t/>
            </a:r>
            <a:br>
              <a:rPr lang="ru-RU" sz="2800" dirty="0" smtClean="0">
                <a:latin typeface="Century Schoolbook" panose="02040604050505020304" pitchFamily="18" charset="0"/>
              </a:rPr>
            </a:br>
            <a:r>
              <a:rPr lang="ru-RU" sz="2800" dirty="0" smtClean="0">
                <a:latin typeface="Century Schoolbook" panose="02040604050505020304" pitchFamily="18" charset="0"/>
              </a:rPr>
              <a:t>САФУ </a:t>
            </a:r>
            <a:r>
              <a:rPr lang="ru-RU" sz="2800" dirty="0">
                <a:latin typeface="Century Schoolbook" panose="02040604050505020304" pitchFamily="18" charset="0"/>
              </a:rPr>
              <a:t>- 83 слушателя</a:t>
            </a:r>
          </a:p>
          <a:p>
            <a:pPr>
              <a:spcBef>
                <a:spcPts val="2400"/>
              </a:spcBef>
            </a:pPr>
            <a:r>
              <a:rPr lang="ru-RU" sz="2800" dirty="0">
                <a:latin typeface="Century Schoolbook" panose="02040604050505020304" pitchFamily="18" charset="0"/>
              </a:rPr>
              <a:t>Работа творческой группы над созданием проекта методического сопровождения профориентационной деятельности учителей начальных классов</a:t>
            </a:r>
          </a:p>
          <a:p>
            <a:pPr>
              <a:spcBef>
                <a:spcPts val="2400"/>
              </a:spcBef>
            </a:pPr>
            <a:r>
              <a:rPr lang="ru-RU" sz="2800" dirty="0">
                <a:latin typeface="Century Schoolbook" panose="02040604050505020304" pitchFamily="18" charset="0"/>
              </a:rPr>
              <a:t>Круглый стол </a:t>
            </a:r>
            <a:r>
              <a:rPr lang="ru-RU" sz="2800" dirty="0" smtClean="0">
                <a:latin typeface="Century Schoolbook" panose="02040604050505020304" pitchFamily="18" charset="0"/>
              </a:rPr>
              <a:t>"</a:t>
            </a:r>
            <a:r>
              <a:rPr lang="ru-RU" sz="2800" dirty="0" err="1" smtClean="0">
                <a:latin typeface="Century Schoolbook" panose="02040604050505020304" pitchFamily="18" charset="0"/>
              </a:rPr>
              <a:t>Профориентационная</a:t>
            </a:r>
            <a:r>
              <a:rPr lang="ru-RU" sz="2800" dirty="0" smtClean="0">
                <a:latin typeface="Century Schoolbook" panose="02040604050505020304" pitchFamily="18" charset="0"/>
              </a:rPr>
              <a:t> </a:t>
            </a:r>
            <a:r>
              <a:rPr lang="ru-RU" sz="2800" dirty="0">
                <a:latin typeface="Century Schoolbook" panose="02040604050505020304" pitchFamily="18" charset="0"/>
              </a:rPr>
              <a:t>работа в начальной школе. Ранняя интеграция в </a:t>
            </a:r>
            <a:r>
              <a:rPr lang="ru-RU" sz="2800" dirty="0" smtClean="0">
                <a:latin typeface="Century Schoolbook" panose="02040604050505020304" pitchFamily="18" charset="0"/>
              </a:rPr>
              <a:t>профессию" </a:t>
            </a:r>
            <a:r>
              <a:rPr lang="ru-RU" sz="2800" dirty="0">
                <a:latin typeface="Century Schoolbook" panose="02040604050505020304" pitchFamily="18" charset="0"/>
              </a:rPr>
              <a:t>– 14 выступающих, 36 слушателей</a:t>
            </a:r>
          </a:p>
          <a:p>
            <a:pPr>
              <a:spcBef>
                <a:spcPts val="2400"/>
              </a:spcBef>
            </a:pPr>
            <a:r>
              <a:rPr lang="ru-RU" sz="2800" dirty="0">
                <a:latin typeface="Century Schoolbook" panose="02040604050505020304" pitchFamily="18" charset="0"/>
              </a:rPr>
              <a:t>Результаты онлайн-голосования – </a:t>
            </a:r>
            <a:r>
              <a:rPr lang="ru-RU" sz="2800" dirty="0" smtClean="0">
                <a:latin typeface="Century Schoolbook" panose="02040604050505020304" pitchFamily="18" charset="0"/>
              </a:rPr>
              <a:t>9,5-9,9 баллов</a:t>
            </a:r>
            <a:endParaRPr lang="ru-RU" sz="2800" dirty="0">
              <a:latin typeface="Century Schoolbook" panose="02040604050505020304" pitchFamily="18" charset="0"/>
            </a:endParaRPr>
          </a:p>
        </p:txBody>
      </p:sp>
      <p:pic>
        <p:nvPicPr>
          <p:cNvPr id="1027" name="Picture 3" descr="C:\Users\Acer\Desktop\Предметная среда\m1GJ5-miMks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44834" y="4472981"/>
            <a:ext cx="2210094" cy="16575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cer\Desktop\Предметная среда\dXijvRIsiqg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5065" y="1041529"/>
            <a:ext cx="2204829" cy="16536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Acer\Desktop\WWNRDfSL47o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355065" y="2762954"/>
            <a:ext cx="2189632" cy="1642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\\cfs2\dfs\Documents\DO\dokis\public\Таразанова_Сетевое\3. ГОРОДСКАЯ КОНФЕРЕНЦИЯ\2024\Бренд буки\god_semi_logo.jpg"/>
          <p:cNvPicPr>
            <a:picLocks noChangeAspect="1" noChangeArrowheads="1"/>
          </p:cNvPicPr>
          <p:nvPr/>
        </p:nvPicPr>
        <p:blipFill rotWithShape="1">
          <a:blip r:embed="rId6" cstate="print"/>
          <a:srcRect l="17364" t="16769" r="25088" b="21300"/>
          <a:stretch/>
        </p:blipFill>
        <p:spPr bwMode="auto">
          <a:xfrm>
            <a:off x="10414660" y="73674"/>
            <a:ext cx="1486933" cy="900103"/>
          </a:xfrm>
          <a:prstGeom prst="rect">
            <a:avLst/>
          </a:prstGeom>
          <a:noFill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6268" y="62666"/>
            <a:ext cx="847417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5645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649" y="222751"/>
            <a:ext cx="9848852" cy="13255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4000" b="1" dirty="0">
                <a:latin typeface="Century Schoolbook" panose="02040604050505020304" pitchFamily="18" charset="0"/>
              </a:rPr>
              <a:t>Русский язык и литература, </a:t>
            </a:r>
            <a:br>
              <a:rPr lang="ru-RU" sz="4000" b="1" dirty="0">
                <a:latin typeface="Century Schoolbook" panose="02040604050505020304" pitchFamily="18" charset="0"/>
              </a:rPr>
            </a:br>
            <a:r>
              <a:rPr lang="ru-RU" sz="4000" b="1" dirty="0">
                <a:latin typeface="Century Schoolbook" panose="02040604050505020304" pitchFamily="18" charset="0"/>
              </a:rPr>
              <a:t>музыка и изобразительное искусство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39258"/>
            <a:ext cx="10515600" cy="4351338"/>
          </a:xfrm>
        </p:spPr>
        <p:txBody>
          <a:bodyPr/>
          <a:lstStyle/>
          <a:p>
            <a:pPr algn="just">
              <a:spcBef>
                <a:spcPts val="1800"/>
              </a:spcBef>
            </a:pPr>
            <a:r>
              <a:rPr lang="ru-RU" sz="2000" dirty="0" smtClean="0">
                <a:latin typeface="Century Schoolbook" panose="02040604050505020304" pitchFamily="18" charset="0"/>
              </a:rPr>
              <a:t>4 городских методических мероприятия (87 учителей-участников семинаров и мастер-классов).</a:t>
            </a:r>
          </a:p>
          <a:p>
            <a:pPr algn="just">
              <a:spcBef>
                <a:spcPts val="1800"/>
              </a:spcBef>
            </a:pPr>
            <a:r>
              <a:rPr lang="ru-RU" sz="2000" dirty="0" smtClean="0">
                <a:latin typeface="Century Schoolbook" panose="02040604050505020304" pitchFamily="18" charset="0"/>
              </a:rPr>
              <a:t>Проект "Предметная среда" поставил перед методической службой задачи повышения профессионального мастерства и квалификации учителя как ключевой фигуры в организации образовательного процесса. Участники семинара отмечают, что результаты реализации данного проекта оказывают существенное влияние на формирование условий и создание системы для непрерывного повышения квалификации учителей.</a:t>
            </a:r>
          </a:p>
          <a:p>
            <a:pPr>
              <a:spcBef>
                <a:spcPts val="1800"/>
              </a:spcBef>
            </a:pPr>
            <a:endParaRPr lang="ru-RU" sz="2400" dirty="0">
              <a:latin typeface="Century Schoolbook" panose="020406040505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5083" y="4571999"/>
            <a:ext cx="2815409" cy="21115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211609" y="4571999"/>
            <a:ext cx="2815409" cy="21115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80592" y="4571999"/>
            <a:ext cx="2815408" cy="21115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246100" y="4571999"/>
            <a:ext cx="2815409" cy="21115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2" descr="\\cfs2\dfs\Documents\DO\dokis\public\Таразанова_Сетевое\3. ГОРОДСКАЯ КОНФЕРЕНЦИЯ\2024\Бренд буки\god_semi_logo.jpg"/>
          <p:cNvPicPr>
            <a:picLocks noChangeAspect="1" noChangeArrowheads="1"/>
          </p:cNvPicPr>
          <p:nvPr/>
        </p:nvPicPr>
        <p:blipFill rotWithShape="1">
          <a:blip r:embed="rId7" cstate="print"/>
          <a:srcRect l="17364" t="16769" r="25088" b="21300"/>
          <a:stretch/>
        </p:blipFill>
        <p:spPr bwMode="auto">
          <a:xfrm>
            <a:off x="10414660" y="73674"/>
            <a:ext cx="1486933" cy="900103"/>
          </a:xfrm>
          <a:prstGeom prst="rect">
            <a:avLst/>
          </a:prstGeom>
          <a:noFill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0641" y="73817"/>
            <a:ext cx="847417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579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7465" y="990601"/>
            <a:ext cx="9128985" cy="2898820"/>
          </a:xfrm>
        </p:spPr>
        <p:txBody>
          <a:bodyPr>
            <a:noAutofit/>
          </a:bodyPr>
          <a:lstStyle/>
          <a:p>
            <a:pPr lvl="0" algn="just">
              <a:spcBef>
                <a:spcPts val="0"/>
              </a:spcBef>
            </a:pPr>
            <a:r>
              <a:rPr lang="ru-RU" sz="2600" dirty="0" smtClean="0">
                <a:latin typeface="Century Schoolbook" panose="02040604050505020304" pitchFamily="18" charset="0"/>
                <a:cs typeface="Times New Roman" panose="02020603050405020304" pitchFamily="18" charset="0"/>
              </a:rPr>
              <a:t>11 </a:t>
            </a:r>
            <a:r>
              <a:rPr lang="ru-RU" sz="26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занятий теоретической  и практической направленности (лекции, посещения музеев, лабораторно-практические занятия по  химии и биологии, выезд на экологическую тропу на о. </a:t>
            </a:r>
            <a:r>
              <a:rPr lang="ru-RU" sz="2600" dirty="0" err="1">
                <a:latin typeface="Century Schoolbook" panose="02040604050505020304" pitchFamily="18" charset="0"/>
                <a:cs typeface="Times New Roman" panose="02020603050405020304" pitchFamily="18" charset="0"/>
              </a:rPr>
              <a:t>Ягры</a:t>
            </a:r>
            <a:r>
              <a:rPr lang="ru-RU" sz="2600" dirty="0" smtClean="0">
                <a:latin typeface="Century Schoolbook" panose="020406040505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spcBef>
                <a:spcPts val="0"/>
              </a:spcBef>
            </a:pPr>
            <a:r>
              <a:rPr lang="ru-RU" sz="2600" dirty="0" smtClean="0">
                <a:latin typeface="Century Schoolbook" panose="02040604050505020304" pitchFamily="18" charset="0"/>
                <a:cs typeface="Times New Roman" panose="02020603050405020304" pitchFamily="18" charset="0"/>
              </a:rPr>
              <a:t>занятия </a:t>
            </a:r>
            <a:r>
              <a:rPr lang="ru-RU" sz="26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посетили 67 учителей биологии и химии</a:t>
            </a:r>
            <a:r>
              <a:rPr lang="en-GB" sz="26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latin typeface="Century Schoolbook" panose="02040604050505020304" pitchFamily="18" charset="0"/>
                <a:cs typeface="Times New Roman" panose="02020603050405020304" pitchFamily="18" charset="0"/>
              </a:rPr>
              <a:t>города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</a:pPr>
            <a:r>
              <a:rPr lang="ru-RU" sz="26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latin typeface="Century Schoolbook" panose="02040604050505020304" pitchFamily="18" charset="0"/>
                <a:cs typeface="Times New Roman" panose="02020603050405020304" pitchFamily="18" charset="0"/>
              </a:rPr>
              <a:t>у</a:t>
            </a:r>
            <a:r>
              <a:rPr lang="ru-RU" sz="26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latin typeface="Century Schoolbook" panose="02040604050505020304" pitchFamily="18" charset="0"/>
                <a:cs typeface="Times New Roman" panose="02020603050405020304" pitchFamily="18" charset="0"/>
              </a:rPr>
              <a:t>всех </a:t>
            </a:r>
            <a:r>
              <a:rPr lang="ru-RU" sz="26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участников остались хорошие воспоминания </a:t>
            </a:r>
            <a:r>
              <a:rPr lang="ru-RU" sz="2600" dirty="0" smtClean="0">
                <a:latin typeface="Century Schoolbook" panose="02040604050505020304" pitchFamily="18" charset="0"/>
                <a:cs typeface="Times New Roman" panose="02020603050405020304" pitchFamily="18" charset="0"/>
              </a:rPr>
              <a:t>от     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dirty="0" smtClean="0">
                <a:latin typeface="Century Schoolbook" panose="02040604050505020304" pitchFamily="18" charset="0"/>
                <a:cs typeface="Times New Roman" panose="02020603050405020304" pitchFamily="18" charset="0"/>
              </a:rPr>
              <a:t>  общения с преподавательским составом САФУ</a:t>
            </a:r>
            <a:endParaRPr lang="ru-RU" sz="2600" dirty="0">
              <a:latin typeface="Century Schoolbook" panose="020406040505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</a:pPr>
            <a:endParaRPr lang="ru-RU" sz="2600" dirty="0">
              <a:latin typeface="Century Schoolbook" panose="020406040505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2600" dirty="0">
              <a:latin typeface="Century Schoolbook" panose="020406040505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86490" y="187905"/>
            <a:ext cx="10972800" cy="670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4000" b="1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 algn="ctr">
              <a:defRPr sz="4400">
                <a:latin typeface="Calibri" pitchFamily="34" charset="0"/>
              </a:defRPr>
            </a:lvl2pPr>
            <a:lvl3pPr algn="ctr">
              <a:defRPr sz="4400">
                <a:latin typeface="Calibri" pitchFamily="34" charset="0"/>
              </a:defRPr>
            </a:lvl3pPr>
            <a:lvl4pPr algn="ctr">
              <a:defRPr sz="4400">
                <a:latin typeface="Calibri" pitchFamily="34" charset="0"/>
              </a:defRPr>
            </a:lvl4pPr>
            <a:lvl5pPr algn="ctr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ru-RU" sz="3600" dirty="0">
                <a:solidFill>
                  <a:schemeClr val="tx1"/>
                </a:solidFill>
                <a:latin typeface="Century Schoolbook" panose="02040604050505020304" pitchFamily="18" charset="0"/>
              </a:rPr>
              <a:t>Биология, химия</a:t>
            </a:r>
          </a:p>
        </p:txBody>
      </p:sp>
      <p:sp>
        <p:nvSpPr>
          <p:cNvPr id="10" name="Полилиния 9"/>
          <p:cNvSpPr/>
          <p:nvPr/>
        </p:nvSpPr>
        <p:spPr>
          <a:xfrm>
            <a:off x="2528437" y="4436563"/>
            <a:ext cx="2160000" cy="2160000"/>
          </a:xfrm>
          <a:custGeom>
            <a:avLst/>
            <a:gdLst>
              <a:gd name="connsiteX0" fmla="*/ 0 w 2002110"/>
              <a:gd name="connsiteY0" fmla="*/ 1110680 h 2221360"/>
              <a:gd name="connsiteX1" fmla="*/ 500528 w 2002110"/>
              <a:gd name="connsiteY1" fmla="*/ 1 h 2221360"/>
              <a:gd name="connsiteX2" fmla="*/ 1501583 w 2002110"/>
              <a:gd name="connsiteY2" fmla="*/ 1 h 2221360"/>
              <a:gd name="connsiteX3" fmla="*/ 2002110 w 2002110"/>
              <a:gd name="connsiteY3" fmla="*/ 1110680 h 2221360"/>
              <a:gd name="connsiteX4" fmla="*/ 1501583 w 2002110"/>
              <a:gd name="connsiteY4" fmla="*/ 2221359 h 2221360"/>
              <a:gd name="connsiteX5" fmla="*/ 500528 w 2002110"/>
              <a:gd name="connsiteY5" fmla="*/ 2221359 h 2221360"/>
              <a:gd name="connsiteX6" fmla="*/ 0 w 2002110"/>
              <a:gd name="connsiteY6" fmla="*/ 1110680 h 2221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2110" h="2221360">
                <a:moveTo>
                  <a:pt x="1001055" y="1"/>
                </a:moveTo>
                <a:lnTo>
                  <a:pt x="2002109" y="555341"/>
                </a:lnTo>
                <a:lnTo>
                  <a:pt x="2002109" y="1666020"/>
                </a:lnTo>
                <a:lnTo>
                  <a:pt x="1001055" y="2221359"/>
                </a:lnTo>
                <a:lnTo>
                  <a:pt x="1" y="1666020"/>
                </a:lnTo>
                <a:lnTo>
                  <a:pt x="1" y="555341"/>
                </a:lnTo>
                <a:lnTo>
                  <a:pt x="1001055" y="1"/>
                </a:lnTo>
                <a:close/>
              </a:path>
            </a:pathLst>
          </a:custGeom>
          <a:blipFill rotWithShape="0">
            <a:blip r:embed="rId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9777" tIns="543235" rIns="579777" bIns="543235" numCol="1" spcCol="1270" anchor="ctr" anchorCtr="0">
            <a:noAutofit/>
          </a:bodyPr>
          <a:lstStyle/>
          <a:p>
            <a:pPr lvl="0" algn="ctr" defTabSz="2444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5500" kern="1200" dirty="0" smtClean="0"/>
              <a:t> </a:t>
            </a:r>
            <a:endParaRPr lang="ru-RU" sz="5500" kern="1200" dirty="0"/>
          </a:p>
        </p:txBody>
      </p:sp>
      <p:sp>
        <p:nvSpPr>
          <p:cNvPr id="11" name="Полилиния 10"/>
          <p:cNvSpPr/>
          <p:nvPr/>
        </p:nvSpPr>
        <p:spPr>
          <a:xfrm>
            <a:off x="4907009" y="4436563"/>
            <a:ext cx="2160000" cy="2160000"/>
          </a:xfrm>
          <a:custGeom>
            <a:avLst/>
            <a:gdLst>
              <a:gd name="connsiteX0" fmla="*/ 0 w 2091097"/>
              <a:gd name="connsiteY0" fmla="*/ 1246676 h 2493351"/>
              <a:gd name="connsiteX1" fmla="*/ 522774 w 2091097"/>
              <a:gd name="connsiteY1" fmla="*/ 1 h 2493351"/>
              <a:gd name="connsiteX2" fmla="*/ 1568323 w 2091097"/>
              <a:gd name="connsiteY2" fmla="*/ 1 h 2493351"/>
              <a:gd name="connsiteX3" fmla="*/ 2091097 w 2091097"/>
              <a:gd name="connsiteY3" fmla="*/ 1246676 h 2493351"/>
              <a:gd name="connsiteX4" fmla="*/ 1568323 w 2091097"/>
              <a:gd name="connsiteY4" fmla="*/ 2493350 h 2493351"/>
              <a:gd name="connsiteX5" fmla="*/ 522774 w 2091097"/>
              <a:gd name="connsiteY5" fmla="*/ 2493350 h 2493351"/>
              <a:gd name="connsiteX6" fmla="*/ 0 w 2091097"/>
              <a:gd name="connsiteY6" fmla="*/ 1246676 h 2493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1097" h="2493351">
                <a:moveTo>
                  <a:pt x="1045548" y="1"/>
                </a:moveTo>
                <a:lnTo>
                  <a:pt x="2091096" y="623338"/>
                </a:lnTo>
                <a:lnTo>
                  <a:pt x="2091096" y="1870013"/>
                </a:lnTo>
                <a:lnTo>
                  <a:pt x="1045548" y="2493350"/>
                </a:lnTo>
                <a:lnTo>
                  <a:pt x="1" y="1870013"/>
                </a:lnTo>
                <a:lnTo>
                  <a:pt x="1" y="623338"/>
                </a:lnTo>
                <a:lnTo>
                  <a:pt x="1045548" y="1"/>
                </a:lnTo>
                <a:close/>
              </a:path>
            </a:pathLst>
          </a:custGeom>
          <a:blipFill rotWithShape="0">
            <a:blip r:embed="rId4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5559" tIns="348516" rIns="415558" bIns="348516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600" kern="1200"/>
          </a:p>
        </p:txBody>
      </p:sp>
      <p:sp>
        <p:nvSpPr>
          <p:cNvPr id="12" name="Полилиния 11"/>
          <p:cNvSpPr/>
          <p:nvPr/>
        </p:nvSpPr>
        <p:spPr>
          <a:xfrm>
            <a:off x="9764122" y="2011656"/>
            <a:ext cx="2160000" cy="2160000"/>
          </a:xfrm>
          <a:custGeom>
            <a:avLst/>
            <a:gdLst>
              <a:gd name="connsiteX0" fmla="*/ 0 w 2307658"/>
              <a:gd name="connsiteY0" fmla="*/ 1283785 h 2567570"/>
              <a:gd name="connsiteX1" fmla="*/ 576915 w 2307658"/>
              <a:gd name="connsiteY1" fmla="*/ 1 h 2567570"/>
              <a:gd name="connsiteX2" fmla="*/ 1730744 w 2307658"/>
              <a:gd name="connsiteY2" fmla="*/ 1 h 2567570"/>
              <a:gd name="connsiteX3" fmla="*/ 2307658 w 2307658"/>
              <a:gd name="connsiteY3" fmla="*/ 1283785 h 2567570"/>
              <a:gd name="connsiteX4" fmla="*/ 1730744 w 2307658"/>
              <a:gd name="connsiteY4" fmla="*/ 2567569 h 2567570"/>
              <a:gd name="connsiteX5" fmla="*/ 576915 w 2307658"/>
              <a:gd name="connsiteY5" fmla="*/ 2567569 h 2567570"/>
              <a:gd name="connsiteX6" fmla="*/ 0 w 2307658"/>
              <a:gd name="connsiteY6" fmla="*/ 1283785 h 2567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7658" h="2567570">
                <a:moveTo>
                  <a:pt x="1153829" y="0"/>
                </a:moveTo>
                <a:lnTo>
                  <a:pt x="2307657" y="641893"/>
                </a:lnTo>
                <a:lnTo>
                  <a:pt x="2307657" y="1925678"/>
                </a:lnTo>
                <a:lnTo>
                  <a:pt x="1153829" y="2567570"/>
                </a:lnTo>
                <a:lnTo>
                  <a:pt x="1" y="1925678"/>
                </a:lnTo>
                <a:lnTo>
                  <a:pt x="1" y="641893"/>
                </a:lnTo>
                <a:lnTo>
                  <a:pt x="1153829" y="0"/>
                </a:lnTo>
                <a:close/>
              </a:path>
            </a:pathLst>
          </a:custGeom>
          <a:blipFill rotWithShape="0">
            <a:blip r:embed="rId5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3668" tIns="590350" rIns="633668" bIns="590350" numCol="1" spcCol="1270" anchor="ctr" anchorCtr="0">
            <a:noAutofit/>
          </a:bodyPr>
          <a:lstStyle/>
          <a:p>
            <a:pPr lvl="0" algn="ctr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5400" kern="1200" dirty="0" smtClean="0"/>
              <a:t> </a:t>
            </a:r>
            <a:endParaRPr lang="ru-RU" sz="5400" kern="1200" dirty="0"/>
          </a:p>
        </p:txBody>
      </p:sp>
      <p:sp>
        <p:nvSpPr>
          <p:cNvPr id="13" name="Полилиния 12"/>
          <p:cNvSpPr/>
          <p:nvPr/>
        </p:nvSpPr>
        <p:spPr>
          <a:xfrm>
            <a:off x="7285581" y="4436563"/>
            <a:ext cx="2160000" cy="2160000"/>
          </a:xfrm>
          <a:custGeom>
            <a:avLst/>
            <a:gdLst>
              <a:gd name="connsiteX0" fmla="*/ 0 w 2046726"/>
              <a:gd name="connsiteY0" fmla="*/ 1405788 h 2811576"/>
              <a:gd name="connsiteX1" fmla="*/ 511682 w 2046726"/>
              <a:gd name="connsiteY1" fmla="*/ 1 h 2811576"/>
              <a:gd name="connsiteX2" fmla="*/ 1535045 w 2046726"/>
              <a:gd name="connsiteY2" fmla="*/ 1 h 2811576"/>
              <a:gd name="connsiteX3" fmla="*/ 2046726 w 2046726"/>
              <a:gd name="connsiteY3" fmla="*/ 1405788 h 2811576"/>
              <a:gd name="connsiteX4" fmla="*/ 1535045 w 2046726"/>
              <a:gd name="connsiteY4" fmla="*/ 2811575 h 2811576"/>
              <a:gd name="connsiteX5" fmla="*/ 511682 w 2046726"/>
              <a:gd name="connsiteY5" fmla="*/ 2811575 h 2811576"/>
              <a:gd name="connsiteX6" fmla="*/ 0 w 2046726"/>
              <a:gd name="connsiteY6" fmla="*/ 1405788 h 2811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46726" h="2811576">
                <a:moveTo>
                  <a:pt x="1023363" y="1"/>
                </a:moveTo>
                <a:lnTo>
                  <a:pt x="2046725" y="702895"/>
                </a:lnTo>
                <a:lnTo>
                  <a:pt x="2046725" y="2108682"/>
                </a:lnTo>
                <a:lnTo>
                  <a:pt x="1023363" y="2811575"/>
                </a:lnTo>
                <a:lnTo>
                  <a:pt x="1" y="2108682"/>
                </a:lnTo>
                <a:lnTo>
                  <a:pt x="1" y="702895"/>
                </a:lnTo>
                <a:lnTo>
                  <a:pt x="1023363" y="1"/>
                </a:lnTo>
                <a:close/>
              </a:path>
            </a:pathLst>
          </a:custGeom>
          <a:blipFill rotWithShape="0">
            <a:blip r:embed="rId6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68596" tIns="341122" rIns="468596" bIns="341121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600" kern="1200"/>
          </a:p>
        </p:txBody>
      </p:sp>
      <p:sp>
        <p:nvSpPr>
          <p:cNvPr id="14" name="Полилиния 13"/>
          <p:cNvSpPr/>
          <p:nvPr/>
        </p:nvSpPr>
        <p:spPr>
          <a:xfrm>
            <a:off x="9764122" y="4436563"/>
            <a:ext cx="2160000" cy="2160000"/>
          </a:xfrm>
          <a:custGeom>
            <a:avLst/>
            <a:gdLst>
              <a:gd name="connsiteX0" fmla="*/ 0 w 1842808"/>
              <a:gd name="connsiteY0" fmla="*/ 934390 h 1868780"/>
              <a:gd name="connsiteX1" fmla="*/ 460702 w 1842808"/>
              <a:gd name="connsiteY1" fmla="*/ 0 h 1868780"/>
              <a:gd name="connsiteX2" fmla="*/ 1382106 w 1842808"/>
              <a:gd name="connsiteY2" fmla="*/ 0 h 1868780"/>
              <a:gd name="connsiteX3" fmla="*/ 1842808 w 1842808"/>
              <a:gd name="connsiteY3" fmla="*/ 934390 h 1868780"/>
              <a:gd name="connsiteX4" fmla="*/ 1382106 w 1842808"/>
              <a:gd name="connsiteY4" fmla="*/ 1868780 h 1868780"/>
              <a:gd name="connsiteX5" fmla="*/ 460702 w 1842808"/>
              <a:gd name="connsiteY5" fmla="*/ 1868780 h 1868780"/>
              <a:gd name="connsiteX6" fmla="*/ 0 w 1842808"/>
              <a:gd name="connsiteY6" fmla="*/ 934390 h 1868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808" h="1868780">
                <a:moveTo>
                  <a:pt x="921404" y="0"/>
                </a:moveTo>
                <a:lnTo>
                  <a:pt x="1842808" y="467195"/>
                </a:lnTo>
                <a:lnTo>
                  <a:pt x="1842808" y="1401585"/>
                </a:lnTo>
                <a:lnTo>
                  <a:pt x="921404" y="1868780"/>
                </a:lnTo>
                <a:lnTo>
                  <a:pt x="0" y="1401585"/>
                </a:lnTo>
                <a:lnTo>
                  <a:pt x="0" y="467195"/>
                </a:lnTo>
                <a:lnTo>
                  <a:pt x="921404" y="0"/>
                </a:lnTo>
                <a:close/>
              </a:path>
            </a:pathLst>
          </a:custGeom>
          <a:blipFill rotWithShape="0">
            <a:blip r:embed="rId7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17203" tIns="512875" rIns="517203" bIns="512875" numCol="1" spcCol="1270" anchor="ctr" anchorCtr="0">
            <a:noAutofit/>
          </a:bodyPr>
          <a:lstStyle/>
          <a:p>
            <a:pPr lvl="0" algn="ctr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5400" kern="1200" dirty="0" smtClean="0"/>
              <a:t> </a:t>
            </a:r>
            <a:endParaRPr lang="ru-RU" sz="5400" kern="1200" dirty="0"/>
          </a:p>
        </p:txBody>
      </p:sp>
      <p:sp>
        <p:nvSpPr>
          <p:cNvPr id="15" name="Полилиния 14"/>
          <p:cNvSpPr/>
          <p:nvPr/>
        </p:nvSpPr>
        <p:spPr>
          <a:xfrm>
            <a:off x="186465" y="4436563"/>
            <a:ext cx="2160000" cy="2160000"/>
          </a:xfrm>
          <a:custGeom>
            <a:avLst/>
            <a:gdLst>
              <a:gd name="connsiteX0" fmla="*/ 0 w 1885871"/>
              <a:gd name="connsiteY0" fmla="*/ 1037974 h 2075947"/>
              <a:gd name="connsiteX1" fmla="*/ 471468 w 1885871"/>
              <a:gd name="connsiteY1" fmla="*/ 0 h 2075947"/>
              <a:gd name="connsiteX2" fmla="*/ 1414403 w 1885871"/>
              <a:gd name="connsiteY2" fmla="*/ 0 h 2075947"/>
              <a:gd name="connsiteX3" fmla="*/ 1885871 w 1885871"/>
              <a:gd name="connsiteY3" fmla="*/ 1037974 h 2075947"/>
              <a:gd name="connsiteX4" fmla="*/ 1414403 w 1885871"/>
              <a:gd name="connsiteY4" fmla="*/ 2075947 h 2075947"/>
              <a:gd name="connsiteX5" fmla="*/ 471468 w 1885871"/>
              <a:gd name="connsiteY5" fmla="*/ 2075947 h 2075947"/>
              <a:gd name="connsiteX6" fmla="*/ 0 w 1885871"/>
              <a:gd name="connsiteY6" fmla="*/ 1037974 h 2075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5871" h="2075947">
                <a:moveTo>
                  <a:pt x="942935" y="1"/>
                </a:moveTo>
                <a:lnTo>
                  <a:pt x="1885871" y="518987"/>
                </a:lnTo>
                <a:lnTo>
                  <a:pt x="1885871" y="1556960"/>
                </a:lnTo>
                <a:lnTo>
                  <a:pt x="942935" y="2075946"/>
                </a:lnTo>
                <a:lnTo>
                  <a:pt x="0" y="1556960"/>
                </a:lnTo>
                <a:lnTo>
                  <a:pt x="0" y="518987"/>
                </a:lnTo>
                <a:lnTo>
                  <a:pt x="942935" y="1"/>
                </a:lnTo>
                <a:close/>
              </a:path>
            </a:pathLst>
          </a:custGeom>
          <a:blipFill rotWithShape="0">
            <a:blip r:embed="rId8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5991" tIns="314312" rIns="345991" bIns="314312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600" kern="1200" dirty="0"/>
          </a:p>
        </p:txBody>
      </p:sp>
      <p:pic>
        <p:nvPicPr>
          <p:cNvPr id="18" name="Picture 2" descr="\\cfs2\dfs\Documents\DO\dokis\public\Таразанова_Сетевое\3. ГОРОДСКАЯ КОНФЕРЕНЦИЯ\2024\Бренд буки\god_semi_logo.jpg"/>
          <p:cNvPicPr>
            <a:picLocks noChangeAspect="1" noChangeArrowheads="1"/>
          </p:cNvPicPr>
          <p:nvPr/>
        </p:nvPicPr>
        <p:blipFill rotWithShape="1">
          <a:blip r:embed="rId9" cstate="print"/>
          <a:srcRect l="17364" t="16769" r="25088" b="21300"/>
          <a:stretch/>
        </p:blipFill>
        <p:spPr bwMode="auto">
          <a:xfrm>
            <a:off x="10414660" y="73674"/>
            <a:ext cx="1486933" cy="900103"/>
          </a:xfrm>
          <a:prstGeom prst="rect">
            <a:avLst/>
          </a:prstGeom>
          <a:noFill/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3756" y="73674"/>
            <a:ext cx="847417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5799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18382</TotalTime>
  <Words>917</Words>
  <Application>Microsoft Office PowerPoint</Application>
  <PresentationFormat>Произвольный</PresentationFormat>
  <Paragraphs>159</Paragraphs>
  <Slides>15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Городская методическая служба  по учебным предметам</vt:lpstr>
      <vt:lpstr>Слайд 3</vt:lpstr>
      <vt:lpstr>Слайд 4</vt:lpstr>
      <vt:lpstr>Слайд 5</vt:lpstr>
      <vt:lpstr>Слайд 6</vt:lpstr>
      <vt:lpstr>Начальные классы</vt:lpstr>
      <vt:lpstr>Русский язык и литература,  музыка и изобразительное искусство</vt:lpstr>
      <vt:lpstr>Слайд 9</vt:lpstr>
      <vt:lpstr>География</vt:lpstr>
      <vt:lpstr>История и обществознание</vt:lpstr>
      <vt:lpstr>Физическая культура</vt:lpstr>
      <vt:lpstr>Физика</vt:lpstr>
      <vt:lpstr>Иностранные языки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 Николаевна Миронова</dc:creator>
  <cp:lastModifiedBy>User</cp:lastModifiedBy>
  <cp:revision>234</cp:revision>
  <cp:lastPrinted>2024-10-10T06:21:13Z</cp:lastPrinted>
  <dcterms:created xsi:type="dcterms:W3CDTF">2024-09-25T08:19:15Z</dcterms:created>
  <dcterms:modified xsi:type="dcterms:W3CDTF">2024-12-09T07:10:34Z</dcterms:modified>
</cp:coreProperties>
</file>