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265" r:id="rId4"/>
    <p:sldId id="260" r:id="rId5"/>
    <p:sldId id="282" r:id="rId6"/>
    <p:sldId id="261" r:id="rId7"/>
    <p:sldId id="262" r:id="rId8"/>
    <p:sldId id="263" r:id="rId9"/>
    <p:sldId id="290" r:id="rId10"/>
    <p:sldId id="283" r:id="rId11"/>
    <p:sldId id="284" r:id="rId12"/>
    <p:sldId id="291" r:id="rId13"/>
    <p:sldId id="285" r:id="rId14"/>
    <p:sldId id="281" r:id="rId15"/>
    <p:sldId id="288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650"/>
    <a:srgbClr val="F7A3A3"/>
    <a:srgbClr val="DE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6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71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4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5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8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4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24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29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073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25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microsoft.com/office/2007/relationships/hdphoto" Target="../media/hdphoto3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1059268" y="1483620"/>
            <a:ext cx="6909595" cy="5408204"/>
            <a:chOff x="900113" y="1912488"/>
            <a:chExt cx="6361667" cy="4979336"/>
          </a:xfrm>
        </p:grpSpPr>
        <p:pic>
          <p:nvPicPr>
            <p:cNvPr id="1026" name="Picture 2" descr="G:\ПРОЕКТЫ\РЕКЛАМНОЕ АГЕНТСТВО\55_КОМИТЕТ_ТУРИЗМ\2024\2024_ПУТЕВОДИТЕЛЬ\74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144" y="5533168"/>
              <a:ext cx="2046923" cy="1358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G:\ПРОЕКТЫ\РЕКЛАМНОЕ АГЕНТСТВО\55_КОМИТЕТ_ТУРИЗМ\2024\2024_ПУТЕВОДИТЕЛЬ\68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552" y="5492772"/>
              <a:ext cx="2880400" cy="1399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G:\ПРОЕКТЫ\РЕКЛАМНОЕ АГЕНТСТВО\55_КОМИТЕТ_ТУРИЗМ\2024\2024_ПУТЕВОДИТЕЛЬ\82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975" y="1912488"/>
              <a:ext cx="6355805" cy="357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:\ПРОЕКТЫ\РЕКЛАМНОЕ АГЕНТСТВО\55_КОМИТЕТ_ТУРИЗМ\2024\2024_ПУТЕВОДИТЕЛЬ\62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5487629"/>
              <a:ext cx="1872260" cy="1404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Прямая со стрелкой 41"/>
            <p:cNvCxnSpPr/>
            <p:nvPr/>
          </p:nvCxnSpPr>
          <p:spPr>
            <a:xfrm>
              <a:off x="905975" y="5498763"/>
              <a:ext cx="6355805" cy="580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5193128" y="5487630"/>
              <a:ext cx="0" cy="1404194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V="1">
              <a:off x="2785993" y="5487630"/>
              <a:ext cx="0" cy="1404194"/>
            </a:xfrm>
            <a:prstGeom prst="straightConnector1">
              <a:avLst/>
            </a:prstGeom>
            <a:ln w="76200" cmpd="sng">
              <a:solidFill>
                <a:schemeClr val="bg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itle 6">
            <a:extLst>
              <a:ext uri="{FF2B5EF4-FFF2-40B4-BE49-F238E27FC236}">
                <a16:creationId xmlns:a16="http://schemas.microsoft.com/office/drawing/2014/main" id="{76DAADAE-E865-6BB0-CE8F-34279B1594A0}"/>
              </a:ext>
            </a:extLst>
          </p:cNvPr>
          <p:cNvSpPr txBox="1">
            <a:spLocks/>
          </p:cNvSpPr>
          <p:nvPr/>
        </p:nvSpPr>
        <p:spPr>
          <a:xfrm>
            <a:off x="706193" y="404580"/>
            <a:ext cx="2641637" cy="699335"/>
          </a:xfrm>
          <a:prstGeom prst="rect">
            <a:avLst/>
          </a:prstGeom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ДРАЙВЕР </a:t>
            </a:r>
          </a:p>
          <a:p>
            <a:pPr algn="r"/>
            <a:r>
              <a:rPr lang="ru-RU" sz="1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ТЕРРИТОРИИ</a:t>
            </a:r>
            <a:endParaRPr lang="en-GB" sz="16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470" y="275554"/>
            <a:ext cx="1608956" cy="13716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араллелограмм 14"/>
          <p:cNvSpPr/>
          <p:nvPr/>
        </p:nvSpPr>
        <p:spPr>
          <a:xfrm>
            <a:off x="4932051" y="961397"/>
            <a:ext cx="4211950" cy="1603484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C:\Users\Михаил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70" y="1047452"/>
            <a:ext cx="2160623" cy="1437602"/>
          </a:xfrm>
          <a:prstGeom prst="rect">
            <a:avLst/>
          </a:prstGeom>
          <a:noFill/>
          <a:ln w="317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Михаил\Desktop\tihvin_monastyr_14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5"/>
          <a:stretch/>
        </p:blipFill>
        <p:spPr bwMode="auto">
          <a:xfrm>
            <a:off x="6951502" y="1044496"/>
            <a:ext cx="2162393" cy="142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3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ручной ввод 14"/>
          <p:cNvSpPr/>
          <p:nvPr/>
        </p:nvSpPr>
        <p:spPr>
          <a:xfrm rot="16200000">
            <a:off x="1512363" y="-74243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" name="Группа 35"/>
          <p:cNvGrpSpPr/>
          <p:nvPr/>
        </p:nvGrpSpPr>
        <p:grpSpPr>
          <a:xfrm>
            <a:off x="395420" y="2720509"/>
            <a:ext cx="8402702" cy="3085664"/>
            <a:chOff x="344086" y="2313612"/>
            <a:chExt cx="8402702" cy="3085664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5940189" y="2313612"/>
              <a:ext cx="1126589" cy="2518849"/>
            </a:xfrm>
            <a:prstGeom prst="rect">
              <a:avLst/>
            </a:prstGeom>
            <a:solidFill>
              <a:srgbClr val="FFC000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771750" y="2313613"/>
              <a:ext cx="1112710" cy="2666718"/>
            </a:xfrm>
            <a:prstGeom prst="rect">
              <a:avLst/>
            </a:prstGeom>
            <a:solidFill>
              <a:srgbClr val="00B050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 Placeholder 2">
              <a:extLst>
                <a:ext uri="{FF2B5EF4-FFF2-40B4-BE49-F238E27FC236}">
                  <a16:creationId xmlns:a16="http://schemas.microsoft.com/office/drawing/2014/main" id="{1DF3F0CE-F7FE-1B42-8F8D-B72ED546D807}"/>
                </a:ext>
              </a:extLst>
            </p:cNvPr>
            <p:cNvSpPr txBox="1">
              <a:spLocks/>
            </p:cNvSpPr>
            <p:nvPr/>
          </p:nvSpPr>
          <p:spPr>
            <a:xfrm>
              <a:off x="344086" y="2502272"/>
              <a:ext cx="1707564" cy="73734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ПИТАНИЕ</a:t>
              </a:r>
              <a:br>
                <a:rPr lang="ru-RU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рестораны, кафе,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бары и столовые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 Placeholder 2">
              <a:extLst>
                <a:ext uri="{FF2B5EF4-FFF2-40B4-BE49-F238E27FC236}">
                  <a16:creationId xmlns:a16="http://schemas.microsoft.com/office/drawing/2014/main" id="{1DF3F0CE-F7FE-1B42-8F8D-B72ED546D807}"/>
                </a:ext>
              </a:extLst>
            </p:cNvPr>
            <p:cNvSpPr txBox="1">
              <a:spLocks/>
            </p:cNvSpPr>
            <p:nvPr/>
          </p:nvSpPr>
          <p:spPr>
            <a:xfrm>
              <a:off x="2555720" y="2519519"/>
              <a:ext cx="3128039" cy="152083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РАЗВЛЕЧЕНИЯ</a:t>
              </a:r>
              <a:br>
                <a:rPr lang="ru-RU" sz="1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боулинг-клуб, бильярд,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аквацентр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и спорткомплекс, кинотеатр,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Дворец Культуры, конные клубы,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локации для проведения праздничных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мероприятий в пространстве города </a:t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 количестве 9 шт. 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2" descr="C:\Users\Михаил\Desktop\L6UVUZVWxWc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07" b="28230"/>
            <a:stretch/>
          </p:blipFill>
          <p:spPr bwMode="auto">
            <a:xfrm>
              <a:off x="5597292" y="4007057"/>
              <a:ext cx="3149496" cy="139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C:\Users\Михаил\Desktop\3ac832f5610cdc002a44eed4c1b6dbb3f05caf89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1" t="17306"/>
            <a:stretch/>
          </p:blipFill>
          <p:spPr bwMode="auto">
            <a:xfrm>
              <a:off x="371474" y="4005078"/>
              <a:ext cx="2124679" cy="1394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Михаил\Desktop\aq_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92" b="14184"/>
            <a:stretch/>
          </p:blipFill>
          <p:spPr bwMode="auto">
            <a:xfrm>
              <a:off x="2496153" y="4007057"/>
              <a:ext cx="3106515" cy="139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8" name="Прямая со стрелкой 57"/>
            <p:cNvCxnSpPr/>
            <p:nvPr/>
          </p:nvCxnSpPr>
          <p:spPr>
            <a:xfrm flipH="1" flipV="1">
              <a:off x="5597292" y="4005080"/>
              <a:ext cx="5376" cy="1392218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/>
            <p:nvPr/>
          </p:nvCxnSpPr>
          <p:spPr>
            <a:xfrm flipV="1">
              <a:off x="2484178" y="4006478"/>
              <a:ext cx="0" cy="1390820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prstDash val="solid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 Placeholder 2">
              <a:extLst>
                <a:ext uri="{FF2B5EF4-FFF2-40B4-BE49-F238E27FC236}">
                  <a16:creationId xmlns:a16="http://schemas.microsoft.com/office/drawing/2014/main" id="{1DF3F0CE-F7FE-1B42-8F8D-B72ED546D807}"/>
                </a:ext>
              </a:extLst>
            </p:cNvPr>
            <p:cNvSpPr txBox="1">
              <a:spLocks/>
            </p:cNvSpPr>
            <p:nvPr/>
          </p:nvSpPr>
          <p:spPr>
            <a:xfrm>
              <a:off x="5724160" y="2519519"/>
              <a:ext cx="2637631" cy="152083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ОБЪЕКТЫ БЛАГОУСТРОЙСТВА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парк Поколений, 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Захаровский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парк, 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Летний сад, 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территория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берега </a:t>
              </a:r>
              <a:b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Вязитского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 ручья, 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Вязитский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мост.</a:t>
              </a:r>
            </a:p>
          </p:txBody>
        </p:sp>
      </p:grpSp>
      <p:pic>
        <p:nvPicPr>
          <p:cNvPr id="1027" name="Picture 3" descr="C:\Users\Михаил\Desktop\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24802" r="2515" b="11861"/>
          <a:stretch/>
        </p:blipFill>
        <p:spPr bwMode="auto">
          <a:xfrm>
            <a:off x="3971277" y="332570"/>
            <a:ext cx="4811645" cy="212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929"/>
          <a:stretch/>
        </p:blipFill>
        <p:spPr bwMode="auto">
          <a:xfrm>
            <a:off x="3998707" y="1397549"/>
            <a:ext cx="414429" cy="88260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358"/>
          <a:stretch/>
        </p:blipFill>
        <p:spPr bwMode="auto">
          <a:xfrm>
            <a:off x="1795670" y="1437224"/>
            <a:ext cx="2054828" cy="882602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307685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Блок-схема: ручной ввод 28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72434" y="1297553"/>
            <a:ext cx="3078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стиля в визуальном оформлении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исторического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культурного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туристического потенциала города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2071695" y="2897000"/>
            <a:ext cx="2787476" cy="901719"/>
          </a:xfrm>
          <a:prstGeom prst="straightConnector1">
            <a:avLst/>
          </a:prstGeom>
          <a:ln w="12700">
            <a:solidFill>
              <a:srgbClr val="C0C0C0"/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24" idx="1"/>
          </p:cNvCxnSpPr>
          <p:nvPr/>
        </p:nvCxnSpPr>
        <p:spPr>
          <a:xfrm>
            <a:off x="2071695" y="4133850"/>
            <a:ext cx="2812841" cy="972768"/>
          </a:xfrm>
          <a:prstGeom prst="straightConnector1">
            <a:avLst/>
          </a:prstGeom>
          <a:ln w="12700">
            <a:solidFill>
              <a:srgbClr val="C0C0C0"/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3" descr="C:\Users\Михаил\Desktop\ЛОДКА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536" y="4084977"/>
            <a:ext cx="2696818" cy="204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Дуга 24"/>
          <p:cNvSpPr/>
          <p:nvPr/>
        </p:nvSpPr>
        <p:spPr>
          <a:xfrm>
            <a:off x="513953" y="3189219"/>
            <a:ext cx="1797971" cy="1822732"/>
          </a:xfrm>
          <a:prstGeom prst="arc">
            <a:avLst>
              <a:gd name="adj1" fmla="val 16200000"/>
              <a:gd name="adj2" fmla="val 5612170"/>
            </a:avLst>
          </a:prstGeom>
          <a:ln w="15875">
            <a:solidFill>
              <a:srgbClr val="C0C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C:\Users\Михаил\Desktop\Новая папка (9)\ЩУКА_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16" y="1599832"/>
            <a:ext cx="2534232" cy="21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3681" y="2839761"/>
            <a:ext cx="702390" cy="230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52" y="2334900"/>
            <a:ext cx="1138415" cy="321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3" y="3353781"/>
            <a:ext cx="1715354" cy="14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83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ручной ввод 1"/>
          <p:cNvSpPr/>
          <p:nvPr/>
        </p:nvSpPr>
        <p:spPr>
          <a:xfrm rot="16200000">
            <a:off x="1561289" y="-765177"/>
            <a:ext cx="6857999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C:\Users\Михаил\Desktop\1_АЛЬБОМ_ЛОДКА_Страница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t="9331" r="596" b="9042"/>
          <a:stretch/>
        </p:blipFill>
        <p:spPr bwMode="auto">
          <a:xfrm>
            <a:off x="251400" y="1412720"/>
            <a:ext cx="8733165" cy="528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 bwMode="auto">
          <a:xfrm>
            <a:off x="345905" y="828816"/>
            <a:ext cx="2268250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 ПРИЛЕГАЮЩЕЙ ТЕРРИТОРИИ</a:t>
            </a:r>
          </a:p>
          <a:p>
            <a:pPr algn="ctr">
              <a:defRPr/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89;p1"/>
          <p:cNvSpPr txBox="1"/>
          <p:nvPr/>
        </p:nvSpPr>
        <p:spPr bwMode="auto">
          <a:xfrm>
            <a:off x="345905" y="553584"/>
            <a:ext cx="425261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ru-RU" sz="1400" dirty="0" smtClean="0">
                <a:solidFill>
                  <a:schemeClr val="tx2"/>
                </a:solidFill>
                <a:latin typeface="Arial" panose="020B0604020202020204" pitchFamily="34" charset="0"/>
                <a:ea typeface="Century Gothic"/>
                <a:cs typeface="Arial" panose="020B0604020202020204" pitchFamily="34" charset="0"/>
              </a:rPr>
              <a:t>КОНЦЕПТ ЛОДКИ «ТИХВИНКА»</a:t>
            </a:r>
            <a:endParaRPr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G:\ПРОЕКТЫ\РЕКЛАМНОЕ АГЕНТСТВО\55_КОМИТЕТ_ТУРИЗМ\2024\СКОЛКОВО\01_ЛОДКА\3\11 (3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8" b="15592"/>
          <a:stretch/>
        </p:blipFill>
        <p:spPr bwMode="auto">
          <a:xfrm>
            <a:off x="4859650" y="-42042"/>
            <a:ext cx="4248590" cy="162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63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Блок-схема: ручной ввод 26"/>
          <p:cNvSpPr/>
          <p:nvPr/>
        </p:nvSpPr>
        <p:spPr>
          <a:xfrm rot="16200000">
            <a:off x="1512363" y="-75672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659321" y="836640"/>
            <a:ext cx="7755845" cy="5184720"/>
            <a:chOff x="659321" y="830180"/>
            <a:chExt cx="7873229" cy="5263190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670005" y="830180"/>
              <a:ext cx="7862545" cy="2593232"/>
              <a:chOff x="-3017884" y="1196689"/>
              <a:chExt cx="13539144" cy="4465493"/>
            </a:xfrm>
          </p:grpSpPr>
          <p:pic>
            <p:nvPicPr>
              <p:cNvPr id="6147" name="Picture 3" descr="C:\Users\Михаил\Desktop\glS1dkWWbGI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4331" y="1196691"/>
                <a:ext cx="6696929" cy="4465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8" name="Picture 4" descr="C:\Users\Михаил\Desktop\IMG_0590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17884" y="1196689"/>
                <a:ext cx="6688591" cy="4465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Группа 22"/>
            <p:cNvGrpSpPr/>
            <p:nvPr/>
          </p:nvGrpSpPr>
          <p:grpSpPr>
            <a:xfrm>
              <a:off x="659321" y="3494550"/>
              <a:ext cx="7873229" cy="2598820"/>
              <a:chOff x="20560" y="3420744"/>
              <a:chExt cx="9376110" cy="3094895"/>
            </a:xfrm>
          </p:grpSpPr>
          <p:pic>
            <p:nvPicPr>
              <p:cNvPr id="6149" name="Picture 5" descr="C:\Users\Михаил\Desktop\56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60" y="3431389"/>
                <a:ext cx="4650854" cy="3084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C:\Users\Михаил\Desktop\55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2108" y="3420744"/>
                <a:ext cx="4624562" cy="3084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93229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23410" y="404580"/>
            <a:ext cx="8569554" cy="5994652"/>
            <a:chOff x="574446" y="404580"/>
            <a:chExt cx="8569554" cy="5994652"/>
          </a:xfrm>
        </p:grpSpPr>
        <p:pic>
          <p:nvPicPr>
            <p:cNvPr id="4098" name="Picture 2" descr="C:\Users\Михаил\Desktop\JKGY5zcEIEg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46" y="404580"/>
              <a:ext cx="7686675" cy="5114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860040" y="4653170"/>
              <a:ext cx="3888540" cy="115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2" descr="C:\Users\Михаил\Desktop\maxresdefaul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11"/>
            <a:stretch/>
          </p:blipFill>
          <p:spPr bwMode="auto">
            <a:xfrm>
              <a:off x="4943498" y="4660490"/>
              <a:ext cx="4200502" cy="173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159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Блок-схема: ручной ввод 26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22524" y="836639"/>
            <a:ext cx="7754931" cy="5156675"/>
            <a:chOff x="899491" y="836639"/>
            <a:chExt cx="7754931" cy="5156675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899491" y="3429000"/>
              <a:ext cx="7754931" cy="2564314"/>
              <a:chOff x="1840214" y="2420938"/>
              <a:chExt cx="9713753" cy="3212035"/>
            </a:xfrm>
          </p:grpSpPr>
          <p:pic>
            <p:nvPicPr>
              <p:cNvPr id="8194" name="Picture 2" descr="C:\Users\Михаил\Desktop\63.ti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214" y="2420938"/>
                <a:ext cx="4818500" cy="3212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5" name="Picture 3" descr="C:\Users\Михаил\Desktop\61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4033" y="2420938"/>
                <a:ext cx="4819934" cy="3212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4" name="Picture 2" descr="G:\ПРОЕКТЫ\РЕКЛАМНОЕ АГЕНТСТВО\55_КОМИТЕТ_ТУРИЗМ\2024\3_ПРЕЗЕНТАЦИЯ_КУЛЬТУРА\Новая папка\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" t="51454" r="4650" b="7004"/>
            <a:stretch/>
          </p:blipFill>
          <p:spPr bwMode="auto">
            <a:xfrm>
              <a:off x="899491" y="836639"/>
              <a:ext cx="7754931" cy="250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427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Блок-схема: ручной ввод 35"/>
          <p:cNvSpPr/>
          <p:nvPr/>
        </p:nvSpPr>
        <p:spPr>
          <a:xfrm rot="16200000">
            <a:off x="1512363" y="-75672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Михаил\Desktop\551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r="13464"/>
          <a:stretch/>
        </p:blipFill>
        <p:spPr bwMode="auto">
          <a:xfrm>
            <a:off x="5508130" y="534706"/>
            <a:ext cx="3065598" cy="238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95081" y="2868183"/>
            <a:ext cx="40928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обрадоваться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удивиться тихвинским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сувенирам. Посмотреть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белок 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Захаровском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повезет – покормить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послушать духовой оркестр на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Фестивальной площадке,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Летнем саду, а весной –побывать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музыкальном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 А. Римского-Корсакова.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0082" y="1287554"/>
            <a:ext cx="45828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лодку 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тихвинку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Тихвинскую водную систему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загадать заветное желание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Царицыной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щуке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узнать про куклу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Ведушку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послушать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джаз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" descr="C:\Users\Михаил\Desktop\УТКИ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30" y="3044437"/>
            <a:ext cx="3065598" cy="2036363"/>
          </a:xfrm>
          <a:prstGeom prst="rect">
            <a:avLst/>
          </a:prstGeom>
          <a:noFill/>
          <a:ln w="730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11450" y="2890298"/>
            <a:ext cx="763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А</a:t>
            </a:r>
            <a:r>
              <a:rPr lang="ru-RU" sz="1200" b="1" dirty="0" smtClean="0"/>
              <a:t> </a:t>
            </a:r>
            <a:r>
              <a:rPr lang="ru-RU" sz="1200" b="1" dirty="0" smtClean="0">
                <a:solidFill>
                  <a:srgbClr val="C00000"/>
                </a:solidFill>
              </a:rPr>
              <a:t>ЕЩЁ -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84162" y="921843"/>
            <a:ext cx="2047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В ТИХВИН НАДО ЕХАТЬ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68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Блок-схема: ручной ввод 69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48148" y="946601"/>
            <a:ext cx="7740202" cy="5252837"/>
            <a:chOff x="467430" y="628507"/>
            <a:chExt cx="7740202" cy="5252837"/>
          </a:xfrm>
        </p:grpSpPr>
        <p:pic>
          <p:nvPicPr>
            <p:cNvPr id="4099" name="Picture 3" descr="C:\Users\Михаил\Desktop\cde993c9-7fa3-50d7-b7b0-4acacd2803e3.jf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2424">
              <a:off x="4470566" y="760921"/>
              <a:ext cx="3458323" cy="1811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44"/>
            <p:cNvSpPr txBox="1"/>
            <p:nvPr/>
          </p:nvSpPr>
          <p:spPr>
            <a:xfrm>
              <a:off x="755470" y="3573020"/>
              <a:ext cx="745216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lvl="0">
                <a:defRPr lang="x-none"/>
              </a:defPPr>
              <a:lvl1pPr marL="0" lv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lvl="1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lvl="2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lvl="3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lvl="4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lvl="5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lvl="6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lvl="7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lvl="8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b="1" dirty="0" smtClean="0">
                  <a:solidFill>
                    <a:srgbClr val="C00000"/>
                  </a:solidFill>
                </a:rPr>
                <a:t>Н.А</a:t>
              </a:r>
              <a:r>
                <a:rPr lang="ru-RU" sz="1600" b="1" dirty="0">
                  <a:solidFill>
                    <a:srgbClr val="C00000"/>
                  </a:solidFill>
                </a:rPr>
                <a:t>. РИМСКИЙ-КОРСАКОВ</a:t>
              </a:r>
              <a:r>
                <a:rPr lang="ru-RU" sz="1600" dirty="0"/>
                <a:t/>
              </a:r>
              <a:br>
                <a:rPr lang="ru-RU" sz="1600" dirty="0"/>
              </a:br>
              <a:r>
                <a:rPr lang="ru-RU" sz="1600" dirty="0" smtClean="0"/>
                <a:t>Русский композитор, мировая известность.</a:t>
              </a:r>
              <a:br>
                <a:rPr lang="ru-RU" sz="1600" dirty="0" smtClean="0"/>
              </a:br>
              <a:r>
                <a:rPr lang="ru-RU" sz="1600" dirty="0" smtClean="0"/>
                <a:t>Высокий </a:t>
              </a:r>
              <a:r>
                <a:rPr lang="ru-RU" sz="1600" dirty="0"/>
                <a:t>статус культурного наследия.</a:t>
              </a:r>
              <a:endParaRPr lang="ru-RU" sz="1600" b="1" dirty="0"/>
            </a:p>
            <a:p>
              <a:endParaRPr lang="ru-RU" sz="1600" b="1" dirty="0"/>
            </a:p>
            <a:p>
              <a:r>
                <a:rPr lang="ru-RU" sz="1600" b="1" dirty="0" smtClean="0">
                  <a:solidFill>
                    <a:srgbClr val="C00000"/>
                  </a:solidFill>
                </a:rPr>
                <a:t>В.И. РАВДОНИКАС</a:t>
              </a:r>
            </a:p>
            <a:p>
              <a:r>
                <a:rPr lang="ru-RU" sz="1600" dirty="0" smtClean="0"/>
                <a:t>Выдающийся историк,</a:t>
              </a:r>
              <a:r>
                <a:rPr lang="ru-RU" sz="1600" dirty="0"/>
                <a:t> археолог, член-корреспондент АН </a:t>
              </a:r>
              <a:r>
                <a:rPr lang="ru-RU" sz="1600" dirty="0" smtClean="0"/>
                <a:t>СССР. </a:t>
              </a:r>
              <a:r>
                <a:rPr lang="ru-RU" sz="1600" dirty="0"/>
                <a:t> </a:t>
              </a:r>
              <a:endParaRPr lang="ru-RU" sz="1600" dirty="0" smtClean="0"/>
            </a:p>
            <a:p>
              <a:endParaRPr lang="ru-RU" sz="1600" b="1" dirty="0"/>
            </a:p>
            <a:p>
              <a:r>
                <a:rPr lang="ru-RU" sz="1600" b="1" dirty="0" smtClean="0">
                  <a:solidFill>
                    <a:srgbClr val="C00000"/>
                  </a:solidFill>
                </a:rPr>
                <a:t>ТЭФФИ </a:t>
              </a:r>
              <a:r>
                <a:rPr lang="ru-RU" sz="1600" i="1" dirty="0" smtClean="0">
                  <a:solidFill>
                    <a:srgbClr val="C00000"/>
                  </a:solidFill>
                </a:rPr>
                <a:t>(Н.А. ЛОХВИЦКАЯ)</a:t>
              </a:r>
            </a:p>
            <a:p>
              <a:r>
                <a:rPr lang="ru-RU" sz="1600" dirty="0" smtClean="0"/>
                <a:t>Писательница </a:t>
              </a:r>
              <a:r>
                <a:rPr lang="ru-RU" sz="1600" i="1" dirty="0" smtClean="0"/>
                <a:t>(проза, поэзия), </a:t>
              </a:r>
              <a:r>
                <a:rPr lang="ru-RU" sz="1600" dirty="0" smtClean="0"/>
                <a:t>автор мемуаров, переводчица.</a:t>
              </a:r>
              <a:endParaRPr lang="ru-RU" sz="1600" dirty="0"/>
            </a:p>
          </p:txBody>
        </p:sp>
        <p:pic>
          <p:nvPicPr>
            <p:cNvPr id="4098" name="Picture 2" descr="C:\Users\Михаил\Desktop\M0hdB4wAjn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154" y="628507"/>
              <a:ext cx="2375783" cy="228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C:\Users\Михаил\Desktop\rimskiy-korsakov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6089">
              <a:off x="467430" y="659240"/>
              <a:ext cx="2325321" cy="2356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74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й ввод 4"/>
          <p:cNvSpPr/>
          <p:nvPr/>
        </p:nvSpPr>
        <p:spPr>
          <a:xfrm rot="16200000">
            <a:off x="1512363" y="-756716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Михаил\Desktop\РОЛЛ_А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41" y="923035"/>
            <a:ext cx="6704340" cy="41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3293" y="3068950"/>
            <a:ext cx="38885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30000" dirty="0"/>
              <a:t>ГОРОД </a:t>
            </a:r>
            <a:endParaRPr lang="ru-RU" b="1" baseline="30000" dirty="0" smtClean="0"/>
          </a:p>
          <a:p>
            <a:r>
              <a:rPr lang="ru-RU" b="1" baseline="30000" dirty="0" smtClean="0"/>
              <a:t>ВОИНСКОЙ </a:t>
            </a:r>
          </a:p>
          <a:p>
            <a:r>
              <a:rPr lang="ru-RU" b="1" baseline="30000" dirty="0" smtClean="0"/>
              <a:t>СЛАВЫ</a:t>
            </a:r>
            <a:endParaRPr lang="ru-RU" b="1" baseline="30000" dirty="0"/>
          </a:p>
          <a:p>
            <a:endParaRPr lang="ru-RU" b="1" baseline="30000" dirty="0"/>
          </a:p>
          <a:p>
            <a:r>
              <a:rPr lang="ru-RU" b="1" baseline="30000" dirty="0"/>
              <a:t>ДУХОВНЫЙ ЦЕНТР </a:t>
            </a:r>
          </a:p>
          <a:p>
            <a:r>
              <a:rPr lang="ru-RU" b="1" baseline="30000" dirty="0"/>
              <a:t>ЛЕНИНГРАДСКОЙ ОБЛАСТИ </a:t>
            </a:r>
          </a:p>
          <a:p>
            <a:r>
              <a:rPr lang="ru-RU" i="1" baseline="30000" dirty="0"/>
              <a:t>(ОБИТЕЛЬ ТИХВИНСКОЙ </a:t>
            </a:r>
          </a:p>
          <a:p>
            <a:r>
              <a:rPr lang="ru-RU" i="1" baseline="30000" dirty="0"/>
              <a:t>ИКОНЫ БОЖИЕЙ МАТЕРИ)</a:t>
            </a:r>
            <a:endParaRPr lang="ru-RU" b="1" baseline="30000" dirty="0"/>
          </a:p>
          <a:p>
            <a:endParaRPr lang="ru-RU" b="1" baseline="30000" dirty="0"/>
          </a:p>
          <a:p>
            <a:r>
              <a:rPr lang="ru-RU" b="1" baseline="30000" dirty="0"/>
              <a:t>РОДИНА КОМПОЗИТОРА </a:t>
            </a:r>
          </a:p>
          <a:p>
            <a:r>
              <a:rPr lang="ru-RU" b="1" baseline="30000" dirty="0"/>
              <a:t>Н.А. РИМСКОГО-КОРСАКОВА</a:t>
            </a:r>
          </a:p>
          <a:p>
            <a:endParaRPr lang="ru-RU" b="1" baseline="30000" dirty="0"/>
          </a:p>
          <a:p>
            <a:pPr>
              <a:lnSpc>
                <a:spcPts val="1200"/>
              </a:lnSpc>
            </a:pPr>
            <a:r>
              <a:rPr lang="ru-RU" b="1" baseline="30000" dirty="0"/>
              <a:t>ВКЛЮЧЕН </a:t>
            </a:r>
            <a:r>
              <a:rPr lang="ru-RU" b="1" baseline="30000" dirty="0" smtClean="0"/>
              <a:t>В МЕЖРЕГИОНАЛЬНЫЙ </a:t>
            </a:r>
            <a:br>
              <a:rPr lang="ru-RU" b="1" baseline="30000" dirty="0" smtClean="0"/>
            </a:br>
            <a:r>
              <a:rPr lang="ru-RU" b="1" baseline="30000" dirty="0" smtClean="0"/>
              <a:t>ПРОЕКТ «</a:t>
            </a:r>
            <a:r>
              <a:rPr lang="ru-RU" b="1" baseline="30000" dirty="0"/>
              <a:t>СЕРЕБРЯНОЕ </a:t>
            </a:r>
            <a:r>
              <a:rPr lang="ru-RU" b="1" baseline="30000" dirty="0" smtClean="0"/>
              <a:t>ОЖЕРЕЛЬЕ РОССИИ</a:t>
            </a:r>
            <a:r>
              <a:rPr lang="ru-RU" b="1" baseline="30000" dirty="0"/>
              <a:t>»</a:t>
            </a:r>
            <a:endParaRPr lang="ru-RU" dirty="0"/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620610"/>
            <a:ext cx="1911647" cy="162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07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й ввод 4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G:\ПРОЕКТЫ\РЕКЛАМНОЕ АГЕНТСТВО\55_КОМИТЕТ_ТУРИЗМ\2024\3_ПРЕЗЕНТАЦИЯ_КУЛЬТУРА\Новая папк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30" y="519076"/>
            <a:ext cx="8305819" cy="58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5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ручной ввод 4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G:\ПРОЕКТЫ\РЕКЛАМНОЕ АГЕНТСТВО\55_КОМИТЕТ_ТУРИЗМ\2024\3_ПРЕЗЕНТАЦИЯ_КУЛЬТУРА\Новая папк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6" y="540843"/>
            <a:ext cx="8298074" cy="584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ПРОЕКТЫ\РЕКЛАМНОЕ АГЕНТСТВО\55_КОМИТЕТ_ТУРИЗМ\2024\3_ПРЕЗЕНТАЦИЯ_КУЛЬТУРА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910"/>
            <a:ext cx="9144000" cy="644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ПРОЕКТЫ\РЕКЛАМНОЕ АГЕНТСТВО\55_КОМИТЕТ_ТУРИЗМ\0_ИСХОДНИКИ_ДОКУМЕНТЫ\0_ГЕРБ\ГЕРБ ТИХВИНА\gerb-col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84" y="764630"/>
            <a:ext cx="938998" cy="11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8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ПРОЕКТЫ\РЕКЛАМНОЕ АГЕНТСТВО\55_КОМИТЕТ_ТУРИЗМ\2024\3_ПРЕЗЕНТАЦИЯ_КУЛЬТУРА\Новая папка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r="5024" b="50000"/>
          <a:stretch/>
        </p:blipFill>
        <p:spPr bwMode="auto">
          <a:xfrm>
            <a:off x="1835620" y="260560"/>
            <a:ext cx="6552730" cy="21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ПРОЕКТЫ\РЕКЛАМНОЕ АГЕНТСТВО\55_КОМИТЕТ_ТУРИЗМ\2024\3_ПРЕЗЕНТАЦИЯ_КУЛЬТУРА\Новая папка\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4" b="-1"/>
          <a:stretch/>
        </p:blipFill>
        <p:spPr bwMode="auto">
          <a:xfrm>
            <a:off x="1835620" y="2417835"/>
            <a:ext cx="6899366" cy="232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ПРОЕКТЫ\РЕКЛАМНОЕ АГЕНТСТВО\55_КОМИТЕТ_ТУРИЗМ\2024\3_ПРЕЗЕНТАЦИЯ_КУЛЬТУРА\Новая папка\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7" b="6765"/>
          <a:stretch/>
        </p:blipFill>
        <p:spPr bwMode="auto">
          <a:xfrm>
            <a:off x="1835620" y="4477282"/>
            <a:ext cx="6899366" cy="20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ихаил\Desktop\6_ЛОГО_С_КНИГАМ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04" y="659646"/>
            <a:ext cx="1440200" cy="13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ПРОЕКТЫ\РЕКЛАМНОЕ АГЕНТСТВО\80_ТЦБС\2022\000_ТЦБС\МАЛЫЙ_ЗНАК_ЦВЕТ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4" y="4900516"/>
            <a:ext cx="1391169" cy="116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ихаил\Desktop\ЛОГО_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0" y="2567998"/>
            <a:ext cx="1187310" cy="17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7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Блок-схема: ручной ввод 61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Михаил\Desktop\Новая папка (9)\Tt78uB0x6D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541">
            <a:off x="5349485" y="2252073"/>
            <a:ext cx="3349003" cy="22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ПРОЕКТЫ\РЕКЛАМНОЕ АГЕНТСТВО\80_ТЦБС\2022\АРСИС\000_ЛОГОТИП\1_ЛОГО_АРСИ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35" y="644704"/>
            <a:ext cx="2895313" cy="11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ПРОЕКТЫ\РЕКЛАМНОЕ АГЕНТСТВО\55_КОМИТЕТ_ТУРИЗМ\2024\3_ПРЕЗЕНТАЦИЯ_КУЛЬТУРА\Новая папка\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4" t="53986" r="5045" b="16573"/>
          <a:stretch/>
        </p:blipFill>
        <p:spPr bwMode="auto">
          <a:xfrm rot="257830">
            <a:off x="2010628" y="1982678"/>
            <a:ext cx="3820462" cy="12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ихаил\Desktop\Новая папка\UFEs_debUaQ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b="10799"/>
          <a:stretch/>
        </p:blipFill>
        <p:spPr bwMode="auto">
          <a:xfrm rot="257830">
            <a:off x="304752" y="3267627"/>
            <a:ext cx="5394269" cy="24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G:\ПРОЕКТЫ\РЕКЛАМНОЕ АГЕНТСТВО\80_ТЦБС\2022\000_ТЦБС\МАЛЫЙ_ЗНАК_ЦВЕТ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24" y="393377"/>
            <a:ext cx="1391169" cy="116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ихаил\Desktop\2_ЗНАК_БИБЛИОТЕКА_ТЕМНЫЙ_ИЗУМРУД [преобразованный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73" y="284947"/>
            <a:ext cx="1653962" cy="162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ихаил\Desktop\Новая папка (9)\yjIPrXhKeK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7" r="1699" b="19071"/>
          <a:stretch/>
        </p:blipFill>
        <p:spPr bwMode="auto">
          <a:xfrm rot="21201011">
            <a:off x="4526968" y="4234136"/>
            <a:ext cx="4176400" cy="21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Михаил\Desktop\ЗНАЧОК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89" y="3028616"/>
            <a:ext cx="2623074" cy="22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ихаил\Desktop\Безымянный-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218">
            <a:off x="63438" y="1119568"/>
            <a:ext cx="1924078" cy="18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Блок-схема: ручной ввод 26"/>
          <p:cNvSpPr/>
          <p:nvPr/>
        </p:nvSpPr>
        <p:spPr>
          <a:xfrm rot="5400000" flipH="1">
            <a:off x="756715" y="-756722"/>
            <a:ext cx="6874920" cy="8388353"/>
          </a:xfrm>
          <a:prstGeom prst="flowChartManualInp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95420" y="820051"/>
            <a:ext cx="8105005" cy="1951143"/>
            <a:chOff x="395420" y="820051"/>
            <a:chExt cx="8105005" cy="1951143"/>
          </a:xfrm>
        </p:grpSpPr>
        <p:pic>
          <p:nvPicPr>
            <p:cNvPr id="9" name="Picture 2" descr="G:\ПРОЕКТЫ\РЕКЛАМНОЕ АГЕНТСТВО\55_КОМИТЕТ_ТУРИЗМ\2022\ПОЛИГРАФИЯ\2022_КАЛЕНДАРЬ_КУЛЬТУРНЫХ_СОБЫТИЙ\ИСХОДНИКИ\g1ITcPUC6FU-e153986970835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20" y="820051"/>
              <a:ext cx="3201488" cy="195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C:\Users\Михаил\Desktop\tropaphoto 24-6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880" y="820051"/>
              <a:ext cx="2926986" cy="195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3" name="Picture 3" descr="C:\Users\Михаил\Desktop\0-151fd1-5a4b44c2-xxxl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7"/>
            <a:stretch/>
          </p:blipFill>
          <p:spPr bwMode="auto">
            <a:xfrm>
              <a:off x="6732300" y="820051"/>
              <a:ext cx="1768125" cy="195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4" name="Picture 4" descr="G:\ПРОЕКТЫ\РЕКЛАМНОЕ АГЕНТСТВО\55_КОМИТЕТ_ТУРИЗМ\2023\БУКЛЕТ_2023\Папка БУКЛЕТ_КУЛЬТУРА\Links\15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05" y="2852920"/>
            <a:ext cx="5294803" cy="352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796170" y="2852920"/>
            <a:ext cx="3221503" cy="3528490"/>
            <a:chOff x="4783120" y="2524811"/>
            <a:chExt cx="3703491" cy="4056408"/>
          </a:xfrm>
        </p:grpSpPr>
        <p:pic>
          <p:nvPicPr>
            <p:cNvPr id="10245" name="Picture 5" descr="G:\ПРОЕКТЫ\РЕКЛАМНОЕ АГЕНТСТВО\55_КОМИТЕТ_ТУРИЗМ\2023\БУКЛЕТ_2023\Папка БУКЛЕТ_КУЛЬТУРА\Links\93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3120" y="2524811"/>
              <a:ext cx="3703491" cy="2081942"/>
            </a:xfrm>
            <a:prstGeom prst="rect">
              <a:avLst/>
            </a:prstGeom>
            <a:noFill/>
            <a:ln w="730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C:\Users\Михаил\Desktop\Skejt-park-v-Tihvine-1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5" t="30895"/>
            <a:stretch/>
          </p:blipFill>
          <p:spPr bwMode="auto">
            <a:xfrm>
              <a:off x="4783120" y="4705350"/>
              <a:ext cx="3703491" cy="1875869"/>
            </a:xfrm>
            <a:prstGeom prst="rect">
              <a:avLst/>
            </a:prstGeom>
            <a:noFill/>
            <a:ln w="730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40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138</Words>
  <Application>Microsoft Office PowerPoint</Application>
  <PresentationFormat>Экран (4:3)</PresentationFormat>
  <Paragraphs>40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Русанов</dc:creator>
  <cp:lastModifiedBy>Григорьева Ирина Анатольевна</cp:lastModifiedBy>
  <cp:revision>89</cp:revision>
  <dcterms:created xsi:type="dcterms:W3CDTF">2024-09-24T15:16:52Z</dcterms:created>
  <dcterms:modified xsi:type="dcterms:W3CDTF">2024-12-05T14:08:52Z</dcterms:modified>
</cp:coreProperties>
</file>