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302" r:id="rId2"/>
    <p:sldId id="305" r:id="rId3"/>
    <p:sldId id="306" r:id="rId4"/>
    <p:sldId id="307" r:id="rId5"/>
    <p:sldId id="308" r:id="rId6"/>
    <p:sldId id="309" r:id="rId7"/>
    <p:sldId id="310" r:id="rId8"/>
    <p:sldId id="311" r:id="rId9"/>
    <p:sldId id="312" r:id="rId10"/>
    <p:sldId id="313" r:id="rId11"/>
    <p:sldId id="314" r:id="rId12"/>
    <p:sldId id="315" r:id="rId13"/>
    <p:sldId id="330" r:id="rId14"/>
    <p:sldId id="331" r:id="rId15"/>
    <p:sldId id="338" r:id="rId16"/>
    <p:sldId id="332" r:id="rId17"/>
    <p:sldId id="316" r:id="rId18"/>
    <p:sldId id="334" r:id="rId19"/>
    <p:sldId id="319" r:id="rId20"/>
    <p:sldId id="318" r:id="rId21"/>
    <p:sldId id="335" r:id="rId22"/>
    <p:sldId id="317" r:id="rId23"/>
    <p:sldId id="320" r:id="rId24"/>
    <p:sldId id="336" r:id="rId25"/>
    <p:sldId id="258" r:id="rId26"/>
    <p:sldId id="326" r:id="rId27"/>
    <p:sldId id="322" r:id="rId28"/>
    <p:sldId id="342" r:id="rId29"/>
    <p:sldId id="323" r:id="rId30"/>
    <p:sldId id="325" r:id="rId31"/>
    <p:sldId id="324" r:id="rId32"/>
    <p:sldId id="341" r:id="rId33"/>
    <p:sldId id="340" r:id="rId3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145" d="100"/>
          <a:sy n="145" d="100"/>
        </p:scale>
        <p:origin x="624" y="114"/>
      </p:cViewPr>
      <p:guideLst>
        <p:guide orient="horz" pos="1620"/>
        <p:guide pos="2880"/>
      </p:guideLst>
    </p:cSldViewPr>
  </p:slideViewPr>
  <p:outlineViewPr>
    <p:cViewPr>
      <p:scale>
        <a:sx n="33" d="100"/>
        <a:sy n="33" d="100"/>
      </p:scale>
      <p:origin x="0" y="2037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CA603-75E5-490E-B342-787B64DB48B0}" type="datetimeFigureOut">
              <a:rPr lang="ru-RU" smtClean="0"/>
              <a:t>05.12.2024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2A4E-9524-409E-A488-ADA982A495A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72A4E-9524-409E-A488-ADA982A495A5}" type="slidenum">
              <a:rPr lang="ru-RU" smtClean="0"/>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11680" cy="4388644"/>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05980"/>
            <a:ext cx="5562600" cy="438864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085850"/>
            <a:ext cx="777240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714376"/>
            <a:ext cx="7772400" cy="1021556"/>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5" name="Нижний колонтитул 4"/>
          <p:cNvSpPr>
            <a:spLocks noGrp="1"/>
          </p:cNvSpPr>
          <p:nvPr>
            <p:ph type="ftr" sz="quarter" idx="11"/>
          </p:nvPr>
        </p:nvSpPr>
        <p:spPr>
          <a:xfrm>
            <a:off x="800100" y="4629150"/>
            <a:ext cx="4000500" cy="342900"/>
          </a:xfrm>
        </p:spPr>
        <p:txBody>
          <a:bodyPr/>
          <a:lstStyle/>
          <a:p>
            <a:endParaRPr lang="ru-RU"/>
          </a:p>
        </p:txBody>
      </p:sp>
      <p:sp>
        <p:nvSpPr>
          <p:cNvPr id="7" name="Прямоугольник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4656582"/>
            <a:ext cx="457200" cy="3429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085850"/>
            <a:ext cx="374904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085850"/>
            <a:ext cx="3749040" cy="3429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04788"/>
            <a:ext cx="7772400" cy="85725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1685925"/>
            <a:ext cx="3733800" cy="29146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1685925"/>
            <a:ext cx="3733800" cy="29146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04788"/>
            <a:ext cx="7772400" cy="85725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200150"/>
            <a:ext cx="5715000" cy="337185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05.12.2024</a:t>
            </a:fld>
            <a:endParaRPr lang="ru-RU"/>
          </a:p>
        </p:txBody>
      </p:sp>
      <p:sp>
        <p:nvSpPr>
          <p:cNvPr id="6" name="Нижний колонтитул 5"/>
          <p:cNvSpPr>
            <a:spLocks noGrp="1"/>
          </p:cNvSpPr>
          <p:nvPr>
            <p:ph type="ftr" sz="quarter" idx="11"/>
          </p:nvPr>
        </p:nvSpPr>
        <p:spPr>
          <a:xfrm>
            <a:off x="914400" y="4629150"/>
            <a:ext cx="3886200" cy="342900"/>
          </a:xfrm>
        </p:spPr>
        <p:txBody>
          <a:bodyPr/>
          <a:lstStyle/>
          <a:p>
            <a:endParaRPr lang="ru-RU"/>
          </a:p>
        </p:txBody>
      </p:sp>
      <p:sp>
        <p:nvSpPr>
          <p:cNvPr id="7" name="Номер слайда 6"/>
          <p:cNvSpPr>
            <a:spLocks noGrp="1"/>
          </p:cNvSpPr>
          <p:nvPr>
            <p:ph type="sldNum" sz="quarter" idx="12"/>
          </p:nvPr>
        </p:nvSpPr>
        <p:spPr>
          <a:xfrm>
            <a:off x="146304" y="4656582"/>
            <a:ext cx="457200" cy="3429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9" y="50006"/>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05978"/>
            <a:ext cx="7772400" cy="85725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05.12.2024</a:t>
            </a:fld>
            <a:endParaRPr lang="ru-RU"/>
          </a:p>
        </p:txBody>
      </p:sp>
      <p:sp>
        <p:nvSpPr>
          <p:cNvPr id="3" name="Нижний колонтитул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2.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jpeg"/><Relationship Id="rId7"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3.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ideo" Target="file:///C:\Users\Lenovo\Desktop\&#1055;&#1088;&#1077;&#1087;&#1086;&#1076;&#1072;&#1074;&#1072;&#1090;&#1077;&#1083;&#1100;%20&#1073;&#1091;&#1076;&#1091;&#1097;&#1077;&#1075;&#1086;.mp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4.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107139"/>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285720" y="142858"/>
            <a:ext cx="857256" cy="785818"/>
          </a:xfrm>
          <a:prstGeom prst="rect">
            <a:avLst/>
          </a:prstGeom>
          <a:noFill/>
        </p:spPr>
      </p:pic>
      <p:sp>
        <p:nvSpPr>
          <p:cNvPr id="7" name="Подзаголовок 6"/>
          <p:cNvSpPr>
            <a:spLocks noGrp="1"/>
          </p:cNvSpPr>
          <p:nvPr>
            <p:ph type="subTitle" idx="1"/>
          </p:nvPr>
        </p:nvSpPr>
        <p:spPr>
          <a:xfrm>
            <a:off x="214282" y="2714626"/>
            <a:ext cx="8777326" cy="2286016"/>
          </a:xfrm>
        </p:spPr>
        <p:txBody>
          <a:bodyPr>
            <a:normAutofit/>
          </a:bodyPr>
          <a:lstStyle/>
          <a:p>
            <a:pPr algn="r"/>
            <a:r>
              <a:rPr lang="ru-RU" sz="2000" dirty="0"/>
              <a:t>Директор МБУ ДО </a:t>
            </a:r>
            <a:br>
              <a:rPr lang="ru-RU" sz="2000" dirty="0"/>
            </a:br>
            <a:r>
              <a:rPr lang="ru-RU" sz="2000" dirty="0"/>
              <a:t>«ДШИ им. Н.А. Римского-Корсакова»</a:t>
            </a:r>
          </a:p>
          <a:p>
            <a:pPr algn="r"/>
            <a:r>
              <a:rPr lang="ru-RU" sz="2000" dirty="0" err="1"/>
              <a:t>Платоненкова</a:t>
            </a:r>
            <a:r>
              <a:rPr lang="ru-RU" sz="2000" dirty="0"/>
              <a:t> Анастасия Юрьевна</a:t>
            </a:r>
          </a:p>
          <a:p>
            <a:endParaRPr lang="ru-RU" sz="2000" dirty="0"/>
          </a:p>
          <a:p>
            <a:r>
              <a:rPr lang="ru-RU" sz="2000" dirty="0"/>
              <a:t>г. Тихвин</a:t>
            </a:r>
          </a:p>
          <a:p>
            <a:r>
              <a:rPr lang="ru-RU" sz="2000" dirty="0"/>
              <a:t>2024 г.</a:t>
            </a:r>
          </a:p>
        </p:txBody>
      </p:sp>
      <p:sp>
        <p:nvSpPr>
          <p:cNvPr id="6" name="Заголовок 5"/>
          <p:cNvSpPr>
            <a:spLocks noGrp="1"/>
          </p:cNvSpPr>
          <p:nvPr>
            <p:ph type="ctrTitle"/>
          </p:nvPr>
        </p:nvSpPr>
        <p:spPr>
          <a:xfrm>
            <a:off x="0" y="857238"/>
            <a:ext cx="9072594" cy="1571635"/>
          </a:xfrm>
        </p:spPr>
        <p:txBody>
          <a:bodyPr>
            <a:normAutofit/>
          </a:bodyPr>
          <a:lstStyle/>
          <a:p>
            <a:r>
              <a:rPr lang="ru-RU" sz="2800" dirty="0" err="1"/>
              <a:t>Креативность</a:t>
            </a:r>
            <a:r>
              <a:rPr lang="ru-RU" sz="2800" dirty="0"/>
              <a:t>, как ключевая компетенция </a:t>
            </a:r>
            <a:r>
              <a:rPr lang="en-US" sz="2800" dirty="0"/>
              <a:t>XXI </a:t>
            </a:r>
            <a:r>
              <a:rPr lang="ru-RU" sz="2800" dirty="0"/>
              <a:t>века, </a:t>
            </a:r>
            <a:br>
              <a:rPr lang="ru-RU" sz="2800" dirty="0"/>
            </a:br>
            <a:r>
              <a:rPr lang="ru-RU" sz="2800" dirty="0"/>
              <a:t>и ее развитие в условиях дополнительного образования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285720" y="714376"/>
            <a:ext cx="8643998" cy="1021556"/>
          </a:xfrm>
        </p:spPr>
        <p:txBody>
          <a:bodyPr>
            <a:noAutofit/>
          </a:bodyPr>
          <a:lstStyle/>
          <a:p>
            <a:pPr algn="ctr"/>
            <a:r>
              <a:rPr lang="ru-RU" sz="2000" b="1" dirty="0"/>
              <a:t>Система дополнительного образования в России</a:t>
            </a:r>
            <a:r>
              <a:rPr lang="ru-RU" sz="2000" dirty="0"/>
              <a:t> — это направление образовательной деятельности, дополняющее основное общее образование и отвечающее потребностям, желаниям и предпочтениям отдельной личности. </a:t>
            </a:r>
          </a:p>
        </p:txBody>
      </p:sp>
      <p:sp>
        <p:nvSpPr>
          <p:cNvPr id="5" name="Текст 4"/>
          <p:cNvSpPr>
            <a:spLocks noGrp="1"/>
          </p:cNvSpPr>
          <p:nvPr>
            <p:ph type="body" idx="1"/>
          </p:nvPr>
        </p:nvSpPr>
        <p:spPr>
          <a:xfrm>
            <a:off x="1285852" y="2196687"/>
            <a:ext cx="7772400" cy="2732517"/>
          </a:xfrm>
        </p:spPr>
        <p:txBody>
          <a:bodyPr>
            <a:normAutofit/>
          </a:bodyPr>
          <a:lstStyle/>
          <a:p>
            <a:r>
              <a:rPr lang="ru-RU" sz="1800" b="1" dirty="0">
                <a:solidFill>
                  <a:schemeClr val="tx1">
                    <a:lumMod val="75000"/>
                    <a:lumOff val="25000"/>
                  </a:schemeClr>
                </a:solidFill>
                <a:latin typeface="+mj-lt"/>
              </a:rPr>
              <a:t>Основные направления:</a:t>
            </a:r>
          </a:p>
          <a:p>
            <a:pPr>
              <a:buFont typeface="Arial" pitchFamily="34" charset="0"/>
              <a:buChar char="•"/>
            </a:pPr>
            <a:r>
              <a:rPr lang="ru-RU" sz="1800" dirty="0">
                <a:solidFill>
                  <a:schemeClr val="tx1">
                    <a:lumMod val="75000"/>
                    <a:lumOff val="25000"/>
                  </a:schemeClr>
                </a:solidFill>
                <a:latin typeface="+mj-lt"/>
              </a:rPr>
              <a:t>Социально-педагогическое. </a:t>
            </a:r>
          </a:p>
          <a:p>
            <a:pPr>
              <a:buFont typeface="Arial" pitchFamily="34" charset="0"/>
              <a:buChar char="•"/>
            </a:pPr>
            <a:r>
              <a:rPr lang="ru-RU" sz="1800" dirty="0">
                <a:solidFill>
                  <a:schemeClr val="tx1">
                    <a:lumMod val="75000"/>
                    <a:lumOff val="25000"/>
                  </a:schemeClr>
                </a:solidFill>
                <a:latin typeface="+mj-lt"/>
              </a:rPr>
              <a:t>Техническое. </a:t>
            </a:r>
          </a:p>
          <a:p>
            <a:pPr>
              <a:buFont typeface="Arial" pitchFamily="34" charset="0"/>
              <a:buChar char="•"/>
            </a:pPr>
            <a:r>
              <a:rPr lang="ru-RU" sz="1800" dirty="0">
                <a:solidFill>
                  <a:schemeClr val="tx1">
                    <a:lumMod val="75000"/>
                    <a:lumOff val="25000"/>
                  </a:schemeClr>
                </a:solidFill>
                <a:latin typeface="+mj-lt"/>
              </a:rPr>
              <a:t>Художественное. </a:t>
            </a:r>
          </a:p>
          <a:p>
            <a:pPr>
              <a:buFont typeface="Arial" pitchFamily="34" charset="0"/>
              <a:buChar char="•"/>
            </a:pPr>
            <a:r>
              <a:rPr lang="ru-RU" sz="1800" dirty="0" err="1">
                <a:solidFill>
                  <a:schemeClr val="tx1">
                    <a:lumMod val="75000"/>
                    <a:lumOff val="25000"/>
                  </a:schemeClr>
                </a:solidFill>
                <a:latin typeface="+mj-lt"/>
              </a:rPr>
              <a:t>Естественно-научное</a:t>
            </a:r>
            <a:r>
              <a:rPr lang="ru-RU" sz="1800" dirty="0">
                <a:solidFill>
                  <a:schemeClr val="tx1">
                    <a:lumMod val="75000"/>
                    <a:lumOff val="25000"/>
                  </a:schemeClr>
                </a:solidFill>
                <a:latin typeface="+mj-lt"/>
              </a:rPr>
              <a:t>. </a:t>
            </a:r>
          </a:p>
          <a:p>
            <a:pPr>
              <a:buFont typeface="Arial" pitchFamily="34" charset="0"/>
              <a:buChar char="•"/>
            </a:pPr>
            <a:r>
              <a:rPr lang="ru-RU" sz="1800" dirty="0">
                <a:solidFill>
                  <a:schemeClr val="tx1">
                    <a:lumMod val="75000"/>
                    <a:lumOff val="25000"/>
                  </a:schemeClr>
                </a:solidFill>
                <a:latin typeface="+mj-lt"/>
              </a:rPr>
              <a:t>Краеведческое. </a:t>
            </a:r>
          </a:p>
          <a:p>
            <a:pPr>
              <a:buFont typeface="Arial" pitchFamily="34" charset="0"/>
              <a:buChar char="•"/>
            </a:pPr>
            <a:r>
              <a:rPr lang="ru-RU" sz="1800" dirty="0">
                <a:solidFill>
                  <a:schemeClr val="tx1">
                    <a:lumMod val="75000"/>
                    <a:lumOff val="25000"/>
                  </a:schemeClr>
                </a:solidFill>
                <a:latin typeface="+mj-lt"/>
              </a:rPr>
              <a:t>Физкультурно-спортивное. </a:t>
            </a:r>
          </a:p>
          <a:p>
            <a:endParaRPr lang="ru-RU" dirty="0"/>
          </a:p>
        </p:txBody>
      </p:sp>
      <p:pic>
        <p:nvPicPr>
          <p:cNvPr id="62468" name="Picture 4" descr="https://masterpiecer-images.s3.yandex.net/42f1eb0eb1c711efbe1efa9c70a2dfc2:1"/>
          <p:cNvPicPr>
            <a:picLocks noChangeAspect="1" noChangeArrowheads="1"/>
          </p:cNvPicPr>
          <p:nvPr/>
        </p:nvPicPr>
        <p:blipFill>
          <a:blip r:embed="rId4" cstate="print"/>
          <a:srcRect/>
          <a:stretch>
            <a:fillRect/>
          </a:stretch>
        </p:blipFill>
        <p:spPr bwMode="auto">
          <a:xfrm>
            <a:off x="4365608" y="2000246"/>
            <a:ext cx="2928957" cy="29289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285720" y="214296"/>
            <a:ext cx="8643998" cy="1521636"/>
          </a:xfrm>
        </p:spPr>
        <p:txBody>
          <a:bodyPr>
            <a:noAutofit/>
          </a:bodyPr>
          <a:lstStyle/>
          <a:p>
            <a:r>
              <a:rPr lang="ru-RU" sz="2000" b="1" dirty="0"/>
              <a:t>Детская школа искусств </a:t>
            </a:r>
            <a:r>
              <a:rPr lang="ru-RU" sz="2000" dirty="0"/>
              <a:t>– вид учреждения дополнительного образования.</a:t>
            </a:r>
            <a:br>
              <a:rPr lang="ru-RU" sz="2000" dirty="0"/>
            </a:br>
            <a:r>
              <a:rPr lang="ru-RU" sz="2000" dirty="0"/>
              <a:t>Образовательная деятельность направлена на выявление и развитие детской одаренности, формирование всесторонне развитой личности, посредством приобщения к мировому культурному наследию.</a:t>
            </a:r>
          </a:p>
        </p:txBody>
      </p:sp>
      <p:sp>
        <p:nvSpPr>
          <p:cNvPr id="5" name="Текст 4"/>
          <p:cNvSpPr>
            <a:spLocks noGrp="1"/>
          </p:cNvSpPr>
          <p:nvPr>
            <p:ph type="body" idx="1"/>
          </p:nvPr>
        </p:nvSpPr>
        <p:spPr>
          <a:xfrm>
            <a:off x="1142976" y="2071684"/>
            <a:ext cx="7494613" cy="2589623"/>
          </a:xfrm>
        </p:spPr>
        <p:txBody>
          <a:bodyPr>
            <a:normAutofit fontScale="70000" lnSpcReduction="20000"/>
          </a:bodyPr>
          <a:lstStyle/>
          <a:p>
            <a:r>
              <a:rPr lang="ru-RU" b="1" dirty="0">
                <a:solidFill>
                  <a:schemeClr val="tx1">
                    <a:lumMod val="65000"/>
                    <a:lumOff val="35000"/>
                  </a:schemeClr>
                </a:solidFill>
                <a:latin typeface="+mj-lt"/>
              </a:rPr>
              <a:t>Законы, регламентирующие деятельность ДШИ:</a:t>
            </a:r>
          </a:p>
          <a:p>
            <a:pPr>
              <a:buFont typeface="Arial" pitchFamily="34" charset="0"/>
              <a:buChar char="•"/>
            </a:pPr>
            <a:r>
              <a:rPr lang="ru-RU" b="1" dirty="0">
                <a:solidFill>
                  <a:schemeClr val="tx1">
                    <a:lumMod val="65000"/>
                    <a:lumOff val="35000"/>
                  </a:schemeClr>
                </a:solidFill>
                <a:latin typeface="+mj-lt"/>
              </a:rPr>
              <a:t>Федеральный закон №273-ФЗ от 29 декабря 2012 года «Об образовании в Российской Федерации»;</a:t>
            </a:r>
            <a:endParaRPr lang="ru-RU" dirty="0">
              <a:solidFill>
                <a:schemeClr val="tx1">
                  <a:lumMod val="65000"/>
                  <a:lumOff val="35000"/>
                </a:schemeClr>
              </a:solidFill>
              <a:latin typeface="+mj-lt"/>
            </a:endParaRPr>
          </a:p>
          <a:p>
            <a:pPr>
              <a:buFont typeface="Arial" pitchFamily="34" charset="0"/>
              <a:buChar char="•"/>
            </a:pPr>
            <a:r>
              <a:rPr lang="ru-RU" b="1" dirty="0">
                <a:solidFill>
                  <a:schemeClr val="tx1">
                    <a:lumMod val="65000"/>
                    <a:lumOff val="35000"/>
                  </a:schemeClr>
                </a:solidFill>
                <a:latin typeface="+mj-lt"/>
              </a:rPr>
              <a:t>Приказ Минкультуры России от 02.06.2021 №754</a:t>
            </a:r>
            <a:r>
              <a:rPr lang="ru-RU" dirty="0">
                <a:solidFill>
                  <a:schemeClr val="tx1">
                    <a:lumMod val="65000"/>
                    <a:lumOff val="35000"/>
                  </a:schemeClr>
                </a:solidFill>
                <a:latin typeface="+mj-lt"/>
              </a:rPr>
              <a:t> </a:t>
            </a:r>
            <a:r>
              <a:rPr lang="ru-RU" b="1" dirty="0">
                <a:solidFill>
                  <a:schemeClr val="tx1">
                    <a:lumMod val="65000"/>
                    <a:lumOff val="35000"/>
                  </a:schemeClr>
                </a:solidFill>
                <a:latin typeface="+mj-lt"/>
              </a:rPr>
              <a:t>«Об утверждении Порядка осуществления образовательной деятельности образовательными организациями дополнительного образования детей со специальными наименованиями „детская школа искусств“, „детская музыкальная школа“, „детская хоровая школа“, „детская художественная школа“, „детская хореографическая школа“, „детская театральная школа“, „детская цирковая школа“, „детская школа художественных ремёсел“»</a:t>
            </a:r>
            <a:endParaRPr lang="ru-RU" dirty="0">
              <a:solidFill>
                <a:schemeClr val="tx1">
                  <a:lumMod val="65000"/>
                  <a:lumOff val="35000"/>
                </a:schemeClr>
              </a:solidFill>
              <a:latin typeface="+mj-lt"/>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5" name="Заголовок 4"/>
          <p:cNvSpPr>
            <a:spLocks noGrp="1"/>
          </p:cNvSpPr>
          <p:nvPr>
            <p:ph type="title"/>
          </p:nvPr>
        </p:nvSpPr>
        <p:spPr>
          <a:xfrm>
            <a:off x="428596" y="205978"/>
            <a:ext cx="8258204" cy="857250"/>
          </a:xfrm>
        </p:spPr>
        <p:txBody>
          <a:bodyPr>
            <a:noAutofit/>
          </a:bodyPr>
          <a:lstStyle/>
          <a:p>
            <a:pPr algn="ctr"/>
            <a:r>
              <a:rPr lang="ru-RU" sz="2400" dirty="0"/>
              <a:t>Детские школы искусств реализуют дополнительные общеобразовательные программы в области искусств</a:t>
            </a:r>
          </a:p>
        </p:txBody>
      </p:sp>
      <p:sp>
        <p:nvSpPr>
          <p:cNvPr id="6" name="Содержимое 5"/>
          <p:cNvSpPr>
            <a:spLocks noGrp="1"/>
          </p:cNvSpPr>
          <p:nvPr>
            <p:ph sz="quarter" idx="1"/>
          </p:nvPr>
        </p:nvSpPr>
        <p:spPr>
          <a:xfrm>
            <a:off x="500034" y="1085850"/>
            <a:ext cx="4163406" cy="3429000"/>
          </a:xfrm>
        </p:spPr>
        <p:txBody>
          <a:bodyPr>
            <a:normAutofit lnSpcReduction="10000"/>
          </a:bodyPr>
          <a:lstStyle/>
          <a:p>
            <a:pPr>
              <a:buNone/>
            </a:pPr>
            <a:r>
              <a:rPr lang="ru-RU" b="1" u="sng" dirty="0" err="1"/>
              <a:t>Предпрофессиональные</a:t>
            </a:r>
            <a:endParaRPr lang="ru-RU" b="1" u="sng" dirty="0"/>
          </a:p>
          <a:p>
            <a:r>
              <a:rPr lang="ru-RU" sz="2200" dirty="0"/>
              <a:t>Объем, содержания, условия определяются федеральными государственные требованиями</a:t>
            </a:r>
          </a:p>
          <a:p>
            <a:r>
              <a:rPr lang="ru-RU" sz="2200" dirty="0"/>
              <a:t>Включают вариативную часть, содержание которой школа определяет самостоятельно</a:t>
            </a:r>
          </a:p>
        </p:txBody>
      </p:sp>
      <p:sp>
        <p:nvSpPr>
          <p:cNvPr id="7" name="Содержимое 6"/>
          <p:cNvSpPr>
            <a:spLocks noGrp="1"/>
          </p:cNvSpPr>
          <p:nvPr>
            <p:ph sz="quarter" idx="2"/>
          </p:nvPr>
        </p:nvSpPr>
        <p:spPr>
          <a:xfrm>
            <a:off x="4933950" y="1085850"/>
            <a:ext cx="3995768" cy="3429000"/>
          </a:xfrm>
        </p:spPr>
        <p:txBody>
          <a:bodyPr>
            <a:normAutofit lnSpcReduction="10000"/>
          </a:bodyPr>
          <a:lstStyle/>
          <a:p>
            <a:pPr algn="ctr">
              <a:buNone/>
            </a:pPr>
            <a:r>
              <a:rPr lang="ru-RU" b="1" u="sng" dirty="0" err="1"/>
              <a:t>Общеразвивающие</a:t>
            </a:r>
            <a:endParaRPr lang="ru-RU" b="1" u="sng" dirty="0"/>
          </a:p>
          <a:p>
            <a:r>
              <a:rPr lang="ru-RU" sz="2200" dirty="0"/>
              <a:t>Направлены на повышение доступности дополнительного образования в области искусств</a:t>
            </a:r>
          </a:p>
          <a:p>
            <a:r>
              <a:rPr lang="ru-RU" sz="2200" dirty="0"/>
              <a:t>Разрабатываются школой самостоятельно</a:t>
            </a: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6" name="Заголовок 5"/>
          <p:cNvSpPr>
            <a:spLocks noGrp="1"/>
          </p:cNvSpPr>
          <p:nvPr>
            <p:ph type="title"/>
          </p:nvPr>
        </p:nvSpPr>
        <p:spPr>
          <a:xfrm>
            <a:off x="214282" y="205978"/>
            <a:ext cx="8786874" cy="857250"/>
          </a:xfrm>
        </p:spPr>
        <p:txBody>
          <a:bodyPr>
            <a:noAutofit/>
          </a:bodyPr>
          <a:lstStyle/>
          <a:p>
            <a:pPr algn="ctr"/>
            <a:r>
              <a:rPr lang="ru-RU" sz="2400" b="1" dirty="0"/>
              <a:t>Развитие </a:t>
            </a:r>
            <a:r>
              <a:rPr lang="ru-RU" sz="2400" b="1" dirty="0" err="1"/>
              <a:t>креативности</a:t>
            </a:r>
            <a:r>
              <a:rPr lang="ru-RU" sz="2400" b="1" dirty="0"/>
              <a:t> входит в федеральные государственные требования (ФГТ) к программам в области искусств</a:t>
            </a:r>
            <a:r>
              <a:rPr lang="ru-RU" sz="2400" dirty="0"/>
              <a:t>. </a:t>
            </a:r>
          </a:p>
        </p:txBody>
      </p:sp>
      <p:sp>
        <p:nvSpPr>
          <p:cNvPr id="7" name="Содержимое 6"/>
          <p:cNvSpPr>
            <a:spLocks noGrp="1"/>
          </p:cNvSpPr>
          <p:nvPr>
            <p:ph sz="quarter" idx="1"/>
          </p:nvPr>
        </p:nvSpPr>
        <p:spPr>
          <a:xfrm>
            <a:off x="500034" y="1085850"/>
            <a:ext cx="4163406" cy="3429000"/>
          </a:xfrm>
        </p:spPr>
        <p:txBody>
          <a:bodyPr>
            <a:normAutofit/>
          </a:bodyPr>
          <a:lstStyle/>
          <a:p>
            <a:pPr algn="ctr">
              <a:buNone/>
            </a:pPr>
            <a:r>
              <a:rPr lang="ru-RU" sz="2200" b="1" u="sng" dirty="0">
                <a:latin typeface="+mj-lt"/>
              </a:rPr>
              <a:t>В области музыкального искусства</a:t>
            </a:r>
          </a:p>
          <a:p>
            <a:r>
              <a:rPr lang="ru-RU" sz="2400" dirty="0">
                <a:latin typeface="+mj-lt"/>
              </a:rPr>
              <a:t>Коллективное </a:t>
            </a:r>
            <a:r>
              <a:rPr lang="ru-RU" sz="2400" dirty="0" err="1">
                <a:latin typeface="+mj-lt"/>
              </a:rPr>
              <a:t>музицирование</a:t>
            </a:r>
            <a:endParaRPr lang="ru-RU" sz="2400" dirty="0">
              <a:latin typeface="+mj-lt"/>
            </a:endParaRPr>
          </a:p>
          <a:p>
            <a:r>
              <a:rPr lang="ru-RU" sz="2400" dirty="0">
                <a:latin typeface="+mj-lt"/>
              </a:rPr>
              <a:t>Участие творческих проектах, постановках, концертах, конкурсах</a:t>
            </a:r>
          </a:p>
          <a:p>
            <a:endParaRPr lang="ru-RU" dirty="0"/>
          </a:p>
        </p:txBody>
      </p:sp>
      <p:sp>
        <p:nvSpPr>
          <p:cNvPr id="8" name="Содержимое 7"/>
          <p:cNvSpPr>
            <a:spLocks noGrp="1"/>
          </p:cNvSpPr>
          <p:nvPr>
            <p:ph sz="quarter" idx="2"/>
          </p:nvPr>
        </p:nvSpPr>
        <p:spPr>
          <a:xfrm>
            <a:off x="4786314" y="1085850"/>
            <a:ext cx="4143404" cy="3429000"/>
          </a:xfrm>
        </p:spPr>
        <p:txBody>
          <a:bodyPr>
            <a:normAutofit/>
          </a:bodyPr>
          <a:lstStyle/>
          <a:p>
            <a:pPr algn="ctr">
              <a:buNone/>
            </a:pPr>
            <a:r>
              <a:rPr lang="ru-RU" sz="2200" b="1" u="sng" dirty="0">
                <a:latin typeface="+mj-lt"/>
              </a:rPr>
              <a:t>В области изобразительного искусства</a:t>
            </a:r>
          </a:p>
          <a:p>
            <a:r>
              <a:rPr lang="ru-RU" sz="2400" dirty="0">
                <a:latin typeface="+mj-lt"/>
              </a:rPr>
              <a:t>Вариативность решения задач</a:t>
            </a:r>
          </a:p>
          <a:p>
            <a:r>
              <a:rPr lang="ru-RU" sz="2400" dirty="0">
                <a:latin typeface="+mj-lt"/>
              </a:rPr>
              <a:t>Развитие фантазии в цветовом, композиционном решении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428596" y="714376"/>
            <a:ext cx="8429684" cy="1021556"/>
          </a:xfrm>
        </p:spPr>
        <p:txBody>
          <a:bodyPr>
            <a:normAutofit fontScale="90000"/>
          </a:bodyPr>
          <a:lstStyle/>
          <a:p>
            <a:r>
              <a:rPr lang="ru-RU" b="1" dirty="0" err="1"/>
              <a:t>Эмпатия</a:t>
            </a:r>
            <a:r>
              <a:rPr lang="ru-RU" dirty="0"/>
              <a:t> — </a:t>
            </a:r>
            <a:r>
              <a:rPr lang="ru-RU" b="1" dirty="0"/>
              <a:t>это</a:t>
            </a:r>
            <a:r>
              <a:rPr lang="ru-RU" dirty="0"/>
              <a:t> </a:t>
            </a:r>
            <a:r>
              <a:rPr lang="ru-RU" b="1" dirty="0"/>
              <a:t>способность чувствовать и понимать эмоции других людей</a:t>
            </a:r>
            <a:r>
              <a:rPr lang="ru-RU" dirty="0"/>
              <a:t>. </a:t>
            </a:r>
          </a:p>
        </p:txBody>
      </p:sp>
      <p:sp>
        <p:nvSpPr>
          <p:cNvPr id="5" name="Текст 4"/>
          <p:cNvSpPr>
            <a:spLocks noGrp="1"/>
          </p:cNvSpPr>
          <p:nvPr>
            <p:ph type="body" idx="1"/>
          </p:nvPr>
        </p:nvSpPr>
        <p:spPr>
          <a:xfrm>
            <a:off x="214282" y="1910953"/>
            <a:ext cx="5429289" cy="2232433"/>
          </a:xfrm>
        </p:spPr>
        <p:txBody>
          <a:bodyPr>
            <a:normAutofit fontScale="92500" lnSpcReduction="10000"/>
          </a:bodyPr>
          <a:lstStyle/>
          <a:p>
            <a:r>
              <a:rPr lang="ru-RU" sz="2100" dirty="0">
                <a:solidFill>
                  <a:schemeClr val="tx1">
                    <a:lumMod val="75000"/>
                    <a:lumOff val="25000"/>
                  </a:schemeClr>
                </a:solidFill>
                <a:latin typeface="+mj-lt"/>
              </a:rPr>
              <a:t>"В процессе обучения </a:t>
            </a:r>
            <a:r>
              <a:rPr lang="ru-RU" sz="1900" dirty="0">
                <a:solidFill>
                  <a:schemeClr val="tx1">
                    <a:lumMod val="75000"/>
                    <a:lumOff val="25000"/>
                  </a:schemeClr>
                </a:solidFill>
                <a:latin typeface="+mj-lt"/>
              </a:rPr>
              <a:t>музыке</a:t>
            </a:r>
            <a:r>
              <a:rPr lang="ru-RU" sz="2100" dirty="0">
                <a:solidFill>
                  <a:schemeClr val="tx1">
                    <a:lumMod val="75000"/>
                    <a:lumOff val="25000"/>
                  </a:schemeClr>
                </a:solidFill>
                <a:latin typeface="+mj-lt"/>
              </a:rPr>
              <a:t> ребенок узнает, что определенные эмоции можно испытывать, если представить или вспомнить ситуацию, которая их вызывает, и что эти воспоминания также могут служить причиной возникновения эмоций", - сказала преподаватель кафедры психологии образования и педагогики факультета психологии МГУ Анастасия Якушина.</a:t>
            </a:r>
          </a:p>
          <a:p>
            <a:endParaRPr lang="ru-RU" dirty="0"/>
          </a:p>
        </p:txBody>
      </p:sp>
      <p:pic>
        <p:nvPicPr>
          <p:cNvPr id="44034" name="Picture 2" descr="https://masterpiecer-images.s3.yandex.net/ae1aa18db28311efa6f25202cec5c768:1"/>
          <p:cNvPicPr>
            <a:picLocks noChangeAspect="1" noChangeArrowheads="1"/>
          </p:cNvPicPr>
          <p:nvPr/>
        </p:nvPicPr>
        <p:blipFill>
          <a:blip r:embed="rId4" cstate="print"/>
          <a:srcRect/>
          <a:stretch>
            <a:fillRect/>
          </a:stretch>
        </p:blipFill>
        <p:spPr bwMode="auto">
          <a:xfrm>
            <a:off x="5572132" y="1928808"/>
            <a:ext cx="2500330" cy="25003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5" name="Содержимое 4"/>
          <p:cNvSpPr>
            <a:spLocks noGrp="1"/>
          </p:cNvSpPr>
          <p:nvPr>
            <p:ph sz="quarter" idx="1"/>
          </p:nvPr>
        </p:nvSpPr>
        <p:spPr>
          <a:xfrm>
            <a:off x="285720" y="142858"/>
            <a:ext cx="3929090" cy="1357322"/>
          </a:xfrm>
        </p:spPr>
        <p:txBody>
          <a:bodyPr>
            <a:normAutofit fontScale="85000" lnSpcReduction="10000"/>
          </a:bodyPr>
          <a:lstStyle/>
          <a:p>
            <a:pPr marL="0" indent="0">
              <a:buNone/>
            </a:pPr>
            <a:r>
              <a:rPr lang="ru-RU" dirty="0">
                <a:latin typeface="+mj-lt"/>
              </a:rPr>
              <a:t> «Учителя нетерпеливые, подсказывающие ребенку, как только он запнется, портят память детей». (К.Д.Ушинский)</a:t>
            </a:r>
          </a:p>
        </p:txBody>
      </p:sp>
      <p:sp>
        <p:nvSpPr>
          <p:cNvPr id="6" name="Содержимое 5"/>
          <p:cNvSpPr>
            <a:spLocks noGrp="1"/>
          </p:cNvSpPr>
          <p:nvPr>
            <p:ph sz="quarter" idx="2"/>
          </p:nvPr>
        </p:nvSpPr>
        <p:spPr>
          <a:xfrm>
            <a:off x="4429124" y="71420"/>
            <a:ext cx="4572032" cy="1785950"/>
          </a:xfrm>
        </p:spPr>
        <p:txBody>
          <a:bodyPr>
            <a:normAutofit fontScale="85000" lnSpcReduction="10000"/>
          </a:bodyPr>
          <a:lstStyle/>
          <a:p>
            <a:pPr marL="0" indent="0">
              <a:buNone/>
            </a:pPr>
            <a:r>
              <a:rPr lang="ru-RU" sz="2000" dirty="0">
                <a:latin typeface="+mj-lt"/>
              </a:rPr>
              <a:t>«Все формы музыкальных занятий в школе должны способствовать творческому развитию учащихся, то есть, вырабатывать в них стремление к самостоятельному мышлению, к проявлению собственной инициативы, стремлению сделать что-то своё, новое, лучшее». (Д.Б. </a:t>
            </a:r>
            <a:r>
              <a:rPr lang="ru-RU" sz="2000" dirty="0" err="1">
                <a:latin typeface="+mj-lt"/>
              </a:rPr>
              <a:t>Кабалевский</a:t>
            </a:r>
            <a:r>
              <a:rPr lang="ru-RU" sz="2000" dirty="0">
                <a:latin typeface="+mj-lt"/>
              </a:rPr>
              <a:t>)</a:t>
            </a:r>
          </a:p>
        </p:txBody>
      </p:sp>
      <p:pic>
        <p:nvPicPr>
          <p:cNvPr id="46082" name="Picture 2" descr="https://avatars.mds.yandex.net/get-entity_search/1981337/952376761/S600xU_2x"/>
          <p:cNvPicPr>
            <a:picLocks noChangeAspect="1" noChangeArrowheads="1"/>
          </p:cNvPicPr>
          <p:nvPr/>
        </p:nvPicPr>
        <p:blipFill>
          <a:blip r:embed="rId4"/>
          <a:srcRect/>
          <a:stretch>
            <a:fillRect/>
          </a:stretch>
        </p:blipFill>
        <p:spPr bwMode="auto">
          <a:xfrm>
            <a:off x="1071538" y="1428742"/>
            <a:ext cx="2071702" cy="2552337"/>
          </a:xfrm>
          <a:prstGeom prst="rect">
            <a:avLst/>
          </a:prstGeom>
          <a:noFill/>
        </p:spPr>
      </p:pic>
      <p:pic>
        <p:nvPicPr>
          <p:cNvPr id="46084" name="Picture 4" descr="Picture background"/>
          <p:cNvPicPr>
            <a:picLocks noChangeAspect="1" noChangeArrowheads="1"/>
          </p:cNvPicPr>
          <p:nvPr/>
        </p:nvPicPr>
        <p:blipFill>
          <a:blip r:embed="rId5"/>
          <a:srcRect/>
          <a:stretch>
            <a:fillRect/>
          </a:stretch>
        </p:blipFill>
        <p:spPr bwMode="auto">
          <a:xfrm>
            <a:off x="5000628" y="1785932"/>
            <a:ext cx="3500462" cy="225261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142844" y="714376"/>
            <a:ext cx="8786874" cy="1021556"/>
          </a:xfrm>
        </p:spPr>
        <p:txBody>
          <a:bodyPr>
            <a:noAutofit/>
          </a:bodyPr>
          <a:lstStyle/>
          <a:p>
            <a:r>
              <a:rPr lang="ru-RU" sz="3200" b="1" dirty="0"/>
              <a:t>Некоторые современные педагогические технологии, направленные на развитие </a:t>
            </a:r>
            <a:r>
              <a:rPr lang="ru-RU" sz="3200" b="1" dirty="0" err="1"/>
              <a:t>креативного</a:t>
            </a:r>
            <a:r>
              <a:rPr lang="ru-RU" sz="3200" b="1" dirty="0"/>
              <a:t> мышления</a:t>
            </a:r>
            <a:endParaRPr lang="ru-RU" sz="3200" dirty="0"/>
          </a:p>
        </p:txBody>
      </p:sp>
      <p:sp>
        <p:nvSpPr>
          <p:cNvPr id="5" name="Текст 4"/>
          <p:cNvSpPr>
            <a:spLocks noGrp="1"/>
          </p:cNvSpPr>
          <p:nvPr>
            <p:ph type="body" idx="1"/>
          </p:nvPr>
        </p:nvSpPr>
        <p:spPr>
          <a:xfrm>
            <a:off x="142844" y="1910953"/>
            <a:ext cx="8858312" cy="2232433"/>
          </a:xfrm>
        </p:spPr>
        <p:txBody>
          <a:bodyPr>
            <a:normAutofit fontScale="47500" lnSpcReduction="20000"/>
          </a:bodyPr>
          <a:lstStyle/>
          <a:p>
            <a:r>
              <a:rPr lang="ru-RU" sz="2500" b="1" dirty="0">
                <a:solidFill>
                  <a:schemeClr val="tx1">
                    <a:lumMod val="75000"/>
                    <a:lumOff val="25000"/>
                  </a:schemeClr>
                </a:solidFill>
                <a:latin typeface="+mj-lt"/>
              </a:rPr>
              <a:t>Технология активного обучения - </a:t>
            </a:r>
            <a:r>
              <a:rPr lang="ru-RU" sz="2500" dirty="0">
                <a:solidFill>
                  <a:schemeClr val="tx1">
                    <a:lumMod val="75000"/>
                    <a:lumOff val="25000"/>
                  </a:schemeClr>
                </a:solidFill>
                <a:latin typeface="+mj-lt"/>
              </a:rPr>
              <a:t>групповая дискуссия, мозговой штурм и другие методы. </a:t>
            </a:r>
          </a:p>
          <a:p>
            <a:r>
              <a:rPr lang="ru-RU" sz="2500" b="1" dirty="0">
                <a:solidFill>
                  <a:schemeClr val="tx1">
                    <a:lumMod val="75000"/>
                    <a:lumOff val="25000"/>
                  </a:schemeClr>
                </a:solidFill>
                <a:latin typeface="+mj-lt"/>
              </a:rPr>
              <a:t>Проектная технология -</a:t>
            </a:r>
            <a:r>
              <a:rPr lang="ru-RU" sz="2500" dirty="0">
                <a:solidFill>
                  <a:schemeClr val="tx1">
                    <a:lumMod val="75000"/>
                    <a:lumOff val="25000"/>
                  </a:schemeClr>
                </a:solidFill>
                <a:latin typeface="+mj-lt"/>
              </a:rPr>
              <a:t> способствует формированию навыков решения проблем творческого и поискового характера, планирования действий в соответствии с поставленной задачей. </a:t>
            </a:r>
          </a:p>
          <a:p>
            <a:r>
              <a:rPr lang="ru-RU" sz="2500" b="1" dirty="0" err="1">
                <a:solidFill>
                  <a:schemeClr val="tx1">
                    <a:lumMod val="75000"/>
                    <a:lumOff val="25000"/>
                  </a:schemeClr>
                </a:solidFill>
                <a:latin typeface="+mj-lt"/>
              </a:rPr>
              <a:t>ТРИЗ-педагогика</a:t>
            </a:r>
            <a:r>
              <a:rPr lang="ru-RU" sz="2500" dirty="0">
                <a:solidFill>
                  <a:schemeClr val="tx1">
                    <a:lumMod val="75000"/>
                    <a:lumOff val="25000"/>
                  </a:schemeClr>
                </a:solidFill>
                <a:latin typeface="+mj-lt"/>
              </a:rPr>
              <a:t> - основная цель: научить школьников решать открытые (эвристические, творческие, жизненные) задачи. Открытые задачи позволяют научить детей мыслить </a:t>
            </a:r>
            <a:r>
              <a:rPr lang="ru-RU" sz="2500" dirty="0" err="1">
                <a:solidFill>
                  <a:schemeClr val="tx1">
                    <a:lumMod val="75000"/>
                    <a:lumOff val="25000"/>
                  </a:schemeClr>
                </a:solidFill>
                <a:latin typeface="+mj-lt"/>
              </a:rPr>
              <a:t>креативно</a:t>
            </a:r>
            <a:r>
              <a:rPr lang="ru-RU" sz="2500" dirty="0">
                <a:solidFill>
                  <a:schemeClr val="tx1">
                    <a:lumMod val="75000"/>
                    <a:lumOff val="25000"/>
                  </a:schemeClr>
                </a:solidFill>
                <a:latin typeface="+mj-lt"/>
              </a:rPr>
              <a:t>, системно, логически, познавать мир и видеть взаимосвязь между изучаемыми предметами. </a:t>
            </a:r>
          </a:p>
          <a:p>
            <a:r>
              <a:rPr lang="ru-RU" sz="2500" b="1" dirty="0">
                <a:solidFill>
                  <a:schemeClr val="tx1">
                    <a:lumMod val="75000"/>
                    <a:lumOff val="25000"/>
                  </a:schemeClr>
                </a:solidFill>
                <a:latin typeface="+mj-lt"/>
              </a:rPr>
              <a:t>Игровые технологии -</a:t>
            </a:r>
            <a:r>
              <a:rPr lang="ru-RU" sz="2500" dirty="0">
                <a:solidFill>
                  <a:schemeClr val="tx1">
                    <a:lumMod val="75000"/>
                    <a:lumOff val="25000"/>
                  </a:schemeClr>
                </a:solidFill>
                <a:latin typeface="+mj-lt"/>
              </a:rPr>
              <a:t> деловые, ролевые, имитационные игры, решение занимательных задач. </a:t>
            </a:r>
          </a:p>
          <a:p>
            <a:r>
              <a:rPr lang="ru-RU" sz="2500" b="1" dirty="0">
                <a:solidFill>
                  <a:schemeClr val="tx1">
                    <a:lumMod val="75000"/>
                    <a:lumOff val="25000"/>
                  </a:schemeClr>
                </a:solidFill>
                <a:latin typeface="+mj-lt"/>
              </a:rPr>
              <a:t>Подбор ассоциаций - с</a:t>
            </a:r>
            <a:r>
              <a:rPr lang="ru-RU" sz="2500" dirty="0">
                <a:solidFill>
                  <a:schemeClr val="tx1">
                    <a:lumMod val="75000"/>
                    <a:lumOff val="25000"/>
                  </a:schemeClr>
                </a:solidFill>
                <a:latin typeface="+mj-lt"/>
              </a:rPr>
              <a:t>пособность видеть связь между совершенно разными предметами и явлениями придаёт мышлению гибкость, оригинальность и продуктивность.</a:t>
            </a:r>
          </a:p>
          <a:p>
            <a:r>
              <a:rPr lang="ru-RU" sz="2500" b="1" dirty="0">
                <a:solidFill>
                  <a:schemeClr val="tx1">
                    <a:lumMod val="75000"/>
                    <a:lumOff val="25000"/>
                  </a:schemeClr>
                </a:solidFill>
                <a:latin typeface="+mj-lt"/>
              </a:rPr>
              <a:t>Иллюстрирование – </a:t>
            </a:r>
            <a:r>
              <a:rPr lang="ru-RU" sz="2500" dirty="0">
                <a:solidFill>
                  <a:schemeClr val="tx1">
                    <a:lumMod val="75000"/>
                    <a:lumOff val="25000"/>
                  </a:schemeClr>
                </a:solidFill>
                <a:latin typeface="+mj-lt"/>
              </a:rPr>
              <a:t>обеспечивает</a:t>
            </a:r>
            <a:r>
              <a:rPr lang="ru-RU" sz="2500" b="1" dirty="0">
                <a:solidFill>
                  <a:schemeClr val="tx1">
                    <a:lumMod val="75000"/>
                    <a:lumOff val="25000"/>
                  </a:schemeClr>
                </a:solidFill>
                <a:latin typeface="+mj-lt"/>
              </a:rPr>
              <a:t> </a:t>
            </a:r>
            <a:r>
              <a:rPr lang="ru-RU" sz="2500" dirty="0">
                <a:solidFill>
                  <a:schemeClr val="tx1">
                    <a:lumMod val="75000"/>
                    <a:lumOff val="25000"/>
                  </a:schemeClr>
                </a:solidFill>
                <a:latin typeface="+mj-lt"/>
              </a:rPr>
              <a:t>переход от слов к образам, а затем к действиям, и наоборот: создание картин к литературному тексту или по мотивам абстрактного понятия.</a:t>
            </a:r>
            <a:r>
              <a:rPr lang="ru-RU" dirty="0">
                <a:solidFill>
                  <a:schemeClr val="tx1">
                    <a:lumMod val="75000"/>
                    <a:lumOff val="25000"/>
                  </a:schemeClr>
                </a:solidFill>
                <a:latin typeface="+mj-lt"/>
              </a:rPr>
              <a:t>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142844" y="214296"/>
            <a:ext cx="8715436" cy="1521636"/>
          </a:xfrm>
        </p:spPr>
        <p:txBody>
          <a:bodyPr>
            <a:normAutofit fontScale="90000"/>
          </a:bodyPr>
          <a:lstStyle/>
          <a:p>
            <a:r>
              <a:rPr lang="ru-RU" sz="2800" dirty="0"/>
              <a:t>Задачи, которые стоят перед учреждениями дополнительного образования, дл повышения эффективности развития детского </a:t>
            </a:r>
            <a:r>
              <a:rPr lang="ru-RU" sz="2800" dirty="0" err="1"/>
              <a:t>креативного</a:t>
            </a:r>
            <a:r>
              <a:rPr lang="ru-RU" sz="2800" dirty="0"/>
              <a:t> мышления</a:t>
            </a:r>
          </a:p>
        </p:txBody>
      </p:sp>
      <p:sp>
        <p:nvSpPr>
          <p:cNvPr id="5" name="Текст 4"/>
          <p:cNvSpPr>
            <a:spLocks noGrp="1"/>
          </p:cNvSpPr>
          <p:nvPr>
            <p:ph type="body" idx="1"/>
          </p:nvPr>
        </p:nvSpPr>
        <p:spPr>
          <a:xfrm>
            <a:off x="214282" y="2000246"/>
            <a:ext cx="8715436" cy="2143140"/>
          </a:xfrm>
        </p:spPr>
        <p:txBody>
          <a:bodyPr>
            <a:normAutofit fontScale="70000" lnSpcReduction="20000"/>
          </a:bodyPr>
          <a:lstStyle/>
          <a:p>
            <a:pPr fontAlgn="base"/>
            <a:r>
              <a:rPr lang="ru-RU" sz="2200" dirty="0">
                <a:solidFill>
                  <a:schemeClr val="tx1">
                    <a:lumMod val="75000"/>
                    <a:lumOff val="25000"/>
                  </a:schemeClr>
                </a:solidFill>
                <a:latin typeface="+mj-lt"/>
              </a:rPr>
              <a:t>– обеспечить возможную вариативность образовательных программ дополнительного образования;</a:t>
            </a:r>
          </a:p>
          <a:p>
            <a:pPr fontAlgn="base"/>
            <a:r>
              <a:rPr lang="ru-RU" sz="2200" dirty="0">
                <a:solidFill>
                  <a:schemeClr val="tx1">
                    <a:lumMod val="75000"/>
                    <a:lumOff val="25000"/>
                  </a:schemeClr>
                </a:solidFill>
                <a:latin typeface="+mj-lt"/>
              </a:rPr>
              <a:t>– совершенствовать образовательный процесс путем создания авторских программ, изучения и внедрения современных педагогических технологий;</a:t>
            </a:r>
          </a:p>
          <a:p>
            <a:pPr fontAlgn="base"/>
            <a:r>
              <a:rPr lang="ru-RU" sz="2200" dirty="0">
                <a:solidFill>
                  <a:schemeClr val="tx1">
                    <a:lumMod val="75000"/>
                    <a:lumOff val="25000"/>
                  </a:schemeClr>
                </a:solidFill>
                <a:latin typeface="+mj-lt"/>
              </a:rPr>
              <a:t>– обеспечить повышение квалификации, профессиональной подготовки и переподготовки преподавателей по направлениям современных педагогических технологий;</a:t>
            </a:r>
          </a:p>
          <a:p>
            <a:pPr fontAlgn="base"/>
            <a:r>
              <a:rPr lang="ru-RU" sz="2200" dirty="0">
                <a:solidFill>
                  <a:schemeClr val="tx1">
                    <a:lumMod val="75000"/>
                    <a:lumOff val="25000"/>
                  </a:schemeClr>
                </a:solidFill>
                <a:latin typeface="+mj-lt"/>
              </a:rPr>
              <a:t>– совершенствовать организационные формы, технологии методической поддержки образовательного процесса;</a:t>
            </a:r>
          </a:p>
          <a:p>
            <a:pPr fontAlgn="base"/>
            <a:r>
              <a:rPr lang="ru-RU" sz="2200" dirty="0">
                <a:solidFill>
                  <a:schemeClr val="tx1">
                    <a:lumMod val="75000"/>
                    <a:lumOff val="25000"/>
                  </a:schemeClr>
                </a:solidFill>
                <a:latin typeface="+mj-lt"/>
              </a:rPr>
              <a:t>– повышать опыт учреждения через активное участие в конкурсных мероприятиях учащихся и педагогов, реализацию образовательных, культурно-просветительских и творческих проектов.</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285720" y="214296"/>
            <a:ext cx="8643998" cy="1021556"/>
          </a:xfrm>
        </p:spPr>
        <p:txBody>
          <a:bodyPr>
            <a:noAutofit/>
          </a:bodyPr>
          <a:lstStyle/>
          <a:p>
            <a:r>
              <a:rPr lang="ru-RU" sz="2000" dirty="0"/>
              <a:t>Муниципальное бюджетное учреждение дополнительного образования «Детская школа искусств имени Н.А. Римского-Корсакова»</a:t>
            </a:r>
            <a:br>
              <a:rPr lang="ru-RU" sz="2000" dirty="0"/>
            </a:br>
            <a:r>
              <a:rPr lang="ru-RU" sz="2000" dirty="0"/>
              <a:t>Ленинградская область, город Тихвин</a:t>
            </a:r>
          </a:p>
        </p:txBody>
      </p:sp>
      <p:sp>
        <p:nvSpPr>
          <p:cNvPr id="5" name="Текст 4"/>
          <p:cNvSpPr>
            <a:spLocks noGrp="1"/>
          </p:cNvSpPr>
          <p:nvPr>
            <p:ph type="body" idx="1"/>
          </p:nvPr>
        </p:nvSpPr>
        <p:spPr>
          <a:xfrm>
            <a:off x="214282" y="1910953"/>
            <a:ext cx="8280431" cy="2446747"/>
          </a:xfrm>
        </p:spPr>
        <p:txBody>
          <a:bodyPr>
            <a:normAutofit/>
          </a:bodyPr>
          <a:lstStyle/>
          <a:p>
            <a:r>
              <a:rPr lang="ru-RU" sz="2000" dirty="0">
                <a:solidFill>
                  <a:schemeClr val="tx1">
                    <a:lumMod val="75000"/>
                    <a:lumOff val="25000"/>
                  </a:schemeClr>
                </a:solidFill>
                <a:latin typeface="+mj-lt"/>
              </a:rPr>
              <a:t>Год основания – 1946 г.</a:t>
            </a:r>
          </a:p>
          <a:p>
            <a:r>
              <a:rPr lang="ru-RU" sz="2000" dirty="0">
                <a:solidFill>
                  <a:schemeClr val="tx1">
                    <a:lumMod val="75000"/>
                    <a:lumOff val="25000"/>
                  </a:schemeClr>
                </a:solidFill>
                <a:latin typeface="+mj-lt"/>
              </a:rPr>
              <a:t>Количество обучающихся – 739 человек</a:t>
            </a:r>
          </a:p>
          <a:p>
            <a:r>
              <a:rPr lang="ru-RU" sz="2000" dirty="0">
                <a:solidFill>
                  <a:schemeClr val="tx1">
                    <a:lumMod val="75000"/>
                    <a:lumOff val="25000"/>
                  </a:schemeClr>
                </a:solidFill>
                <a:latin typeface="+mj-lt"/>
              </a:rPr>
              <a:t>Педагогический состав – 82 преподавателя</a:t>
            </a:r>
          </a:p>
          <a:p>
            <a:r>
              <a:rPr lang="ru-RU" sz="2000" dirty="0">
                <a:solidFill>
                  <a:schemeClr val="tx1">
                    <a:lumMod val="75000"/>
                    <a:lumOff val="25000"/>
                  </a:schemeClr>
                </a:solidFill>
                <a:latin typeface="+mj-lt"/>
              </a:rPr>
              <a:t>Реализуемые программы: 8 </a:t>
            </a:r>
            <a:r>
              <a:rPr lang="ru-RU" sz="2000" dirty="0" err="1">
                <a:solidFill>
                  <a:schemeClr val="tx1">
                    <a:lumMod val="75000"/>
                    <a:lumOff val="25000"/>
                  </a:schemeClr>
                </a:solidFill>
                <a:latin typeface="+mj-lt"/>
              </a:rPr>
              <a:t>предпрофессиональных</a:t>
            </a:r>
            <a:r>
              <a:rPr lang="ru-RU" sz="2000" dirty="0">
                <a:solidFill>
                  <a:schemeClr val="tx1">
                    <a:lumMod val="75000"/>
                    <a:lumOff val="25000"/>
                  </a:schemeClr>
                </a:solidFill>
                <a:latin typeface="+mj-lt"/>
              </a:rPr>
              <a:t>, 2 </a:t>
            </a:r>
            <a:r>
              <a:rPr lang="ru-RU" sz="2000" dirty="0" err="1">
                <a:solidFill>
                  <a:schemeClr val="tx1">
                    <a:lumMod val="75000"/>
                    <a:lumOff val="25000"/>
                  </a:schemeClr>
                </a:solidFill>
                <a:latin typeface="+mj-lt"/>
              </a:rPr>
              <a:t>общеразвивающих</a:t>
            </a:r>
            <a:endParaRPr lang="ru-RU" sz="2000" dirty="0">
              <a:solidFill>
                <a:schemeClr val="tx1">
                  <a:lumMod val="75000"/>
                  <a:lumOff val="25000"/>
                </a:schemeClr>
              </a:solidFill>
              <a:latin typeface="+mj-lt"/>
            </a:endParaRPr>
          </a:p>
        </p:txBody>
      </p:sp>
      <p:pic>
        <p:nvPicPr>
          <p:cNvPr id="50178" name="Picture 2" descr="https://sun9-78.userapi.com/impg/1HfKPiiYvaYU1n-ifO_DiFwNneO2kwoBNFJAFA/YvKBN879-Hk.jpg?size=1280x960&amp;quality=95&amp;sign=42090e1e2ebfeee5e893a6b5bb185fb2&amp;type=album"/>
          <p:cNvPicPr>
            <a:picLocks noChangeAspect="1" noChangeArrowheads="1"/>
          </p:cNvPicPr>
          <p:nvPr/>
        </p:nvPicPr>
        <p:blipFill>
          <a:blip r:embed="rId4" cstate="print"/>
          <a:srcRect t="9843" b="19193"/>
          <a:stretch>
            <a:fillRect/>
          </a:stretch>
        </p:blipFill>
        <p:spPr bwMode="auto">
          <a:xfrm>
            <a:off x="5072066" y="857238"/>
            <a:ext cx="3929090" cy="20912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56322" name="Picture 2" descr="https://sun9-75.userapi.com/impg/UCJqQgJ_3SJP4WaKAFY3cHBcQOzEH55dX6d9dw/sb9fF2W-ryo.jpg?size=960x1280&amp;quality=95&amp;sign=c28601b3ca1dad1d152d8f517d658215&amp;type=album"/>
          <p:cNvPicPr>
            <a:picLocks noChangeAspect="1" noChangeArrowheads="1"/>
          </p:cNvPicPr>
          <p:nvPr/>
        </p:nvPicPr>
        <p:blipFill>
          <a:blip r:embed="rId4" cstate="print"/>
          <a:srcRect t="20300" b="13287"/>
          <a:stretch>
            <a:fillRect/>
          </a:stretch>
        </p:blipFill>
        <p:spPr bwMode="auto">
          <a:xfrm>
            <a:off x="500034" y="928676"/>
            <a:ext cx="3429024" cy="3036049"/>
          </a:xfrm>
          <a:prstGeom prst="rect">
            <a:avLst/>
          </a:prstGeom>
          <a:noFill/>
        </p:spPr>
      </p:pic>
      <p:pic>
        <p:nvPicPr>
          <p:cNvPr id="56324" name="Picture 4" descr="https://sun9-62.userapi.com/impg/c858016/v858016926/13607f/GpNIhknfdQ4.jpg?size=2160x1620&amp;quality=96&amp;rotate=270&amp;sign=385469d243a808d173a106fb4ecde1fc&amp;type=album"/>
          <p:cNvPicPr>
            <a:picLocks noChangeAspect="1" noChangeArrowheads="1"/>
          </p:cNvPicPr>
          <p:nvPr/>
        </p:nvPicPr>
        <p:blipFill>
          <a:blip r:embed="rId5" cstate="print"/>
          <a:srcRect l="9825" t="23191" r="9825"/>
          <a:stretch>
            <a:fillRect/>
          </a:stretch>
        </p:blipFill>
        <p:spPr bwMode="auto">
          <a:xfrm>
            <a:off x="4329480" y="928676"/>
            <a:ext cx="4284701" cy="3071834"/>
          </a:xfrm>
          <a:prstGeom prst="rect">
            <a:avLst/>
          </a:prstGeom>
          <a:noFill/>
        </p:spPr>
      </p:pic>
      <p:sp>
        <p:nvSpPr>
          <p:cNvPr id="6" name="Заголовок 5"/>
          <p:cNvSpPr>
            <a:spLocks noGrp="1"/>
          </p:cNvSpPr>
          <p:nvPr>
            <p:ph type="title"/>
          </p:nvPr>
        </p:nvSpPr>
        <p:spPr>
          <a:xfrm>
            <a:off x="722313" y="214296"/>
            <a:ext cx="7772400" cy="785818"/>
          </a:xfrm>
        </p:spPr>
        <p:txBody>
          <a:bodyPr>
            <a:noAutofit/>
          </a:bodyPr>
          <a:lstStyle/>
          <a:p>
            <a:pPr algn="ctr"/>
            <a:r>
              <a:rPr lang="ru-RU" sz="2800" dirty="0"/>
              <a:t>Проектная деятельность учащихся</a:t>
            </a:r>
            <a:br>
              <a:rPr lang="ru-RU" sz="2800" dirty="0"/>
            </a:br>
            <a:r>
              <a:rPr lang="ru-RU" sz="2800" dirty="0"/>
              <a:t>музыкального отделения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1028" name="Picture 4" descr="Picture background"/>
          <p:cNvPicPr>
            <a:picLocks noChangeAspect="1" noChangeArrowheads="1"/>
          </p:cNvPicPr>
          <p:nvPr/>
        </p:nvPicPr>
        <p:blipFill>
          <a:blip r:embed="rId4" cstate="print"/>
          <a:srcRect/>
          <a:stretch>
            <a:fillRect/>
          </a:stretch>
        </p:blipFill>
        <p:spPr bwMode="auto">
          <a:xfrm>
            <a:off x="142844" y="1000114"/>
            <a:ext cx="1500198" cy="2669333"/>
          </a:xfrm>
          <a:prstGeom prst="rect">
            <a:avLst/>
          </a:prstGeom>
          <a:noFill/>
        </p:spPr>
      </p:pic>
      <p:sp>
        <p:nvSpPr>
          <p:cNvPr id="7" name="Заголовок 6"/>
          <p:cNvSpPr>
            <a:spLocks noGrp="1"/>
          </p:cNvSpPr>
          <p:nvPr>
            <p:ph type="title"/>
          </p:nvPr>
        </p:nvSpPr>
        <p:spPr>
          <a:xfrm>
            <a:off x="1643010" y="142858"/>
            <a:ext cx="7500990" cy="1450198"/>
          </a:xfrm>
        </p:spPr>
        <p:txBody>
          <a:bodyPr>
            <a:noAutofit/>
          </a:bodyPr>
          <a:lstStyle/>
          <a:p>
            <a:r>
              <a:rPr lang="ru-RU" sz="1700" b="1" dirty="0">
                <a:solidFill>
                  <a:schemeClr val="tx1">
                    <a:lumMod val="75000"/>
                    <a:lumOff val="25000"/>
                  </a:schemeClr>
                </a:solidFill>
              </a:rPr>
              <a:t>Искусственный интеллект </a:t>
            </a:r>
            <a:r>
              <a:rPr lang="ru-RU" sz="1700" dirty="0">
                <a:solidFill>
                  <a:schemeClr val="tx1">
                    <a:lumMod val="75000"/>
                    <a:lumOff val="25000"/>
                  </a:schemeClr>
                </a:solidFill>
              </a:rPr>
              <a:t>- это область исследований в области компьютерных наук, которая разрабатывает и изучает методы и программное обеспечение, позволяющие машинам воспринимать окружающую среду и использовать обучение и интеллект для выполнения действий, которые максимально увеличивают их шансы на достижение поставленных целей.</a:t>
            </a:r>
          </a:p>
        </p:txBody>
      </p:sp>
      <p:sp>
        <p:nvSpPr>
          <p:cNvPr id="8" name="Текст 7"/>
          <p:cNvSpPr>
            <a:spLocks noGrp="1"/>
          </p:cNvSpPr>
          <p:nvPr>
            <p:ph type="body" idx="1"/>
          </p:nvPr>
        </p:nvSpPr>
        <p:spPr>
          <a:xfrm>
            <a:off x="2000232" y="1928808"/>
            <a:ext cx="6215106" cy="2946813"/>
          </a:xfrm>
        </p:spPr>
        <p:txBody>
          <a:bodyPr>
            <a:normAutofit/>
          </a:bodyPr>
          <a:lstStyle/>
          <a:p>
            <a:pPr algn="ctr"/>
            <a:r>
              <a:rPr lang="ru-RU" sz="1400" b="1" u="sng" dirty="0">
                <a:solidFill>
                  <a:schemeClr val="tx1">
                    <a:lumMod val="75000"/>
                    <a:lumOff val="25000"/>
                  </a:schemeClr>
                </a:solidFill>
                <a:latin typeface="+mj-lt"/>
              </a:rPr>
              <a:t>Сферы применения искусственного интеллекта:</a:t>
            </a:r>
          </a:p>
          <a:p>
            <a:pPr>
              <a:buFont typeface="Arial" pitchFamily="34" charset="0"/>
              <a:buChar char="•"/>
            </a:pPr>
            <a:r>
              <a:rPr lang="ru-RU" sz="1400" dirty="0">
                <a:solidFill>
                  <a:schemeClr val="tx1">
                    <a:lumMod val="75000"/>
                    <a:lumOff val="25000"/>
                  </a:schemeClr>
                </a:solidFill>
                <a:latin typeface="+mj-lt"/>
              </a:rPr>
              <a:t>передовые поисковые системы (например, </a:t>
            </a:r>
            <a:r>
              <a:rPr lang="ru-RU" sz="1400" dirty="0" err="1">
                <a:solidFill>
                  <a:schemeClr val="tx1">
                    <a:lumMod val="75000"/>
                    <a:lumOff val="25000"/>
                  </a:schemeClr>
                </a:solidFill>
                <a:latin typeface="+mj-lt"/>
              </a:rPr>
              <a:t>Google</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Search</a:t>
            </a:r>
            <a:r>
              <a:rPr lang="ru-RU" sz="1400" dirty="0">
                <a:solidFill>
                  <a:schemeClr val="tx1">
                    <a:lumMod val="75000"/>
                    <a:lumOff val="25000"/>
                  </a:schemeClr>
                </a:solidFill>
                <a:latin typeface="+mj-lt"/>
              </a:rPr>
              <a:t>); </a:t>
            </a:r>
          </a:p>
          <a:p>
            <a:pPr>
              <a:buFont typeface="Arial" pitchFamily="34" charset="0"/>
              <a:buChar char="•"/>
            </a:pPr>
            <a:r>
              <a:rPr lang="ru-RU" sz="1400" dirty="0">
                <a:solidFill>
                  <a:schemeClr val="tx1">
                    <a:lumMod val="75000"/>
                    <a:lumOff val="25000"/>
                  </a:schemeClr>
                </a:solidFill>
                <a:latin typeface="+mj-lt"/>
              </a:rPr>
              <a:t>рекомендательные системы (</a:t>
            </a:r>
            <a:r>
              <a:rPr lang="ru-RU" sz="1400" dirty="0" err="1">
                <a:solidFill>
                  <a:schemeClr val="tx1">
                    <a:lumMod val="75000"/>
                    <a:lumOff val="25000"/>
                  </a:schemeClr>
                </a:solidFill>
                <a:latin typeface="+mj-lt"/>
              </a:rPr>
              <a:t>YouTube</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Amazon</a:t>
            </a:r>
            <a:r>
              <a:rPr lang="ru-RU" sz="1400" dirty="0">
                <a:solidFill>
                  <a:schemeClr val="tx1">
                    <a:lumMod val="75000"/>
                    <a:lumOff val="25000"/>
                  </a:schemeClr>
                </a:solidFill>
                <a:latin typeface="+mj-lt"/>
              </a:rPr>
              <a:t> и </a:t>
            </a:r>
            <a:r>
              <a:rPr lang="ru-RU" sz="1400" dirty="0" err="1">
                <a:solidFill>
                  <a:schemeClr val="tx1">
                    <a:lumMod val="75000"/>
                    <a:lumOff val="25000"/>
                  </a:schemeClr>
                </a:solidFill>
                <a:latin typeface="+mj-lt"/>
              </a:rPr>
              <a:t>Netflix</a:t>
            </a:r>
            <a:r>
              <a:rPr lang="ru-RU" sz="1400" dirty="0">
                <a:solidFill>
                  <a:schemeClr val="tx1">
                    <a:lumMod val="75000"/>
                    <a:lumOff val="25000"/>
                  </a:schemeClr>
                </a:solidFill>
                <a:latin typeface="+mj-lt"/>
              </a:rPr>
              <a:t>); </a:t>
            </a:r>
          </a:p>
          <a:p>
            <a:pPr>
              <a:buFont typeface="Arial" pitchFamily="34" charset="0"/>
              <a:buChar char="•"/>
            </a:pPr>
            <a:r>
              <a:rPr lang="ru-RU" sz="1400" dirty="0">
                <a:solidFill>
                  <a:schemeClr val="tx1">
                    <a:lumMod val="75000"/>
                    <a:lumOff val="25000"/>
                  </a:schemeClr>
                </a:solidFill>
                <a:latin typeface="+mj-lt"/>
              </a:rPr>
              <a:t>взаимодействие посредством человеческой речи (</a:t>
            </a:r>
            <a:r>
              <a:rPr lang="ru-RU" sz="1400" dirty="0" err="1">
                <a:solidFill>
                  <a:schemeClr val="tx1">
                    <a:lumMod val="75000"/>
                    <a:lumOff val="25000"/>
                  </a:schemeClr>
                </a:solidFill>
                <a:latin typeface="+mj-lt"/>
              </a:rPr>
              <a:t>Google</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Assistant</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Siri</a:t>
            </a:r>
            <a:r>
              <a:rPr lang="ru-RU" sz="1400" dirty="0">
                <a:solidFill>
                  <a:schemeClr val="tx1">
                    <a:lumMod val="75000"/>
                    <a:lumOff val="25000"/>
                  </a:schemeClr>
                </a:solidFill>
                <a:latin typeface="+mj-lt"/>
              </a:rPr>
              <a:t>); </a:t>
            </a:r>
          </a:p>
          <a:p>
            <a:pPr>
              <a:buFont typeface="Arial" pitchFamily="34" charset="0"/>
              <a:buChar char="•"/>
            </a:pPr>
            <a:r>
              <a:rPr lang="ru-RU" sz="1400" dirty="0">
                <a:solidFill>
                  <a:schemeClr val="tx1">
                    <a:lumMod val="75000"/>
                    <a:lumOff val="25000"/>
                  </a:schemeClr>
                </a:solidFill>
                <a:latin typeface="+mj-lt"/>
              </a:rPr>
              <a:t>автономные транспортные средства; </a:t>
            </a:r>
          </a:p>
          <a:p>
            <a:pPr>
              <a:buFont typeface="Arial" pitchFamily="34" charset="0"/>
              <a:buChar char="•"/>
            </a:pPr>
            <a:r>
              <a:rPr lang="ru-RU" sz="1400" dirty="0">
                <a:solidFill>
                  <a:schemeClr val="tx1">
                    <a:lumMod val="75000"/>
                    <a:lumOff val="25000"/>
                  </a:schemeClr>
                </a:solidFill>
                <a:latin typeface="+mj-lt"/>
              </a:rPr>
              <a:t>генеративные и творческие инструменты ( </a:t>
            </a:r>
            <a:r>
              <a:rPr lang="ru-RU" sz="1400" dirty="0" err="1">
                <a:solidFill>
                  <a:schemeClr val="tx1">
                    <a:lumMod val="75000"/>
                    <a:lumOff val="25000"/>
                  </a:schemeClr>
                </a:solidFill>
                <a:latin typeface="+mj-lt"/>
              </a:rPr>
              <a:t>ChatGPT</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Apple</a:t>
            </a:r>
            <a:r>
              <a:rPr lang="ru-RU" sz="1400" dirty="0">
                <a:solidFill>
                  <a:schemeClr val="tx1">
                    <a:lumMod val="75000"/>
                    <a:lumOff val="25000"/>
                  </a:schemeClr>
                </a:solidFill>
                <a:latin typeface="+mj-lt"/>
              </a:rPr>
              <a:t> </a:t>
            </a:r>
            <a:r>
              <a:rPr lang="ru-RU" sz="1400" dirty="0" err="1">
                <a:solidFill>
                  <a:schemeClr val="tx1">
                    <a:lumMod val="75000"/>
                    <a:lumOff val="25000"/>
                  </a:schemeClr>
                </a:solidFill>
                <a:latin typeface="+mj-lt"/>
              </a:rPr>
              <a:t>Intelligence</a:t>
            </a:r>
            <a:r>
              <a:rPr lang="ru-RU" sz="1400" dirty="0">
                <a:solidFill>
                  <a:schemeClr val="tx1">
                    <a:lumMod val="75000"/>
                    <a:lumOff val="25000"/>
                  </a:schemeClr>
                </a:solidFill>
                <a:latin typeface="+mj-lt"/>
              </a:rPr>
              <a:t>); </a:t>
            </a:r>
          </a:p>
          <a:p>
            <a:pPr>
              <a:buFont typeface="Arial" pitchFamily="34" charset="0"/>
              <a:buChar char="•"/>
            </a:pPr>
            <a:r>
              <a:rPr lang="ru-RU" sz="1400" dirty="0">
                <a:solidFill>
                  <a:schemeClr val="tx1">
                    <a:lumMod val="75000"/>
                    <a:lumOff val="25000"/>
                  </a:schemeClr>
                </a:solidFill>
                <a:latin typeface="+mj-lt"/>
              </a:rPr>
              <a:t>сверхчеловеческая игра и анализ в стратегических играх (например, шахматы);</a:t>
            </a:r>
          </a:p>
          <a:p>
            <a:pPr>
              <a:buFont typeface="Arial" pitchFamily="34" charset="0"/>
              <a:buChar char="•"/>
            </a:pPr>
            <a:r>
              <a:rPr lang="ru-RU" sz="1400" dirty="0">
                <a:solidFill>
                  <a:schemeClr val="tx1">
                    <a:lumMod val="75000"/>
                    <a:lumOff val="25000"/>
                  </a:schemeClr>
                </a:solidFill>
                <a:latin typeface="+mj-lt"/>
              </a:rPr>
              <a:t>медицинская диагностика;</a:t>
            </a:r>
          </a:p>
          <a:p>
            <a:pPr>
              <a:buFont typeface="Arial" pitchFamily="34" charset="0"/>
              <a:buChar char="•"/>
            </a:pPr>
            <a:r>
              <a:rPr lang="ru-RU" sz="1400" dirty="0">
                <a:solidFill>
                  <a:schemeClr val="tx1">
                    <a:lumMod val="75000"/>
                    <a:lumOff val="25000"/>
                  </a:schemeClr>
                </a:solidFill>
                <a:latin typeface="+mj-lt"/>
              </a:rPr>
              <a:t>финансовый сектор</a:t>
            </a:r>
          </a:p>
          <a:p>
            <a:pPr>
              <a:buFont typeface="Arial" pitchFamily="34" charset="0"/>
              <a:buChar char="•"/>
            </a:pPr>
            <a:endParaRPr lang="ru-RU" sz="1400" dirty="0">
              <a:solidFill>
                <a:schemeClr val="tx1">
                  <a:lumMod val="75000"/>
                  <a:lumOff val="25000"/>
                </a:schemeClr>
              </a:solidFill>
              <a:latin typeface="+mj-lt"/>
            </a:endParaRPr>
          </a:p>
          <a:p>
            <a:endParaRPr lang="ru-RU" sz="2000"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3"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4" cstate="print"/>
          <a:srcRect/>
          <a:stretch>
            <a:fillRect/>
          </a:stretch>
        </p:blipFill>
        <p:spPr bwMode="auto">
          <a:xfrm>
            <a:off x="142844" y="4000510"/>
            <a:ext cx="1071570" cy="959868"/>
          </a:xfrm>
          <a:prstGeom prst="rect">
            <a:avLst/>
          </a:prstGeom>
          <a:noFill/>
        </p:spPr>
      </p:pic>
      <p:pic>
        <p:nvPicPr>
          <p:cNvPr id="57346" name="Picture 2" descr="https://sun9-70.userapi.com/impf/c845018/v845018203/1e588a/fK_j9zEHLpk.jpg?size=1280x853&amp;quality=96&amp;sign=543c85c2417e9b398c8d3382c94ced22&amp;type=album"/>
          <p:cNvPicPr>
            <a:picLocks noChangeAspect="1" noChangeArrowheads="1"/>
          </p:cNvPicPr>
          <p:nvPr/>
        </p:nvPicPr>
        <p:blipFill>
          <a:blip r:embed="rId5" cstate="print"/>
          <a:srcRect t="9855" r="9494"/>
          <a:stretch>
            <a:fillRect/>
          </a:stretch>
        </p:blipFill>
        <p:spPr bwMode="auto">
          <a:xfrm>
            <a:off x="126966" y="1142990"/>
            <a:ext cx="4373596" cy="2903264"/>
          </a:xfrm>
          <a:prstGeom prst="rect">
            <a:avLst/>
          </a:prstGeom>
          <a:noFill/>
        </p:spPr>
      </p:pic>
      <p:pic>
        <p:nvPicPr>
          <p:cNvPr id="14338" name="Picture 2" descr="https://sun9-52.userapi.com/impf/c636627/v636627793/44a11/YxTNkygnRHA.jpg?size=2560x1920&amp;quality=96&amp;sign=88087f8d14243bfce283855d49070b2b&amp;type=album"/>
          <p:cNvPicPr>
            <a:picLocks noChangeAspect="1" noChangeArrowheads="1"/>
          </p:cNvPicPr>
          <p:nvPr/>
        </p:nvPicPr>
        <p:blipFill>
          <a:blip r:embed="rId6" cstate="print"/>
          <a:srcRect l="4983" t="20915" r="6090"/>
          <a:stretch>
            <a:fillRect/>
          </a:stretch>
        </p:blipFill>
        <p:spPr bwMode="auto">
          <a:xfrm>
            <a:off x="4643438" y="1142990"/>
            <a:ext cx="4319782" cy="2881308"/>
          </a:xfrm>
          <a:prstGeom prst="rect">
            <a:avLst/>
          </a:prstGeom>
          <a:noFill/>
        </p:spPr>
      </p:pic>
      <p:sp>
        <p:nvSpPr>
          <p:cNvPr id="6" name="Заголовок 5"/>
          <p:cNvSpPr>
            <a:spLocks noGrp="1"/>
          </p:cNvSpPr>
          <p:nvPr>
            <p:ph type="title"/>
          </p:nvPr>
        </p:nvSpPr>
        <p:spPr>
          <a:xfrm>
            <a:off x="714348" y="142858"/>
            <a:ext cx="7772400" cy="1021556"/>
          </a:xfrm>
        </p:spPr>
        <p:txBody>
          <a:bodyPr>
            <a:normAutofit/>
          </a:bodyPr>
          <a:lstStyle/>
          <a:p>
            <a:pPr algn="ctr"/>
            <a:r>
              <a:rPr lang="ru-RU" sz="2800" dirty="0"/>
              <a:t>Проектная деятельность учащихся</a:t>
            </a:r>
            <a:br>
              <a:rPr lang="ru-RU" sz="2800" dirty="0"/>
            </a:br>
            <a:r>
              <a:rPr lang="ru-RU" sz="2800" dirty="0"/>
              <a:t>музыкального отделения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49154" name="Picture 2" descr="https://sun9-37.userapi.com/impg/c-NSmgBIsURle44zCDC6ojwU7GXvc1uQabBx7w/IEphXKYIqds.jpg?size=2560x1707&amp;quality=95&amp;sign=9d311dc3e8592c230ab812354bf57191&amp;type=album"/>
          <p:cNvPicPr>
            <a:picLocks noChangeAspect="1" noChangeArrowheads="1"/>
          </p:cNvPicPr>
          <p:nvPr/>
        </p:nvPicPr>
        <p:blipFill>
          <a:blip r:embed="rId4" cstate="print"/>
          <a:srcRect l="10335" r="4245"/>
          <a:stretch>
            <a:fillRect/>
          </a:stretch>
        </p:blipFill>
        <p:spPr bwMode="auto">
          <a:xfrm>
            <a:off x="500034" y="1142990"/>
            <a:ext cx="3660676" cy="2857520"/>
          </a:xfrm>
          <a:prstGeom prst="rect">
            <a:avLst/>
          </a:prstGeom>
          <a:noFill/>
        </p:spPr>
      </p:pic>
      <p:pic>
        <p:nvPicPr>
          <p:cNvPr id="49156" name="Picture 4" descr="https://sun9-79.userapi.com/impg/zCtzOWlfRzhAMLSC0CRFGTZqBcv3jTOwL44vcQ/AqYi__eVP7s.jpg?size=2560x1902&amp;quality=95&amp;sign=0c81b55ae224a5900f5d60e48161c4c8&amp;type=album"/>
          <p:cNvPicPr>
            <a:picLocks noChangeAspect="1" noChangeArrowheads="1"/>
          </p:cNvPicPr>
          <p:nvPr/>
        </p:nvPicPr>
        <p:blipFill>
          <a:blip r:embed="rId5" cstate="print"/>
          <a:srcRect l="8305" t="11426" r="6459" b="9936"/>
          <a:stretch>
            <a:fillRect/>
          </a:stretch>
        </p:blipFill>
        <p:spPr bwMode="auto">
          <a:xfrm>
            <a:off x="4643438" y="1142990"/>
            <a:ext cx="4139679" cy="2837474"/>
          </a:xfrm>
          <a:prstGeom prst="rect">
            <a:avLst/>
          </a:prstGeom>
          <a:noFill/>
        </p:spPr>
      </p:pic>
      <p:sp>
        <p:nvSpPr>
          <p:cNvPr id="6" name="Заголовок 5"/>
          <p:cNvSpPr>
            <a:spLocks noGrp="1"/>
          </p:cNvSpPr>
          <p:nvPr>
            <p:ph type="title"/>
          </p:nvPr>
        </p:nvSpPr>
        <p:spPr>
          <a:xfrm>
            <a:off x="785786" y="214296"/>
            <a:ext cx="7772400" cy="1021556"/>
          </a:xfrm>
        </p:spPr>
        <p:txBody>
          <a:bodyPr>
            <a:noAutofit/>
          </a:bodyPr>
          <a:lstStyle/>
          <a:p>
            <a:pPr algn="ctr"/>
            <a:r>
              <a:rPr lang="ru-RU" sz="2400" dirty="0"/>
              <a:t>Проектная деятельность учащихся отделения изобразительного искусства</a:t>
            </a:r>
            <a:br>
              <a:rPr lang="ru-RU" sz="2400" dirty="0"/>
            </a:br>
            <a:r>
              <a:rPr lang="ru-RU" sz="2400" dirty="0"/>
              <a:t>Открытый конкурс «Разноцветная прялка»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15362" name="Picture 2" descr="https://sun9-32.userapi.com/impg/CfmjhkvzYBQh0DYqqliNpU5XfyZlptAzbZ481Q/5ug4kOlpiYc.jpg?size=1920x1440&amp;quality=95&amp;sign=c59602c2e564eb65ed1f81936f3e9973&amp;type=album"/>
          <p:cNvPicPr>
            <a:picLocks noChangeAspect="1" noChangeArrowheads="1"/>
          </p:cNvPicPr>
          <p:nvPr/>
        </p:nvPicPr>
        <p:blipFill>
          <a:blip r:embed="rId4" cstate="print"/>
          <a:srcRect/>
          <a:stretch>
            <a:fillRect/>
          </a:stretch>
        </p:blipFill>
        <p:spPr bwMode="auto">
          <a:xfrm>
            <a:off x="214282" y="928676"/>
            <a:ext cx="3929090" cy="2946818"/>
          </a:xfrm>
          <a:prstGeom prst="rect">
            <a:avLst/>
          </a:prstGeom>
          <a:noFill/>
        </p:spPr>
      </p:pic>
      <p:pic>
        <p:nvPicPr>
          <p:cNvPr id="15364" name="Picture 4" descr="https://sun9-13.userapi.com/impg/rgvjdaFv7cJVadXHHwz3hy3U1Ml_3u0WPSD4ew/S_l0ZupxgcA.jpg?size=1709x1920&amp;quality=95&amp;sign=ce20f5cd1ecc9fe7efe56b0ffe6e5d6a&amp;type=album"/>
          <p:cNvPicPr>
            <a:picLocks noChangeAspect="1" noChangeArrowheads="1"/>
          </p:cNvPicPr>
          <p:nvPr/>
        </p:nvPicPr>
        <p:blipFill>
          <a:blip r:embed="rId5" cstate="print"/>
          <a:srcRect/>
          <a:stretch>
            <a:fillRect/>
          </a:stretch>
        </p:blipFill>
        <p:spPr bwMode="auto">
          <a:xfrm>
            <a:off x="4357686" y="928675"/>
            <a:ext cx="3500462" cy="3932643"/>
          </a:xfrm>
          <a:prstGeom prst="rect">
            <a:avLst/>
          </a:prstGeom>
          <a:noFill/>
        </p:spPr>
      </p:pic>
      <p:sp>
        <p:nvSpPr>
          <p:cNvPr id="6" name="Заголовок 5"/>
          <p:cNvSpPr>
            <a:spLocks noGrp="1"/>
          </p:cNvSpPr>
          <p:nvPr>
            <p:ph type="title"/>
          </p:nvPr>
        </p:nvSpPr>
        <p:spPr>
          <a:xfrm>
            <a:off x="285720" y="0"/>
            <a:ext cx="8715436" cy="928712"/>
          </a:xfrm>
        </p:spPr>
        <p:txBody>
          <a:bodyPr>
            <a:normAutofit/>
          </a:bodyPr>
          <a:lstStyle/>
          <a:p>
            <a:pPr algn="ctr"/>
            <a:r>
              <a:rPr lang="ru-RU" sz="2400" dirty="0"/>
              <a:t>Проект «12 месяцев» - победитель конкурса </a:t>
            </a:r>
            <a:br>
              <a:rPr lang="ru-RU" sz="2400" dirty="0"/>
            </a:br>
            <a:r>
              <a:rPr lang="ru-RU" sz="2400" dirty="0"/>
              <a:t>Уполномоченного по правам ребенка Ленинградской области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55298" name="Picture 2" descr="https://sun9-51.userapi.com/impg/hMC8H502Ea7H4GDo5wCpF8OUhy1hM3dw93uyjA/lv7GGyuUsQY.jpg?size=2560x1920&amp;quality=95&amp;sign=a990044304a76a315afbbfb64649dd66&amp;type=album"/>
          <p:cNvPicPr>
            <a:picLocks noChangeAspect="1" noChangeArrowheads="1"/>
          </p:cNvPicPr>
          <p:nvPr/>
        </p:nvPicPr>
        <p:blipFill>
          <a:blip r:embed="rId4" cstate="print"/>
          <a:srcRect t="11200" b="6222"/>
          <a:stretch>
            <a:fillRect/>
          </a:stretch>
        </p:blipFill>
        <p:spPr bwMode="auto">
          <a:xfrm>
            <a:off x="428596" y="1428742"/>
            <a:ext cx="4071786" cy="2521830"/>
          </a:xfrm>
          <a:prstGeom prst="rect">
            <a:avLst/>
          </a:prstGeom>
          <a:noFill/>
        </p:spPr>
      </p:pic>
      <p:pic>
        <p:nvPicPr>
          <p:cNvPr id="12292" name="Picture 4" descr="https://sun9-62.userapi.com/impg/V4mKHHsTBSPeNm0pqJxr1S06rVoRcm4f8ti-zA/YrHhJr2N0wc.jpg?size=2560x1920&amp;quality=95&amp;sign=86ee9f6660d3629b977f074cc0b664bd&amp;type=album"/>
          <p:cNvPicPr>
            <a:picLocks noChangeAspect="1" noChangeArrowheads="1"/>
          </p:cNvPicPr>
          <p:nvPr/>
        </p:nvPicPr>
        <p:blipFill>
          <a:blip r:embed="rId5" cstate="print"/>
          <a:srcRect t="13533"/>
          <a:stretch>
            <a:fillRect/>
          </a:stretch>
        </p:blipFill>
        <p:spPr bwMode="auto">
          <a:xfrm>
            <a:off x="4857752" y="1428742"/>
            <a:ext cx="3905277" cy="2532533"/>
          </a:xfrm>
          <a:prstGeom prst="rect">
            <a:avLst/>
          </a:prstGeom>
          <a:noFill/>
        </p:spPr>
      </p:pic>
      <p:sp>
        <p:nvSpPr>
          <p:cNvPr id="7" name="Заголовок 6"/>
          <p:cNvSpPr>
            <a:spLocks noGrp="1"/>
          </p:cNvSpPr>
          <p:nvPr>
            <p:ph type="title"/>
          </p:nvPr>
        </p:nvSpPr>
        <p:spPr>
          <a:xfrm>
            <a:off x="214282" y="428610"/>
            <a:ext cx="8715436" cy="1021556"/>
          </a:xfrm>
        </p:spPr>
        <p:txBody>
          <a:bodyPr>
            <a:noAutofit/>
          </a:bodyPr>
          <a:lstStyle/>
          <a:p>
            <a:pPr algn="ctr"/>
            <a:r>
              <a:rPr lang="ru-RU" sz="2800" dirty="0"/>
              <a:t>Школьные и областные конкурсы по станковой и декоративно-прикладной композиции, посвященные 225-летию со дня рождения А.С. Пушкина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48130" name="Picture 2" descr="https://sun9-65.userapi.com/impg/1YKw41nYgtur89oBi_pKtkhMZql5OGgIfeYyMA/BzJtESBJHIY.jpg?size=1616x2160&amp;quality=95&amp;sign=42b06e70cab73bf090d0d093e54cf7ee&amp;type=album"/>
          <p:cNvPicPr>
            <a:picLocks noChangeAspect="1" noChangeArrowheads="1"/>
          </p:cNvPicPr>
          <p:nvPr/>
        </p:nvPicPr>
        <p:blipFill>
          <a:blip r:embed="rId4" cstate="print"/>
          <a:srcRect l="4970" t="3281" r="4093" b="2187"/>
          <a:stretch>
            <a:fillRect/>
          </a:stretch>
        </p:blipFill>
        <p:spPr bwMode="auto">
          <a:xfrm>
            <a:off x="214282" y="214296"/>
            <a:ext cx="2519235" cy="3500462"/>
          </a:xfrm>
          <a:prstGeom prst="rect">
            <a:avLst/>
          </a:prstGeom>
          <a:noFill/>
        </p:spPr>
      </p:pic>
      <p:pic>
        <p:nvPicPr>
          <p:cNvPr id="48132" name="Picture 4" descr="https://sun9-15.userapi.com/impg/GYyXJXAgsXTvPUdjCvoGExEUd8GY6NOo8zY2Mw/ZBtDr7MEf4Y.jpg?size=1616x2160&amp;quality=95&amp;sign=b8769a636741bb03511550402663a73b&amp;type=album"/>
          <p:cNvPicPr>
            <a:picLocks noChangeAspect="1" noChangeArrowheads="1"/>
          </p:cNvPicPr>
          <p:nvPr/>
        </p:nvPicPr>
        <p:blipFill>
          <a:blip r:embed="rId5" cstate="print"/>
          <a:srcRect l="4093" t="1531" r="3801" b="2843"/>
          <a:stretch>
            <a:fillRect/>
          </a:stretch>
        </p:blipFill>
        <p:spPr bwMode="auto">
          <a:xfrm>
            <a:off x="6286512" y="214296"/>
            <a:ext cx="2576822" cy="3575932"/>
          </a:xfrm>
          <a:prstGeom prst="rect">
            <a:avLst/>
          </a:prstGeom>
          <a:noFill/>
        </p:spPr>
      </p:pic>
      <p:pic>
        <p:nvPicPr>
          <p:cNvPr id="48134" name="Picture 6" descr="https://sun9-50.userapi.com/impg/E2HyehNXZR5VFrYenhrSi1KVIB1NUQwz1P_ZFg/gY2FYanRXNk.jpg?size=2560x1914&amp;quality=95&amp;sign=b1bba7300f20df30016e22faa6573eca&amp;type=album"/>
          <p:cNvPicPr>
            <a:picLocks noChangeAspect="1" noChangeArrowheads="1"/>
          </p:cNvPicPr>
          <p:nvPr/>
        </p:nvPicPr>
        <p:blipFill>
          <a:blip r:embed="rId6" cstate="print"/>
          <a:srcRect l="1661" t="4690" r="2399" b="4690"/>
          <a:stretch>
            <a:fillRect/>
          </a:stretch>
        </p:blipFill>
        <p:spPr bwMode="auto">
          <a:xfrm>
            <a:off x="2857488" y="428610"/>
            <a:ext cx="3262706" cy="2304160"/>
          </a:xfrm>
          <a:prstGeom prst="rect">
            <a:avLst/>
          </a:prstGeom>
          <a:noFill/>
        </p:spPr>
      </p:pic>
      <p:sp>
        <p:nvSpPr>
          <p:cNvPr id="7" name="Прямоугольник 6"/>
          <p:cNvSpPr/>
          <p:nvPr/>
        </p:nvSpPr>
        <p:spPr>
          <a:xfrm>
            <a:off x="1357290" y="4071948"/>
            <a:ext cx="6429420" cy="830997"/>
          </a:xfrm>
          <a:prstGeom prst="rect">
            <a:avLst/>
          </a:prstGeom>
        </p:spPr>
        <p:txBody>
          <a:bodyPr wrap="square">
            <a:spAutoFit/>
          </a:bodyPr>
          <a:lstStyle/>
          <a:p>
            <a:pPr algn="ctr"/>
            <a:r>
              <a:rPr lang="ru-RU" sz="1600" dirty="0">
                <a:solidFill>
                  <a:schemeClr val="tx1">
                    <a:lumMod val="75000"/>
                    <a:lumOff val="25000"/>
                  </a:schemeClr>
                </a:solidFill>
                <a:latin typeface="+mj-lt"/>
              </a:rPr>
              <a:t>Проект «Музыкальный календарь» </a:t>
            </a:r>
            <a:br>
              <a:rPr lang="ru-RU" sz="1600" dirty="0">
                <a:solidFill>
                  <a:schemeClr val="tx1">
                    <a:lumMod val="75000"/>
                    <a:lumOff val="25000"/>
                  </a:schemeClr>
                </a:solidFill>
                <a:latin typeface="+mj-lt"/>
              </a:rPr>
            </a:br>
            <a:r>
              <a:rPr lang="ru-RU" sz="1600" dirty="0">
                <a:solidFill>
                  <a:schemeClr val="tx1">
                    <a:lumMod val="75000"/>
                    <a:lumOff val="25000"/>
                  </a:schemeClr>
                </a:solidFill>
                <a:latin typeface="+mj-lt"/>
              </a:rPr>
              <a:t>персональная выставка учащейся Арины Ткачевой </a:t>
            </a:r>
            <a:br>
              <a:rPr lang="ru-RU" sz="1600" dirty="0">
                <a:solidFill>
                  <a:schemeClr val="tx1">
                    <a:lumMod val="75000"/>
                    <a:lumOff val="25000"/>
                  </a:schemeClr>
                </a:solidFill>
                <a:latin typeface="+mj-lt"/>
              </a:rPr>
            </a:br>
            <a:r>
              <a:rPr lang="ru-RU" sz="1600" dirty="0">
                <a:solidFill>
                  <a:schemeClr val="tx1">
                    <a:lumMod val="75000"/>
                    <a:lumOff val="25000"/>
                  </a:schemeClr>
                </a:solidFill>
                <a:latin typeface="+mj-lt"/>
              </a:rPr>
              <a:t>в Малом зале Санкт-Петербургской Филармонии им. Д. Шостаковича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icture background"/>
          <p:cNvPicPr>
            <a:picLocks noChangeAspect="1" noChangeArrowheads="1"/>
          </p:cNvPicPr>
          <p:nvPr/>
        </p:nvPicPr>
        <p:blipFill>
          <a:blip r:embed="rId2" cstate="print"/>
          <a:srcRect/>
          <a:stretch>
            <a:fillRect/>
          </a:stretch>
        </p:blipFill>
        <p:spPr bwMode="auto">
          <a:xfrm>
            <a:off x="214282" y="4000510"/>
            <a:ext cx="1142976" cy="959868"/>
          </a:xfrm>
          <a:prstGeom prst="rect">
            <a:avLst/>
          </a:prstGeom>
          <a:noFill/>
        </p:spPr>
      </p:pic>
      <p:pic>
        <p:nvPicPr>
          <p:cNvPr id="16390" name="Picture 6" descr="Picture background"/>
          <p:cNvPicPr>
            <a:picLocks noChangeAspect="1" noChangeArrowheads="1"/>
          </p:cNvPicPr>
          <p:nvPr/>
        </p:nvPicPr>
        <p:blipFill>
          <a:blip r:embed="rId3" cstate="print"/>
          <a:srcRect/>
          <a:stretch>
            <a:fillRect/>
          </a:stretch>
        </p:blipFill>
        <p:spPr bwMode="auto">
          <a:xfrm>
            <a:off x="3071802" y="2071684"/>
            <a:ext cx="1015003" cy="883766"/>
          </a:xfrm>
          <a:prstGeom prst="rect">
            <a:avLst/>
          </a:prstGeom>
          <a:noFill/>
        </p:spPr>
      </p:pic>
      <p:pic>
        <p:nvPicPr>
          <p:cNvPr id="16392" name="Picture 8" descr="https://avatars.mds.yandex.net/get-entity_search/1220991/602310496/S600xU_2x"/>
          <p:cNvPicPr>
            <a:picLocks noChangeAspect="1" noChangeArrowheads="1"/>
          </p:cNvPicPr>
          <p:nvPr/>
        </p:nvPicPr>
        <p:blipFill>
          <a:blip r:embed="rId4" cstate="print"/>
          <a:srcRect/>
          <a:stretch>
            <a:fillRect/>
          </a:stretch>
        </p:blipFill>
        <p:spPr bwMode="auto">
          <a:xfrm>
            <a:off x="428596" y="2071684"/>
            <a:ext cx="1000132" cy="997775"/>
          </a:xfrm>
          <a:prstGeom prst="rect">
            <a:avLst/>
          </a:prstGeom>
          <a:noFill/>
        </p:spPr>
      </p:pic>
      <p:pic>
        <p:nvPicPr>
          <p:cNvPr id="16394" name="Picture 10" descr="https://avatars.mds.yandex.net/get-entity_search/5734168/551834342/S600xU_2x"/>
          <p:cNvPicPr>
            <a:picLocks noChangeAspect="1" noChangeArrowheads="1"/>
          </p:cNvPicPr>
          <p:nvPr/>
        </p:nvPicPr>
        <p:blipFill>
          <a:blip r:embed="rId5" cstate="print"/>
          <a:srcRect/>
          <a:stretch>
            <a:fillRect/>
          </a:stretch>
        </p:blipFill>
        <p:spPr bwMode="auto">
          <a:xfrm>
            <a:off x="3929058" y="3214692"/>
            <a:ext cx="1143008" cy="902381"/>
          </a:xfrm>
          <a:prstGeom prst="rect">
            <a:avLst/>
          </a:prstGeom>
          <a:noFill/>
        </p:spPr>
      </p:pic>
      <p:pic>
        <p:nvPicPr>
          <p:cNvPr id="16396" name="Picture 12" descr="https://avatars.mds.yandex.net/get-entity_search/5499684/551809280/S600xU_2x"/>
          <p:cNvPicPr>
            <a:picLocks noChangeAspect="1" noChangeArrowheads="1"/>
          </p:cNvPicPr>
          <p:nvPr/>
        </p:nvPicPr>
        <p:blipFill>
          <a:blip r:embed="rId6" cstate="print"/>
          <a:srcRect/>
          <a:stretch>
            <a:fillRect/>
          </a:stretch>
        </p:blipFill>
        <p:spPr bwMode="auto">
          <a:xfrm>
            <a:off x="1785918" y="2071684"/>
            <a:ext cx="1000132" cy="1042129"/>
          </a:xfrm>
          <a:prstGeom prst="rect">
            <a:avLst/>
          </a:prstGeom>
          <a:noFill/>
        </p:spPr>
      </p:pic>
      <p:pic>
        <p:nvPicPr>
          <p:cNvPr id="16398" name="Picture 14" descr="https://avatars.mds.yandex.net/get-entity_search/61037/132917502/S600xU_2x"/>
          <p:cNvPicPr>
            <a:picLocks noChangeAspect="1" noChangeArrowheads="1"/>
          </p:cNvPicPr>
          <p:nvPr/>
        </p:nvPicPr>
        <p:blipFill>
          <a:blip r:embed="rId7"/>
          <a:srcRect/>
          <a:stretch>
            <a:fillRect/>
          </a:stretch>
        </p:blipFill>
        <p:spPr bwMode="auto">
          <a:xfrm>
            <a:off x="1142976" y="3214692"/>
            <a:ext cx="1000132" cy="918225"/>
          </a:xfrm>
          <a:prstGeom prst="rect">
            <a:avLst/>
          </a:prstGeom>
          <a:noFill/>
        </p:spPr>
      </p:pic>
      <p:pic>
        <p:nvPicPr>
          <p:cNvPr id="16400" name="Picture 16" descr="https://avatars.mds.yandex.net/get-entity_search/5735732/551847335/S600xU_2x"/>
          <p:cNvPicPr>
            <a:picLocks noChangeAspect="1" noChangeArrowheads="1"/>
          </p:cNvPicPr>
          <p:nvPr/>
        </p:nvPicPr>
        <p:blipFill>
          <a:blip r:embed="rId8" cstate="print"/>
          <a:srcRect/>
          <a:stretch>
            <a:fillRect/>
          </a:stretch>
        </p:blipFill>
        <p:spPr bwMode="auto">
          <a:xfrm>
            <a:off x="2571736" y="3214692"/>
            <a:ext cx="928694" cy="987007"/>
          </a:xfrm>
          <a:prstGeom prst="rect">
            <a:avLst/>
          </a:prstGeom>
          <a:noFill/>
        </p:spPr>
      </p:pic>
      <p:pic>
        <p:nvPicPr>
          <p:cNvPr id="16402" name="Picture 18" descr="https://www.okrugshuya.ru/about/geraldika/gerb.jpg"/>
          <p:cNvPicPr>
            <a:picLocks noChangeAspect="1" noChangeArrowheads="1"/>
          </p:cNvPicPr>
          <p:nvPr/>
        </p:nvPicPr>
        <p:blipFill>
          <a:blip r:embed="rId9"/>
          <a:srcRect/>
          <a:stretch>
            <a:fillRect/>
          </a:stretch>
        </p:blipFill>
        <p:spPr bwMode="auto">
          <a:xfrm>
            <a:off x="4357686" y="2071684"/>
            <a:ext cx="1000132" cy="999330"/>
          </a:xfrm>
          <a:prstGeom prst="rect">
            <a:avLst/>
          </a:prstGeom>
          <a:noFill/>
        </p:spPr>
      </p:pic>
      <p:pic>
        <p:nvPicPr>
          <p:cNvPr id="12" name="Picture 2" descr="C:\Users\Lenovo\Desktop\Конкурс рисунков\эмблема.jpg"/>
          <p:cNvPicPr>
            <a:picLocks noChangeAspect="1" noChangeArrowheads="1"/>
          </p:cNvPicPr>
          <p:nvPr/>
        </p:nvPicPr>
        <p:blipFill>
          <a:blip r:embed="rId10" cstate="print"/>
          <a:srcRect/>
          <a:stretch>
            <a:fillRect/>
          </a:stretch>
        </p:blipFill>
        <p:spPr bwMode="auto">
          <a:xfrm>
            <a:off x="8072462" y="4143386"/>
            <a:ext cx="935006" cy="808412"/>
          </a:xfrm>
          <a:prstGeom prst="rect">
            <a:avLst/>
          </a:prstGeom>
          <a:noFill/>
        </p:spPr>
      </p:pic>
      <p:pic>
        <p:nvPicPr>
          <p:cNvPr id="54274" name="Picture 2" descr="https://sun9-66.userapi.com/impg/rm0ChFvktiyun1o9AINle49Y5FoXqjU6j65_uA/ORzBXMGm-tA.jpg?size=1439x2160&amp;quality=95&amp;sign=4f0ea15f51a2b107542f8a2cb276b490&amp;type=album"/>
          <p:cNvPicPr>
            <a:picLocks noChangeAspect="1" noChangeArrowheads="1"/>
          </p:cNvPicPr>
          <p:nvPr/>
        </p:nvPicPr>
        <p:blipFill>
          <a:blip r:embed="rId11" cstate="print"/>
          <a:srcRect/>
          <a:stretch>
            <a:fillRect/>
          </a:stretch>
        </p:blipFill>
        <p:spPr bwMode="auto">
          <a:xfrm>
            <a:off x="5500694" y="1142990"/>
            <a:ext cx="2450198" cy="3678144"/>
          </a:xfrm>
          <a:prstGeom prst="rect">
            <a:avLst/>
          </a:prstGeom>
          <a:noFill/>
        </p:spPr>
      </p:pic>
      <p:sp>
        <p:nvSpPr>
          <p:cNvPr id="13" name="Заголовок 12"/>
          <p:cNvSpPr>
            <a:spLocks noGrp="1"/>
          </p:cNvSpPr>
          <p:nvPr>
            <p:ph type="title"/>
          </p:nvPr>
        </p:nvSpPr>
        <p:spPr>
          <a:xfrm>
            <a:off x="214282" y="285734"/>
            <a:ext cx="8501122" cy="1164446"/>
          </a:xfrm>
        </p:spPr>
        <p:txBody>
          <a:bodyPr>
            <a:normAutofit fontScale="90000"/>
          </a:bodyPr>
          <a:lstStyle/>
          <a:p>
            <a:r>
              <a:rPr lang="ru-RU" sz="2400" dirty="0"/>
              <a:t>Сентябрь – ноябрь 2024 года - </a:t>
            </a:r>
            <a:br>
              <a:rPr lang="ru-RU" sz="2400" dirty="0"/>
            </a:br>
            <a:r>
              <a:rPr lang="ru-RU" sz="2400" dirty="0"/>
              <a:t>Межрегиональный конкурс детского изобразительного творчества СГЦСЗР «Семья – всему начало»</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78850" name="Picture 2" descr="https://sun9-53.userapi.com/s/v1/ig2/125fI85yTn1Uq9bbCnheYCQ8gPTdBxOHqGeOb6qaiOpovk-C9ZYDYqQOkA6oVMCX-3PZ3FGVNvM3OlzknIUp1yv3.jpg?quality=95&amp;as=32x44,48x66,72x99,108x149,160x220,240x331,360x496,480x661,540x744,640x882,720x992,1080x1488,1280x1764,1440x1984,1858x2560&amp;from=bu&amp;u=IfgV-Xvhl8gDtQhKCm2rM4Ulh1mBgQIbRPte61AdMMI&amp;cs=586x807"/>
          <p:cNvPicPr>
            <a:picLocks noChangeAspect="1" noChangeArrowheads="1"/>
          </p:cNvPicPr>
          <p:nvPr/>
        </p:nvPicPr>
        <p:blipFill>
          <a:blip r:embed="rId4"/>
          <a:srcRect/>
          <a:stretch>
            <a:fillRect/>
          </a:stretch>
        </p:blipFill>
        <p:spPr bwMode="auto">
          <a:xfrm>
            <a:off x="5000628" y="1142990"/>
            <a:ext cx="2786082" cy="3839859"/>
          </a:xfrm>
          <a:prstGeom prst="rect">
            <a:avLst/>
          </a:prstGeom>
          <a:noFill/>
        </p:spPr>
      </p:pic>
      <p:sp>
        <p:nvSpPr>
          <p:cNvPr id="6" name="Заголовок 5"/>
          <p:cNvSpPr>
            <a:spLocks noGrp="1"/>
          </p:cNvSpPr>
          <p:nvPr>
            <p:ph type="title"/>
          </p:nvPr>
        </p:nvSpPr>
        <p:spPr>
          <a:xfrm>
            <a:off x="0" y="785800"/>
            <a:ext cx="8643998" cy="664366"/>
          </a:xfrm>
        </p:spPr>
        <p:txBody>
          <a:bodyPr>
            <a:noAutofit/>
          </a:bodyPr>
          <a:lstStyle/>
          <a:p>
            <a:pPr algn="ctr"/>
            <a:r>
              <a:rPr lang="ru-RU" sz="2000" dirty="0">
                <a:solidFill>
                  <a:schemeClr val="tx1">
                    <a:lumMod val="50000"/>
                    <a:lumOff val="50000"/>
                  </a:schemeClr>
                </a:solidFill>
              </a:rPr>
              <a:t>02.11.2024 г . -  V межрегиональная методическая конференция </a:t>
            </a:r>
            <a:br>
              <a:rPr lang="ru-RU" sz="2000" dirty="0">
                <a:solidFill>
                  <a:schemeClr val="tx1">
                    <a:lumMod val="50000"/>
                    <a:lumOff val="50000"/>
                  </a:schemeClr>
                </a:solidFill>
              </a:rPr>
            </a:br>
            <a:r>
              <a:rPr lang="ru-RU" sz="2000" dirty="0">
                <a:solidFill>
                  <a:schemeClr val="tx1">
                    <a:lumMod val="50000"/>
                    <a:lumOff val="50000"/>
                  </a:schemeClr>
                </a:solidFill>
              </a:rPr>
              <a:t>"Образование в сфере культуры: опыт и инновации»</a:t>
            </a:r>
            <a:br>
              <a:rPr lang="ru-RU" sz="2000" dirty="0">
                <a:solidFill>
                  <a:schemeClr val="tx1">
                    <a:lumMod val="50000"/>
                    <a:lumOff val="50000"/>
                  </a:schemeClr>
                </a:solidFill>
              </a:rPr>
            </a:br>
            <a:r>
              <a:rPr lang="ru-RU" sz="2000" dirty="0">
                <a:solidFill>
                  <a:schemeClr val="tx1">
                    <a:lumMod val="50000"/>
                    <a:lumOff val="50000"/>
                  </a:schemeClr>
                </a:solidFill>
              </a:rPr>
              <a:t> при участии СГЦСЗР в ДШИ г. </a:t>
            </a:r>
            <a:r>
              <a:rPr lang="ru-RU" sz="2000" dirty="0" err="1">
                <a:solidFill>
                  <a:schemeClr val="tx1">
                    <a:lumMod val="50000"/>
                    <a:lumOff val="50000"/>
                  </a:schemeClr>
                </a:solidFill>
              </a:rPr>
              <a:t>Новодвинска</a:t>
            </a:r>
            <a:br>
              <a:rPr lang="ru-RU" sz="1800" dirty="0">
                <a:solidFill>
                  <a:srgbClr val="000000"/>
                </a:solidFill>
              </a:rPr>
            </a:br>
            <a:endParaRPr lang="ru-RU" sz="1800" dirty="0"/>
          </a:p>
        </p:txBody>
      </p:sp>
      <p:pic>
        <p:nvPicPr>
          <p:cNvPr id="10242" name="Picture 2" descr="https://avatars.mds.yandex.net/get-entity_search/70370/148074711/S600xU_2x"/>
          <p:cNvPicPr>
            <a:picLocks noChangeAspect="1" noChangeArrowheads="1"/>
          </p:cNvPicPr>
          <p:nvPr/>
        </p:nvPicPr>
        <p:blipFill>
          <a:blip r:embed="rId5" cstate="print"/>
          <a:srcRect/>
          <a:stretch>
            <a:fillRect/>
          </a:stretch>
        </p:blipFill>
        <p:spPr bwMode="auto">
          <a:xfrm>
            <a:off x="2000232" y="2143122"/>
            <a:ext cx="1510838" cy="23669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72706" name="Picture 2" descr="https://sun9-47.userapi.com/impg/F80xqfaS6GhxVCmTtCRD2e6MYNKPJgZxXfJxrQ/uSgwaECvqRQ.jpg?size=1857x879&amp;quality=95&amp;sign=72ca33cce1e964d81304f20c13e479a6&amp;type=album"/>
          <p:cNvPicPr>
            <a:picLocks noChangeAspect="1" noChangeArrowheads="1"/>
          </p:cNvPicPr>
          <p:nvPr/>
        </p:nvPicPr>
        <p:blipFill>
          <a:blip r:embed="rId4" cstate="print"/>
          <a:srcRect/>
          <a:stretch>
            <a:fillRect/>
          </a:stretch>
        </p:blipFill>
        <p:spPr bwMode="auto">
          <a:xfrm>
            <a:off x="1428728" y="1928808"/>
            <a:ext cx="6357950" cy="3009484"/>
          </a:xfrm>
          <a:prstGeom prst="rect">
            <a:avLst/>
          </a:prstGeom>
          <a:noFill/>
        </p:spPr>
      </p:pic>
      <p:sp>
        <p:nvSpPr>
          <p:cNvPr id="5" name="Прямоугольник 4"/>
          <p:cNvSpPr/>
          <p:nvPr/>
        </p:nvSpPr>
        <p:spPr>
          <a:xfrm>
            <a:off x="500034" y="142858"/>
            <a:ext cx="7358098" cy="646331"/>
          </a:xfrm>
          <a:prstGeom prst="rect">
            <a:avLst/>
          </a:prstGeom>
        </p:spPr>
        <p:txBody>
          <a:bodyPr wrap="square">
            <a:spAutoFit/>
          </a:bodyPr>
          <a:lstStyle/>
          <a:p>
            <a:br>
              <a:rPr lang="ru-RU" dirty="0"/>
            </a:br>
            <a:endParaRPr lang="ru-RU" dirty="0"/>
          </a:p>
        </p:txBody>
      </p:sp>
      <p:sp>
        <p:nvSpPr>
          <p:cNvPr id="6" name="Заголовок 5"/>
          <p:cNvSpPr>
            <a:spLocks noGrp="1"/>
          </p:cNvSpPr>
          <p:nvPr>
            <p:ph type="title"/>
          </p:nvPr>
        </p:nvSpPr>
        <p:spPr>
          <a:xfrm>
            <a:off x="285720" y="2285998"/>
            <a:ext cx="7572428" cy="500048"/>
          </a:xfrm>
        </p:spPr>
        <p:txBody>
          <a:bodyPr>
            <a:normAutofit fontScale="90000"/>
          </a:bodyPr>
          <a:lstStyle/>
          <a:p>
            <a:pPr algn="ctr"/>
            <a:br>
              <a:rPr lang="ru-RU" sz="2200" dirty="0"/>
            </a:br>
            <a:br>
              <a:rPr lang="ru-RU" sz="2200" dirty="0"/>
            </a:br>
            <a:br>
              <a:rPr lang="ru-RU" sz="2200" dirty="0"/>
            </a:br>
            <a:br>
              <a:rPr lang="ru-RU" sz="2200" dirty="0"/>
            </a:br>
            <a:r>
              <a:rPr lang="ru-RU" sz="2200" dirty="0"/>
              <a:t>Участие в конкурсах и фестивалях.</a:t>
            </a:r>
            <a:br>
              <a:rPr lang="ru-RU" sz="2200" dirty="0"/>
            </a:br>
            <a:r>
              <a:rPr lang="ru-RU" sz="2200" dirty="0"/>
              <a:t>Международный конкурс-фестиваль детского и юношеского инструментального исполнительства «Смоленские свирели»</a:t>
            </a:r>
            <a:br>
              <a:rPr lang="ru-RU" sz="2200" dirty="0"/>
            </a:br>
            <a:r>
              <a:rPr lang="ru-RU" sz="2200" dirty="0"/>
              <a:t>Образцовый самодеятельный коллектив Оркестр русских народных инструментов «Китеж» – </a:t>
            </a:r>
            <a:r>
              <a:rPr lang="ru-RU" sz="2200" dirty="0" err="1"/>
              <a:t>Гран-При</a:t>
            </a:r>
            <a:r>
              <a:rPr lang="ru-RU" sz="2200" dirty="0"/>
              <a:t>.</a:t>
            </a:r>
            <a:br>
              <a:rPr lang="ru-RU" sz="2200" dirty="0"/>
            </a:br>
            <a:br>
              <a:rPr lang="ru-RU" dirty="0"/>
            </a:br>
            <a:endParaRPr lang="ru-RU" dirty="0"/>
          </a:p>
        </p:txBody>
      </p:sp>
      <p:pic>
        <p:nvPicPr>
          <p:cNvPr id="8" name="Picture 10" descr="https://avatars.mds.yandex.net/get-entity_search/5734168/551834342/S600xU_2x"/>
          <p:cNvPicPr>
            <a:picLocks noChangeAspect="1" noChangeArrowheads="1"/>
          </p:cNvPicPr>
          <p:nvPr/>
        </p:nvPicPr>
        <p:blipFill>
          <a:blip r:embed="rId5" cstate="print"/>
          <a:srcRect/>
          <a:stretch>
            <a:fillRect/>
          </a:stretch>
        </p:blipFill>
        <p:spPr bwMode="auto">
          <a:xfrm>
            <a:off x="7786710" y="500048"/>
            <a:ext cx="1143008" cy="90238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5" name="Прямоугольник 4"/>
          <p:cNvSpPr/>
          <p:nvPr/>
        </p:nvSpPr>
        <p:spPr>
          <a:xfrm>
            <a:off x="500034" y="142858"/>
            <a:ext cx="7358098" cy="646331"/>
          </a:xfrm>
          <a:prstGeom prst="rect">
            <a:avLst/>
          </a:prstGeom>
        </p:spPr>
        <p:txBody>
          <a:bodyPr wrap="square">
            <a:spAutoFit/>
          </a:bodyPr>
          <a:lstStyle/>
          <a:p>
            <a:br>
              <a:rPr lang="ru-RU" dirty="0"/>
            </a:br>
            <a:endParaRPr lang="ru-RU" dirty="0"/>
          </a:p>
        </p:txBody>
      </p:sp>
      <p:sp>
        <p:nvSpPr>
          <p:cNvPr id="6" name="Заголовок 5"/>
          <p:cNvSpPr>
            <a:spLocks noGrp="1"/>
          </p:cNvSpPr>
          <p:nvPr>
            <p:ph type="title"/>
          </p:nvPr>
        </p:nvSpPr>
        <p:spPr>
          <a:xfrm>
            <a:off x="285720" y="2285998"/>
            <a:ext cx="7572428" cy="500048"/>
          </a:xfrm>
        </p:spPr>
        <p:txBody>
          <a:bodyPr>
            <a:normAutofit fontScale="90000"/>
          </a:bodyPr>
          <a:lstStyle/>
          <a:p>
            <a:pPr algn="ctr"/>
            <a:br>
              <a:rPr lang="ru-RU" sz="2200" dirty="0"/>
            </a:br>
            <a:br>
              <a:rPr lang="ru-RU" sz="2200" dirty="0"/>
            </a:br>
            <a:br>
              <a:rPr lang="ru-RU" sz="2200" dirty="0"/>
            </a:br>
            <a:br>
              <a:rPr lang="ru-RU" sz="2200" dirty="0"/>
            </a:br>
            <a:r>
              <a:rPr lang="ru-RU" sz="2200" dirty="0"/>
              <a:t>Участие в конкурсах и фестивалях.</a:t>
            </a:r>
            <a:br>
              <a:rPr lang="ru-RU" sz="2200" dirty="0"/>
            </a:br>
            <a:r>
              <a:rPr lang="ru-RU" sz="2000" dirty="0"/>
              <a:t>Международный детско-юношеский фестиваль национальных оркестров «Парад оркестров Господин Великий Новгород 2023»,</a:t>
            </a:r>
            <a:br>
              <a:rPr lang="ru-RU" sz="2200" dirty="0"/>
            </a:br>
            <a:r>
              <a:rPr lang="ru-RU" sz="2200" dirty="0"/>
              <a:t>Образцовый самодеятельный коллектив Оркестр русских народных инструментов «Китеж» – лауреат фестиваля.</a:t>
            </a:r>
            <a:br>
              <a:rPr lang="ru-RU" sz="2200" dirty="0"/>
            </a:br>
            <a:br>
              <a:rPr lang="ru-RU" dirty="0"/>
            </a:br>
            <a:endParaRPr lang="ru-RU" dirty="0"/>
          </a:p>
        </p:txBody>
      </p:sp>
      <p:pic>
        <p:nvPicPr>
          <p:cNvPr id="9" name="Picture 2" descr="https://sun9-68.userapi.com/impg/heU39LtW73E7UhLcPQNgVTobLAQccbraTBsRvA/yXkO6-6iyJE.jpg?size=1080x597&amp;quality=96&amp;sign=944b1db80b4d0dd28ed76e3436581ae7&amp;type=album"/>
          <p:cNvPicPr>
            <a:picLocks noChangeAspect="1" noChangeArrowheads="1"/>
          </p:cNvPicPr>
          <p:nvPr/>
        </p:nvPicPr>
        <p:blipFill>
          <a:blip r:embed="rId4"/>
          <a:srcRect/>
          <a:stretch>
            <a:fillRect/>
          </a:stretch>
        </p:blipFill>
        <p:spPr bwMode="auto">
          <a:xfrm>
            <a:off x="1785918" y="2000246"/>
            <a:ext cx="5429288" cy="3001330"/>
          </a:xfrm>
          <a:prstGeom prst="rect">
            <a:avLst/>
          </a:prstGeom>
          <a:noFill/>
        </p:spPr>
      </p:pic>
      <p:pic>
        <p:nvPicPr>
          <p:cNvPr id="56322" name="Picture 2" descr="https://avatars.mds.yandex.net/get-entity_search/122335/125498259/S600xU_2x"/>
          <p:cNvPicPr>
            <a:picLocks noChangeAspect="1" noChangeArrowheads="1"/>
          </p:cNvPicPr>
          <p:nvPr/>
        </p:nvPicPr>
        <p:blipFill>
          <a:blip r:embed="rId5" cstate="print"/>
          <a:srcRect/>
          <a:stretch>
            <a:fillRect/>
          </a:stretch>
        </p:blipFill>
        <p:spPr bwMode="auto">
          <a:xfrm>
            <a:off x="7839608" y="214297"/>
            <a:ext cx="1062715" cy="128588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6" name="Заголовок 5"/>
          <p:cNvSpPr>
            <a:spLocks noGrp="1"/>
          </p:cNvSpPr>
          <p:nvPr>
            <p:ph type="title"/>
          </p:nvPr>
        </p:nvSpPr>
        <p:spPr/>
        <p:txBody>
          <a:bodyPr>
            <a:normAutofit fontScale="90000"/>
          </a:bodyPr>
          <a:lstStyle/>
          <a:p>
            <a:pPr algn="ctr"/>
            <a:r>
              <a:rPr lang="ru-RU" sz="2200" dirty="0">
                <a:solidFill>
                  <a:srgbClr val="696464"/>
                </a:solidFill>
              </a:rPr>
              <a:t>Участие в конкурсах и фестивалях.</a:t>
            </a:r>
            <a:br>
              <a:rPr lang="ru-RU" sz="2200" dirty="0">
                <a:solidFill>
                  <a:srgbClr val="696464"/>
                </a:solidFill>
              </a:rPr>
            </a:br>
            <a:r>
              <a:rPr lang="ru-RU" sz="2200" dirty="0">
                <a:solidFill>
                  <a:srgbClr val="696464"/>
                </a:solidFill>
              </a:rPr>
              <a:t>Образцовый хореографический ансамбль «Задоринки» –</a:t>
            </a:r>
            <a:br>
              <a:rPr lang="ru-RU" sz="2200" dirty="0">
                <a:solidFill>
                  <a:srgbClr val="696464"/>
                </a:solidFill>
              </a:rPr>
            </a:br>
            <a:r>
              <a:rPr lang="ru-RU" sz="2200" dirty="0">
                <a:solidFill>
                  <a:srgbClr val="696464"/>
                </a:solidFill>
              </a:rPr>
              <a:t> лауреат многочисленных фестивалей и конкурсов, в том числе в городах Кострома, Ярославль, Калининград, Великий Устюг.</a:t>
            </a:r>
            <a:endParaRPr lang="ru-RU" dirty="0"/>
          </a:p>
        </p:txBody>
      </p:sp>
      <p:pic>
        <p:nvPicPr>
          <p:cNvPr id="4098" name="Picture 2" descr="https://sun9-47.userapi.com/impg/sCGYqAN6f6gUClVDde-J-RXfpYcZPCeFbeJMsQ/nPzFj-Lnpno.jpg?size=1280x720&amp;quality=95&amp;sign=d76ec501f5f2e3182fc9fb6178a27562&amp;type=album"/>
          <p:cNvPicPr>
            <a:picLocks noChangeAspect="1" noChangeArrowheads="1"/>
          </p:cNvPicPr>
          <p:nvPr/>
        </p:nvPicPr>
        <p:blipFill>
          <a:blip r:embed="rId4"/>
          <a:srcRect l="10704" t="22310" r="13656" b="13780"/>
          <a:stretch>
            <a:fillRect/>
          </a:stretch>
        </p:blipFill>
        <p:spPr bwMode="auto">
          <a:xfrm>
            <a:off x="1357290" y="1928808"/>
            <a:ext cx="6472476" cy="30763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357158" y="214296"/>
            <a:ext cx="6929486" cy="1521636"/>
          </a:xfrm>
        </p:spPr>
        <p:txBody>
          <a:bodyPr>
            <a:noAutofit/>
          </a:bodyPr>
          <a:lstStyle/>
          <a:p>
            <a:r>
              <a:rPr lang="ru-RU" sz="2000" b="1" dirty="0"/>
              <a:t>В 2024 году в центре внимания Всемирного экономического форума в Давосе оказались технологии искусственного интеллекта. </a:t>
            </a:r>
            <a:br>
              <a:rPr lang="ru-RU" sz="2000" b="1" dirty="0"/>
            </a:br>
            <a:r>
              <a:rPr lang="ru-RU" sz="2000" b="1" dirty="0"/>
              <a:t>ИИ назвали одним из ключевых факторов значительных изменений, с которыми сегодня сталкивается мир.</a:t>
            </a:r>
            <a:endParaRPr lang="ru-RU" sz="2000" dirty="0"/>
          </a:p>
        </p:txBody>
      </p:sp>
      <p:sp>
        <p:nvSpPr>
          <p:cNvPr id="5" name="Текст 4"/>
          <p:cNvSpPr>
            <a:spLocks noGrp="1"/>
          </p:cNvSpPr>
          <p:nvPr>
            <p:ph type="body" idx="1"/>
          </p:nvPr>
        </p:nvSpPr>
        <p:spPr>
          <a:xfrm>
            <a:off x="785787" y="1910953"/>
            <a:ext cx="6929486" cy="3018251"/>
          </a:xfrm>
        </p:spPr>
        <p:txBody>
          <a:bodyPr>
            <a:normAutofit fontScale="85000" lnSpcReduction="20000"/>
          </a:bodyPr>
          <a:lstStyle/>
          <a:p>
            <a:r>
              <a:rPr lang="ru-RU" dirty="0">
                <a:solidFill>
                  <a:schemeClr val="tx1">
                    <a:lumMod val="75000"/>
                    <a:lumOff val="25000"/>
                  </a:schemeClr>
                </a:solidFill>
                <a:latin typeface="+mj-lt"/>
              </a:rPr>
              <a:t>Наиболее перспективные навыки ближайшего будущего:</a:t>
            </a:r>
          </a:p>
          <a:p>
            <a:pPr marL="360363">
              <a:buFont typeface="Arial" pitchFamily="34" charset="0"/>
              <a:buChar char="•"/>
            </a:pPr>
            <a:r>
              <a:rPr lang="ru-RU" dirty="0">
                <a:solidFill>
                  <a:schemeClr val="tx1">
                    <a:lumMod val="75000"/>
                    <a:lumOff val="25000"/>
                  </a:schemeClr>
                </a:solidFill>
                <a:latin typeface="+mj-lt"/>
              </a:rPr>
              <a:t>аналитическое мышление и инновации;</a:t>
            </a:r>
          </a:p>
          <a:p>
            <a:pPr marL="360363">
              <a:buFont typeface="Arial" pitchFamily="34" charset="0"/>
              <a:buChar char="•"/>
            </a:pPr>
            <a:r>
              <a:rPr lang="ru-RU" dirty="0">
                <a:solidFill>
                  <a:schemeClr val="tx1">
                    <a:lumMod val="75000"/>
                    <a:lumOff val="25000"/>
                  </a:schemeClr>
                </a:solidFill>
                <a:latin typeface="+mj-lt"/>
              </a:rPr>
              <a:t>активное обучение и стратегии обучения;</a:t>
            </a:r>
          </a:p>
          <a:p>
            <a:pPr marL="360363">
              <a:buFont typeface="Arial" pitchFamily="34" charset="0"/>
              <a:buChar char="•"/>
            </a:pPr>
            <a:r>
              <a:rPr lang="ru-RU" dirty="0">
                <a:solidFill>
                  <a:schemeClr val="tx1">
                    <a:lumMod val="75000"/>
                    <a:lumOff val="25000"/>
                  </a:schemeClr>
                </a:solidFill>
                <a:latin typeface="+mj-lt"/>
              </a:rPr>
              <a:t>комплексное решение проблем;</a:t>
            </a:r>
          </a:p>
          <a:p>
            <a:pPr marL="360363">
              <a:buFont typeface="Arial" pitchFamily="34" charset="0"/>
              <a:buChar char="•"/>
            </a:pPr>
            <a:r>
              <a:rPr lang="ru-RU" dirty="0">
                <a:solidFill>
                  <a:schemeClr val="tx1">
                    <a:lumMod val="75000"/>
                    <a:lumOff val="25000"/>
                  </a:schemeClr>
                </a:solidFill>
                <a:latin typeface="+mj-lt"/>
              </a:rPr>
              <a:t>критическое мышление и анализ;</a:t>
            </a:r>
          </a:p>
          <a:p>
            <a:pPr marL="360363">
              <a:buFont typeface="Arial" pitchFamily="34" charset="0"/>
              <a:buChar char="•"/>
            </a:pPr>
            <a:r>
              <a:rPr lang="ru-RU" dirty="0">
                <a:solidFill>
                  <a:schemeClr val="tx1">
                    <a:lumMod val="75000"/>
                    <a:lumOff val="25000"/>
                  </a:schemeClr>
                </a:solidFill>
                <a:latin typeface="+mj-lt"/>
              </a:rPr>
              <a:t>лидерство и социальное влияние;</a:t>
            </a:r>
          </a:p>
          <a:p>
            <a:pPr marL="360363">
              <a:buFont typeface="Arial" pitchFamily="34" charset="0"/>
              <a:buChar char="•"/>
            </a:pPr>
            <a:r>
              <a:rPr lang="ru-RU" dirty="0">
                <a:solidFill>
                  <a:schemeClr val="tx1">
                    <a:lumMod val="75000"/>
                    <a:lumOff val="25000"/>
                  </a:schemeClr>
                </a:solidFill>
                <a:latin typeface="+mj-lt"/>
              </a:rPr>
              <a:t>использование технологий, мониторинг и контроль;</a:t>
            </a:r>
          </a:p>
          <a:p>
            <a:pPr marL="360363">
              <a:buFont typeface="Arial" pitchFamily="34" charset="0"/>
              <a:buChar char="•"/>
            </a:pPr>
            <a:r>
              <a:rPr lang="ru-RU" dirty="0">
                <a:solidFill>
                  <a:schemeClr val="tx1">
                    <a:lumMod val="75000"/>
                    <a:lumOff val="25000"/>
                  </a:schemeClr>
                </a:solidFill>
                <a:latin typeface="+mj-lt"/>
              </a:rPr>
              <a:t>рассуждение, решение проблем и генерация идей;</a:t>
            </a:r>
          </a:p>
          <a:p>
            <a:pPr marL="360363">
              <a:buFont typeface="Arial" pitchFamily="34" charset="0"/>
              <a:buChar char="•"/>
            </a:pPr>
            <a:r>
              <a:rPr lang="ru-RU" dirty="0">
                <a:solidFill>
                  <a:schemeClr val="tx1">
                    <a:lumMod val="75000"/>
                    <a:lumOff val="25000"/>
                  </a:schemeClr>
                </a:solidFill>
                <a:latin typeface="+mj-lt"/>
              </a:rPr>
              <a:t>инициативность, оригинальность и </a:t>
            </a:r>
            <a:r>
              <a:rPr lang="ru-RU" dirty="0" err="1">
                <a:solidFill>
                  <a:schemeClr val="tx1">
                    <a:lumMod val="75000"/>
                    <a:lumOff val="25000"/>
                  </a:schemeClr>
                </a:solidFill>
                <a:latin typeface="+mj-lt"/>
              </a:rPr>
              <a:t>креативность</a:t>
            </a:r>
            <a:r>
              <a:rPr lang="ru-RU" dirty="0">
                <a:solidFill>
                  <a:schemeClr val="tx1">
                    <a:lumMod val="75000"/>
                    <a:lumOff val="25000"/>
                  </a:schemeClr>
                </a:solidFill>
                <a:latin typeface="+mj-lt"/>
              </a:rPr>
              <a:t>.</a:t>
            </a:r>
          </a:p>
          <a:p>
            <a:endParaRPr lang="ru-RU" dirty="0"/>
          </a:p>
        </p:txBody>
      </p:sp>
      <p:pic>
        <p:nvPicPr>
          <p:cNvPr id="69634" name="Picture 2" descr="https://masterpiecer-images.s3.yandex.net/dc7c4e88b1bc11ef927402c9973dffc4:1"/>
          <p:cNvPicPr>
            <a:picLocks noChangeAspect="1" noChangeArrowheads="1"/>
          </p:cNvPicPr>
          <p:nvPr/>
        </p:nvPicPr>
        <p:blipFill>
          <a:blip r:embed="rId4" cstate="print"/>
          <a:srcRect/>
          <a:stretch>
            <a:fillRect/>
          </a:stretch>
        </p:blipFill>
        <p:spPr bwMode="auto">
          <a:xfrm>
            <a:off x="7143768" y="571486"/>
            <a:ext cx="1755212" cy="307183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cture background"/>
          <p:cNvPicPr>
            <a:picLocks noChangeAspect="1" noChangeArrowheads="1"/>
          </p:cNvPicPr>
          <p:nvPr/>
        </p:nvPicPr>
        <p:blipFill>
          <a:blip r:embed="rId2" cstate="print"/>
          <a:srcRect/>
          <a:stretch>
            <a:fillRect/>
          </a:stretch>
        </p:blipFill>
        <p:spPr bwMode="auto">
          <a:xfrm>
            <a:off x="142844" y="4000510"/>
            <a:ext cx="1071570" cy="959868"/>
          </a:xfrm>
          <a:prstGeom prst="rect">
            <a:avLst/>
          </a:prstGeom>
          <a:noFill/>
        </p:spPr>
      </p:pic>
      <p:pic>
        <p:nvPicPr>
          <p:cNvPr id="74754" name="Picture 2" descr="https://sun9-33.userapi.com/impg/NeTUwu_66I5zE_Kr1DJNVOysAX1J8I7C1uTj7g/GtqWyPk44UA.jpg?size=1920x1440&amp;quality=96&amp;sign=7dabb5b6068c9cf7ed6deab76ed21a66&amp;type=album"/>
          <p:cNvPicPr>
            <a:picLocks noChangeAspect="1" noChangeArrowheads="1"/>
          </p:cNvPicPr>
          <p:nvPr/>
        </p:nvPicPr>
        <p:blipFill>
          <a:blip r:embed="rId3" cstate="print"/>
          <a:srcRect/>
          <a:stretch>
            <a:fillRect/>
          </a:stretch>
        </p:blipFill>
        <p:spPr bwMode="auto">
          <a:xfrm>
            <a:off x="428596" y="1285866"/>
            <a:ext cx="3643338" cy="2732504"/>
          </a:xfrm>
          <a:prstGeom prst="rect">
            <a:avLst/>
          </a:prstGeom>
          <a:noFill/>
        </p:spPr>
      </p:pic>
      <p:pic>
        <p:nvPicPr>
          <p:cNvPr id="74756" name="Picture 4" descr="https://sun9-21.userapi.com/impf/c847124/v847124409/18e923/LvpJa9a-V_U.jpg?size=854x640&amp;quality=96&amp;sign=710e8ba2e543ccca0e7f7f36f303ddd8&amp;type=album"/>
          <p:cNvPicPr>
            <a:picLocks noChangeAspect="1" noChangeArrowheads="1"/>
          </p:cNvPicPr>
          <p:nvPr/>
        </p:nvPicPr>
        <p:blipFill>
          <a:blip r:embed="rId4"/>
          <a:srcRect/>
          <a:stretch>
            <a:fillRect/>
          </a:stretch>
        </p:blipFill>
        <p:spPr bwMode="auto">
          <a:xfrm>
            <a:off x="5143504" y="1285866"/>
            <a:ext cx="3646302" cy="2732546"/>
          </a:xfrm>
          <a:prstGeom prst="rect">
            <a:avLst/>
          </a:prstGeom>
          <a:noFill/>
        </p:spPr>
      </p:pic>
      <p:sp>
        <p:nvSpPr>
          <p:cNvPr id="5" name="Заголовок 4"/>
          <p:cNvSpPr>
            <a:spLocks noGrp="1"/>
          </p:cNvSpPr>
          <p:nvPr>
            <p:ph type="title"/>
          </p:nvPr>
        </p:nvSpPr>
        <p:spPr>
          <a:xfrm>
            <a:off x="214282" y="285734"/>
            <a:ext cx="8715436" cy="1021556"/>
          </a:xfrm>
        </p:spPr>
        <p:txBody>
          <a:bodyPr>
            <a:normAutofit fontScale="90000"/>
          </a:bodyPr>
          <a:lstStyle/>
          <a:p>
            <a:pPr algn="ctr"/>
            <a:r>
              <a:rPr lang="ru-RU" sz="2000" dirty="0"/>
              <a:t>Учащиеся и преподаватели отделения изобразительного искусства - участники социального музейно-образовательного проекта "Школа - мастерская аналитического рисунка и скульптуры для юных художников» в г. Великий Новгород </a:t>
            </a:r>
            <a:br>
              <a:rPr lang="ru-RU" sz="2000" dirty="0"/>
            </a:br>
            <a:r>
              <a:rPr lang="ru-RU" sz="2000" dirty="0"/>
              <a:t>при поддержке Президентского фонда культурных инициатив</a:t>
            </a:r>
            <a:endParaRPr lang="ru-RU" dirty="0"/>
          </a:p>
        </p:txBody>
      </p:sp>
      <p:pic>
        <p:nvPicPr>
          <p:cNvPr id="8" name="Picture 2" descr="C:\Users\Lenovo\Desktop\Конкурс рисунков\эмблема.jpg"/>
          <p:cNvPicPr>
            <a:picLocks noChangeAspect="1" noChangeArrowheads="1"/>
          </p:cNvPicPr>
          <p:nvPr/>
        </p:nvPicPr>
        <p:blipFill>
          <a:blip r:embed="rId5" cstate="print"/>
          <a:srcRect/>
          <a:stretch>
            <a:fillRect/>
          </a:stretch>
        </p:blipFill>
        <p:spPr bwMode="auto">
          <a:xfrm>
            <a:off x="8072462" y="4143386"/>
            <a:ext cx="863568" cy="808412"/>
          </a:xfrm>
          <a:prstGeom prst="rect">
            <a:avLst/>
          </a:prstGeom>
          <a:noFill/>
        </p:spPr>
      </p:pic>
      <p:pic>
        <p:nvPicPr>
          <p:cNvPr id="9" name="Picture 4" descr="https://avatars.mds.yandex.net/get-entity_search/122335/125498259/S600xU_2x"/>
          <p:cNvPicPr>
            <a:picLocks noChangeAspect="1" noChangeArrowheads="1"/>
          </p:cNvPicPr>
          <p:nvPr/>
        </p:nvPicPr>
        <p:blipFill>
          <a:blip r:embed="rId6" cstate="print"/>
          <a:srcRect/>
          <a:stretch>
            <a:fillRect/>
          </a:stretch>
        </p:blipFill>
        <p:spPr bwMode="auto">
          <a:xfrm>
            <a:off x="3929058" y="3286130"/>
            <a:ext cx="1416029" cy="171324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70658" name="Picture 2" descr="https://sun9-78.userapi.com/s/v1/ig2/G3z3qwMlRxDOlRNJFbn9kSQojy4F0WqIZY6qinTCNt6dDw8chGlTCsMEJqFunyCwJxIiVnL5TiXfqEgRZ8LYDx-s.jpg?quality=95&amp;as=32x45,48x68,72x102,108x153,160x226,240x339,360x509,480x679,540x763,640x905,720x1018,1080x1527,1280x1809,1440x2036,1811x2560&amp;from=bu&amp;u=HyUaGfOj3UWjiSYV-tbIqwwmtsYoeyfobuqppuwEQeM&amp;cs=571x807"/>
          <p:cNvPicPr>
            <a:picLocks noChangeAspect="1" noChangeArrowheads="1"/>
          </p:cNvPicPr>
          <p:nvPr/>
        </p:nvPicPr>
        <p:blipFill>
          <a:blip r:embed="rId4" cstate="print"/>
          <a:srcRect/>
          <a:stretch>
            <a:fillRect/>
          </a:stretch>
        </p:blipFill>
        <p:spPr bwMode="auto">
          <a:xfrm>
            <a:off x="1428728" y="1500180"/>
            <a:ext cx="2428892" cy="3434997"/>
          </a:xfrm>
          <a:prstGeom prst="rect">
            <a:avLst/>
          </a:prstGeom>
          <a:noFill/>
        </p:spPr>
      </p:pic>
      <p:pic>
        <p:nvPicPr>
          <p:cNvPr id="5" name="Picture 16" descr="https://avatars.mds.yandex.net/get-entity_search/5735732/551847335/S600xU_2x"/>
          <p:cNvPicPr>
            <a:picLocks noChangeAspect="1" noChangeArrowheads="1"/>
          </p:cNvPicPr>
          <p:nvPr/>
        </p:nvPicPr>
        <p:blipFill>
          <a:blip r:embed="rId5" cstate="print"/>
          <a:srcRect/>
          <a:stretch>
            <a:fillRect/>
          </a:stretch>
        </p:blipFill>
        <p:spPr bwMode="auto">
          <a:xfrm>
            <a:off x="6786578" y="1500180"/>
            <a:ext cx="995910" cy="1143008"/>
          </a:xfrm>
          <a:prstGeom prst="rect">
            <a:avLst/>
          </a:prstGeom>
          <a:noFill/>
        </p:spPr>
      </p:pic>
      <p:pic>
        <p:nvPicPr>
          <p:cNvPr id="70660" name="Picture 4" descr="https://avatars.mds.yandex.net/get-entity_search/122335/125498259/S600xU_2x"/>
          <p:cNvPicPr>
            <a:picLocks noChangeAspect="1" noChangeArrowheads="1"/>
          </p:cNvPicPr>
          <p:nvPr/>
        </p:nvPicPr>
        <p:blipFill>
          <a:blip r:embed="rId6" cstate="print"/>
          <a:srcRect/>
          <a:stretch>
            <a:fillRect/>
          </a:stretch>
        </p:blipFill>
        <p:spPr bwMode="auto">
          <a:xfrm>
            <a:off x="4357686" y="1500180"/>
            <a:ext cx="943684" cy="1141755"/>
          </a:xfrm>
          <a:prstGeom prst="rect">
            <a:avLst/>
          </a:prstGeom>
          <a:noFill/>
        </p:spPr>
      </p:pic>
      <p:pic>
        <p:nvPicPr>
          <p:cNvPr id="70662" name="Picture 6" descr="https://avatars.mds.yandex.net/get-entity_search/5622257/551864139/S600xU_2x"/>
          <p:cNvPicPr>
            <a:picLocks noChangeAspect="1" noChangeArrowheads="1"/>
          </p:cNvPicPr>
          <p:nvPr/>
        </p:nvPicPr>
        <p:blipFill>
          <a:blip r:embed="rId7" cstate="print"/>
          <a:srcRect/>
          <a:stretch>
            <a:fillRect/>
          </a:stretch>
        </p:blipFill>
        <p:spPr bwMode="auto">
          <a:xfrm>
            <a:off x="5572132" y="1500180"/>
            <a:ext cx="928694" cy="1147851"/>
          </a:xfrm>
          <a:prstGeom prst="rect">
            <a:avLst/>
          </a:prstGeom>
          <a:noFill/>
        </p:spPr>
      </p:pic>
      <p:pic>
        <p:nvPicPr>
          <p:cNvPr id="70664" name="Picture 8" descr="https://sun9-46.userapi.com/s/v1/ig2/fX-TDH7_De5iAMGfX4PeVZOETC8V8V00uKvGPDR09hcHUpMQnoFBLdaRoVxEZIkxUeQ6MkfHSqno22lwXspK2JBE.jpg?quality=95&amp;crop=0,5,1170,880&amp;as=32x24,48x36,72x54,108x81,160x120,240x181,360x271,480x361,540x406,640x481,720x542,1080x812,1170x880&amp;from=bu&amp;cs=1080x812"/>
          <p:cNvPicPr>
            <a:picLocks noChangeAspect="1" noChangeArrowheads="1"/>
          </p:cNvPicPr>
          <p:nvPr/>
        </p:nvPicPr>
        <p:blipFill>
          <a:blip r:embed="rId8" cstate="print"/>
          <a:srcRect/>
          <a:stretch>
            <a:fillRect/>
          </a:stretch>
        </p:blipFill>
        <p:spPr bwMode="auto">
          <a:xfrm>
            <a:off x="4500562" y="2714626"/>
            <a:ext cx="3000396" cy="2255716"/>
          </a:xfrm>
          <a:prstGeom prst="rect">
            <a:avLst/>
          </a:prstGeom>
          <a:noFill/>
        </p:spPr>
      </p:pic>
      <p:sp>
        <p:nvSpPr>
          <p:cNvPr id="9" name="Прямоугольник 8"/>
          <p:cNvSpPr/>
          <p:nvPr/>
        </p:nvSpPr>
        <p:spPr>
          <a:xfrm>
            <a:off x="285720" y="0"/>
            <a:ext cx="8429684" cy="1477328"/>
          </a:xfrm>
          <a:prstGeom prst="rect">
            <a:avLst/>
          </a:prstGeom>
        </p:spPr>
        <p:txBody>
          <a:bodyPr wrap="square">
            <a:spAutoFit/>
          </a:bodyPr>
          <a:lstStyle/>
          <a:p>
            <a:pPr algn="ctr"/>
            <a:r>
              <a:rPr lang="ru-RU" dirty="0">
                <a:solidFill>
                  <a:schemeClr val="tx2">
                    <a:lumMod val="75000"/>
                  </a:schemeClr>
                </a:solidFill>
                <a:latin typeface="+mj-lt"/>
              </a:rPr>
              <a:t>В январе-феврале 2025 года состоится </a:t>
            </a:r>
            <a:r>
              <a:rPr lang="en-US" dirty="0">
                <a:solidFill>
                  <a:schemeClr val="tx2">
                    <a:lumMod val="75000"/>
                  </a:schemeClr>
                </a:solidFill>
                <a:latin typeface="+mj-lt"/>
              </a:rPr>
              <a:t>II</a:t>
            </a:r>
            <a:r>
              <a:rPr lang="ru-RU" dirty="0">
                <a:solidFill>
                  <a:schemeClr val="tx2">
                    <a:lumMod val="75000"/>
                  </a:schemeClr>
                </a:solidFill>
                <a:latin typeface="+mj-lt"/>
              </a:rPr>
              <a:t> фестиваль русского фортепианного дуэта, который инициирует Санкт-Петербургское Объединение фортепианных дуэтов. Фестиваль будет посвящен Анатолию Константиновичу ЛЯДОВУ (1855-1914) - великому русскому композитору, сподвижнику, ученику и другу Николая Андреевича РИМСКОГО-КОРСАКОВА.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еподаватель будущего.mp4">
            <a:hlinkClick r:id="" action="ppaction://media"/>
          </p:cNvPr>
          <p:cNvPicPr>
            <a:picLocks noGrp="1" noRot="1" noChangeAspect="1"/>
          </p:cNvPicPr>
          <p:nvPr>
            <p:ph sz="quarter" idx="1"/>
            <a:videoFile r:link="rId1"/>
          </p:nvPr>
        </p:nvPicPr>
        <p:blipFill>
          <a:blip r:embed="rId3"/>
          <a:stretch>
            <a:fillRect/>
          </a:stretch>
        </p:blipFill>
        <p:spPr>
          <a:xfrm>
            <a:off x="1214414" y="1"/>
            <a:ext cx="6857998"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p:txBody>
          <a:bodyPr/>
          <a:lstStyle/>
          <a:p>
            <a:r>
              <a:rPr lang="ru-RU" dirty="0"/>
              <a:t>Благодарю за внимание!</a:t>
            </a:r>
          </a:p>
        </p:txBody>
      </p:sp>
      <p:sp>
        <p:nvSpPr>
          <p:cNvPr id="5" name="Текст 4"/>
          <p:cNvSpPr>
            <a:spLocks noGrp="1"/>
          </p:cNvSpPr>
          <p:nvPr>
            <p:ph type="body" idx="1"/>
          </p:nvPr>
        </p:nvSpPr>
        <p:spPr>
          <a:xfrm>
            <a:off x="722313" y="1910953"/>
            <a:ext cx="7772400" cy="3018251"/>
          </a:xfrm>
        </p:spPr>
        <p:txBody>
          <a:bodyPr>
            <a:normAutofit lnSpcReduction="10000"/>
          </a:bodyPr>
          <a:lstStyle/>
          <a:p>
            <a:r>
              <a:rPr lang="ru-RU" dirty="0" err="1">
                <a:solidFill>
                  <a:schemeClr val="tx1">
                    <a:lumMod val="75000"/>
                    <a:lumOff val="25000"/>
                  </a:schemeClr>
                </a:solidFill>
                <a:latin typeface="+mj-lt"/>
              </a:rPr>
              <a:t>Платоненкова</a:t>
            </a:r>
            <a:r>
              <a:rPr lang="ru-RU" dirty="0">
                <a:solidFill>
                  <a:schemeClr val="tx1">
                    <a:lumMod val="75000"/>
                    <a:lumOff val="25000"/>
                  </a:schemeClr>
                </a:solidFill>
                <a:latin typeface="+mj-lt"/>
              </a:rPr>
              <a:t> Анастасия Юрьевна,</a:t>
            </a:r>
          </a:p>
          <a:p>
            <a:r>
              <a:rPr lang="ru-RU" dirty="0">
                <a:solidFill>
                  <a:schemeClr val="tx1">
                    <a:lumMod val="75000"/>
                    <a:lumOff val="25000"/>
                  </a:schemeClr>
                </a:solidFill>
                <a:latin typeface="+mj-lt"/>
              </a:rPr>
              <a:t>МБУ ДО «ДШИ им. Н.А. Римского-Корсакова» г. Тихвин</a:t>
            </a:r>
          </a:p>
          <a:p>
            <a:endParaRPr lang="ru-RU" sz="1000" dirty="0">
              <a:solidFill>
                <a:schemeClr val="tx1">
                  <a:lumMod val="75000"/>
                  <a:lumOff val="25000"/>
                </a:schemeClr>
              </a:solidFill>
              <a:latin typeface="+mj-lt"/>
            </a:endParaRPr>
          </a:p>
          <a:p>
            <a:r>
              <a:rPr lang="ru-RU" dirty="0">
                <a:solidFill>
                  <a:schemeClr val="tx1">
                    <a:lumMod val="75000"/>
                    <a:lumOff val="25000"/>
                  </a:schemeClr>
                </a:solidFill>
                <a:latin typeface="+mj-lt"/>
              </a:rPr>
              <a:t>                              </a:t>
            </a:r>
            <a:r>
              <a:rPr lang="en-US" dirty="0">
                <a:solidFill>
                  <a:schemeClr val="tx1">
                    <a:lumMod val="75000"/>
                    <a:lumOff val="25000"/>
                  </a:schemeClr>
                </a:solidFill>
                <a:latin typeface="+mj-lt"/>
              </a:rPr>
              <a:t>+7-962-691-25-58</a:t>
            </a:r>
            <a:endParaRPr lang="ru-RU" dirty="0">
              <a:solidFill>
                <a:schemeClr val="tx1">
                  <a:lumMod val="75000"/>
                  <a:lumOff val="25000"/>
                </a:schemeClr>
              </a:solidFill>
              <a:latin typeface="+mj-lt"/>
            </a:endParaRPr>
          </a:p>
          <a:p>
            <a:endParaRPr lang="ru-RU" sz="900" dirty="0">
              <a:solidFill>
                <a:schemeClr val="tx1">
                  <a:lumMod val="75000"/>
                  <a:lumOff val="25000"/>
                </a:schemeClr>
              </a:solidFill>
              <a:latin typeface="+mj-lt"/>
            </a:endParaRPr>
          </a:p>
          <a:p>
            <a:r>
              <a:rPr lang="ru-RU" dirty="0">
                <a:solidFill>
                  <a:schemeClr val="tx1">
                    <a:lumMod val="75000"/>
                    <a:lumOff val="25000"/>
                  </a:schemeClr>
                </a:solidFill>
                <a:latin typeface="+mj-lt"/>
              </a:rPr>
              <a:t>                               </a:t>
            </a:r>
            <a:r>
              <a:rPr lang="en-US" dirty="0">
                <a:solidFill>
                  <a:schemeClr val="tx1">
                    <a:lumMod val="75000"/>
                    <a:lumOff val="25000"/>
                  </a:schemeClr>
                </a:solidFill>
                <a:latin typeface="+mj-lt"/>
              </a:rPr>
              <a:t>musikark@mail.ru</a:t>
            </a:r>
            <a:endParaRPr lang="ru-RU" dirty="0">
              <a:solidFill>
                <a:schemeClr val="tx1">
                  <a:lumMod val="75000"/>
                  <a:lumOff val="25000"/>
                </a:schemeClr>
              </a:solidFill>
              <a:latin typeface="+mj-lt"/>
            </a:endParaRPr>
          </a:p>
          <a:p>
            <a:r>
              <a:rPr lang="ru-RU" dirty="0">
                <a:solidFill>
                  <a:schemeClr val="tx1">
                    <a:lumMod val="75000"/>
                    <a:lumOff val="25000"/>
                  </a:schemeClr>
                </a:solidFill>
                <a:latin typeface="+mj-lt"/>
              </a:rPr>
              <a:t>   </a:t>
            </a:r>
            <a:r>
              <a:rPr lang="ru-RU" sz="800" dirty="0">
                <a:solidFill>
                  <a:schemeClr val="tx1">
                    <a:lumMod val="75000"/>
                    <a:lumOff val="25000"/>
                  </a:schemeClr>
                </a:solidFill>
                <a:latin typeface="+mj-lt"/>
              </a:rPr>
              <a:t>               </a:t>
            </a:r>
          </a:p>
          <a:p>
            <a:r>
              <a:rPr lang="ru-RU" dirty="0">
                <a:solidFill>
                  <a:schemeClr val="tx1">
                    <a:lumMod val="75000"/>
                    <a:lumOff val="25000"/>
                  </a:schemeClr>
                </a:solidFill>
                <a:latin typeface="+mj-lt"/>
              </a:rPr>
              <a:t>                          </a:t>
            </a:r>
            <a:r>
              <a:rPr lang="en-US" dirty="0">
                <a:solidFill>
                  <a:schemeClr val="tx1">
                    <a:lumMod val="75000"/>
                    <a:lumOff val="25000"/>
                  </a:schemeClr>
                </a:solidFill>
                <a:latin typeface="+mj-lt"/>
              </a:rPr>
              <a:t>http://music-tikhvin.ru/</a:t>
            </a:r>
            <a:endParaRPr lang="ru-RU" dirty="0">
              <a:solidFill>
                <a:schemeClr val="tx1">
                  <a:lumMod val="75000"/>
                  <a:lumOff val="25000"/>
                </a:schemeClr>
              </a:solidFill>
              <a:latin typeface="+mj-lt"/>
            </a:endParaRPr>
          </a:p>
          <a:p>
            <a:endParaRPr lang="ru-RU" dirty="0">
              <a:solidFill>
                <a:schemeClr val="tx1">
                  <a:lumMod val="75000"/>
                  <a:lumOff val="25000"/>
                </a:schemeClr>
              </a:solidFill>
              <a:latin typeface="+mj-lt"/>
            </a:endParaRPr>
          </a:p>
          <a:p>
            <a:endParaRPr lang="ru-RU" dirty="0">
              <a:solidFill>
                <a:schemeClr val="tx1">
                  <a:lumMod val="75000"/>
                  <a:lumOff val="25000"/>
                </a:schemeClr>
              </a:solidFill>
              <a:latin typeface="+mj-lt"/>
            </a:endParaRPr>
          </a:p>
          <a:p>
            <a:endParaRPr lang="ru-RU" dirty="0">
              <a:solidFill>
                <a:schemeClr val="tx1">
                  <a:lumMod val="75000"/>
                  <a:lumOff val="25000"/>
                </a:schemeClr>
              </a:solidFill>
              <a:latin typeface="+mj-lt"/>
            </a:endParaRPr>
          </a:p>
          <a:p>
            <a:endParaRPr lang="ru-RU" dirty="0"/>
          </a:p>
        </p:txBody>
      </p:sp>
      <p:pic>
        <p:nvPicPr>
          <p:cNvPr id="52226" name="Picture 2" descr="Picture background"/>
          <p:cNvPicPr>
            <a:picLocks noChangeAspect="1" noChangeArrowheads="1"/>
          </p:cNvPicPr>
          <p:nvPr/>
        </p:nvPicPr>
        <p:blipFill>
          <a:blip r:embed="rId4" cstate="print"/>
          <a:srcRect/>
          <a:stretch>
            <a:fillRect/>
          </a:stretch>
        </p:blipFill>
        <p:spPr bwMode="auto">
          <a:xfrm>
            <a:off x="1071538" y="2786064"/>
            <a:ext cx="1571636" cy="502195"/>
          </a:xfrm>
          <a:prstGeom prst="rect">
            <a:avLst/>
          </a:prstGeom>
          <a:noFill/>
        </p:spPr>
      </p:pic>
      <p:pic>
        <p:nvPicPr>
          <p:cNvPr id="52228" name="Picture 4" descr="Picture background"/>
          <p:cNvPicPr>
            <a:picLocks noChangeAspect="1" noChangeArrowheads="1"/>
          </p:cNvPicPr>
          <p:nvPr/>
        </p:nvPicPr>
        <p:blipFill>
          <a:blip r:embed="rId5" cstate="print"/>
          <a:srcRect/>
          <a:stretch>
            <a:fillRect/>
          </a:stretch>
        </p:blipFill>
        <p:spPr bwMode="auto">
          <a:xfrm>
            <a:off x="1357290" y="3429006"/>
            <a:ext cx="956302" cy="571504"/>
          </a:xfrm>
          <a:prstGeom prst="rect">
            <a:avLst/>
          </a:prstGeom>
          <a:noFill/>
        </p:spPr>
      </p:pic>
      <p:pic>
        <p:nvPicPr>
          <p:cNvPr id="8" name="Picture 6" descr="C:\Users\Lenovo\AppData\Local\Temp\178bba74-c265-41f8-89e9-92ee4c461491_group_qr (2).zip.491\qr.png"/>
          <p:cNvPicPr>
            <a:picLocks noChangeAspect="1" noChangeArrowheads="1"/>
          </p:cNvPicPr>
          <p:nvPr/>
        </p:nvPicPr>
        <p:blipFill>
          <a:blip r:embed="rId6" cstate="print"/>
          <a:srcRect l="14176" t="32351" r="14581" b="16891"/>
          <a:stretch>
            <a:fillRect/>
          </a:stretch>
        </p:blipFill>
        <p:spPr bwMode="auto">
          <a:xfrm>
            <a:off x="5929322" y="2857502"/>
            <a:ext cx="1928826" cy="1747999"/>
          </a:xfrm>
          <a:prstGeom prst="rect">
            <a:avLst/>
          </a:prstGeom>
          <a:noFill/>
        </p:spPr>
      </p:pic>
      <p:pic>
        <p:nvPicPr>
          <p:cNvPr id="52230" name="Picture 6" descr="Picture background"/>
          <p:cNvPicPr>
            <a:picLocks noChangeAspect="1" noChangeArrowheads="1"/>
          </p:cNvPicPr>
          <p:nvPr/>
        </p:nvPicPr>
        <p:blipFill>
          <a:blip r:embed="rId7" cstate="print"/>
          <a:srcRect/>
          <a:stretch>
            <a:fillRect/>
          </a:stretch>
        </p:blipFill>
        <p:spPr bwMode="auto">
          <a:xfrm>
            <a:off x="1500166" y="4214824"/>
            <a:ext cx="642924" cy="6429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500002" y="214296"/>
            <a:ext cx="8643998" cy="1450198"/>
          </a:xfrm>
        </p:spPr>
        <p:txBody>
          <a:bodyPr>
            <a:noAutofit/>
          </a:bodyPr>
          <a:lstStyle/>
          <a:p>
            <a:r>
              <a:rPr lang="ru-RU" sz="2400" b="1" u="sng" dirty="0" err="1"/>
              <a:t>Креативное</a:t>
            </a:r>
            <a:r>
              <a:rPr lang="ru-RU" sz="2400" b="1" u="sng" dirty="0"/>
              <a:t> мышление </a:t>
            </a:r>
            <a:r>
              <a:rPr lang="ru-RU" sz="2400" dirty="0"/>
              <a:t>— </a:t>
            </a:r>
            <a:r>
              <a:rPr lang="ru-RU" sz="2400" b="1" dirty="0"/>
              <a:t>это</a:t>
            </a:r>
            <a:r>
              <a:rPr lang="ru-RU" sz="2400" dirty="0"/>
              <a:t> </a:t>
            </a:r>
            <a:r>
              <a:rPr lang="ru-RU" sz="2400" b="1" dirty="0"/>
              <a:t>способность человека генерировать идеи, находить нестандартные решения проблем и создавать что-то новое и оригинальное</a:t>
            </a:r>
            <a:r>
              <a:rPr lang="ru-RU" sz="2400" dirty="0"/>
              <a:t>. </a:t>
            </a:r>
          </a:p>
        </p:txBody>
      </p:sp>
      <p:sp>
        <p:nvSpPr>
          <p:cNvPr id="5" name="Текст 4"/>
          <p:cNvSpPr>
            <a:spLocks noGrp="1"/>
          </p:cNvSpPr>
          <p:nvPr>
            <p:ph type="body" idx="1"/>
          </p:nvPr>
        </p:nvSpPr>
        <p:spPr>
          <a:xfrm>
            <a:off x="3357554" y="2143122"/>
            <a:ext cx="5214974" cy="2589623"/>
          </a:xfrm>
        </p:spPr>
        <p:txBody>
          <a:bodyPr>
            <a:normAutofit fontScale="77500" lnSpcReduction="20000"/>
          </a:bodyPr>
          <a:lstStyle/>
          <a:p>
            <a:pPr fontAlgn="base"/>
            <a:r>
              <a:rPr lang="ru-RU" u="sng" dirty="0">
                <a:solidFill>
                  <a:schemeClr val="tx1">
                    <a:lumMod val="75000"/>
                    <a:lumOff val="25000"/>
                  </a:schemeClr>
                </a:solidFill>
                <a:latin typeface="+mj-lt"/>
              </a:rPr>
              <a:t>Характеристики </a:t>
            </a:r>
            <a:r>
              <a:rPr lang="ru-RU" u="sng" dirty="0" err="1">
                <a:solidFill>
                  <a:schemeClr val="tx1">
                    <a:lumMod val="75000"/>
                    <a:lumOff val="25000"/>
                  </a:schemeClr>
                </a:solidFill>
                <a:latin typeface="+mj-lt"/>
              </a:rPr>
              <a:t>креативного</a:t>
            </a:r>
            <a:r>
              <a:rPr lang="ru-RU" u="sng" dirty="0">
                <a:solidFill>
                  <a:schemeClr val="tx1">
                    <a:lumMod val="75000"/>
                    <a:lumOff val="25000"/>
                  </a:schemeClr>
                </a:solidFill>
                <a:latin typeface="+mj-lt"/>
              </a:rPr>
              <a:t> мышления:</a:t>
            </a:r>
          </a:p>
          <a:p>
            <a:pPr lvl="0" fontAlgn="base">
              <a:buFont typeface="Arial" pitchFamily="34" charset="0"/>
              <a:buChar char="•"/>
            </a:pPr>
            <a:r>
              <a:rPr lang="ru-RU" dirty="0">
                <a:solidFill>
                  <a:schemeClr val="tx1">
                    <a:lumMod val="75000"/>
                    <a:lumOff val="25000"/>
                  </a:schemeClr>
                </a:solidFill>
                <a:latin typeface="+mj-lt"/>
              </a:rPr>
              <a:t>умение обозначить проблему;</a:t>
            </a:r>
          </a:p>
          <a:p>
            <a:pPr lvl="0" fontAlgn="base">
              <a:buFont typeface="Arial" pitchFamily="34" charset="0"/>
              <a:buChar char="•"/>
            </a:pPr>
            <a:r>
              <a:rPr lang="ru-RU" dirty="0">
                <a:solidFill>
                  <a:schemeClr val="tx1">
                    <a:lumMod val="75000"/>
                    <a:lumOff val="25000"/>
                  </a:schemeClr>
                </a:solidFill>
                <a:latin typeface="+mj-lt"/>
              </a:rPr>
              <a:t>способность генерировать множество разнообразных идей по её решению;</a:t>
            </a:r>
          </a:p>
          <a:p>
            <a:pPr lvl="0" fontAlgn="base">
              <a:buFont typeface="Arial" pitchFamily="34" charset="0"/>
              <a:buChar char="•"/>
            </a:pPr>
            <a:r>
              <a:rPr lang="ru-RU" dirty="0">
                <a:solidFill>
                  <a:schemeClr val="tx1">
                    <a:lumMod val="75000"/>
                    <a:lumOff val="25000"/>
                  </a:schemeClr>
                </a:solidFill>
                <a:latin typeface="+mj-lt"/>
              </a:rPr>
              <a:t>умение видеть нестандартные варианты решения;</a:t>
            </a:r>
          </a:p>
          <a:p>
            <a:pPr lvl="0" fontAlgn="base">
              <a:buFont typeface="Arial" pitchFamily="34" charset="0"/>
              <a:buChar char="•"/>
            </a:pPr>
            <a:r>
              <a:rPr lang="ru-RU" dirty="0">
                <a:solidFill>
                  <a:schemeClr val="tx1">
                    <a:lumMod val="75000"/>
                    <a:lumOff val="25000"/>
                  </a:schemeClr>
                </a:solidFill>
                <a:latin typeface="+mj-lt"/>
              </a:rPr>
              <a:t>способность углубить идею, дополняя детали;</a:t>
            </a:r>
          </a:p>
          <a:p>
            <a:pPr lvl="0" fontAlgn="base">
              <a:buFont typeface="Arial" pitchFamily="34" charset="0"/>
              <a:buChar char="•"/>
            </a:pPr>
            <a:r>
              <a:rPr lang="ru-RU" dirty="0">
                <a:solidFill>
                  <a:schemeClr val="tx1">
                    <a:lumMod val="75000"/>
                    <a:lumOff val="25000"/>
                  </a:schemeClr>
                </a:solidFill>
                <a:latin typeface="+mj-lt"/>
              </a:rPr>
              <a:t>способность анализировать и выбирать оптимальные идеи.</a:t>
            </a:r>
          </a:p>
          <a:p>
            <a:endParaRPr lang="ru-RU" dirty="0"/>
          </a:p>
        </p:txBody>
      </p:sp>
      <p:pic>
        <p:nvPicPr>
          <p:cNvPr id="68610" name="Picture 2" descr="https://masterpiecer-images.s3.yandex.net/6d92f630b1bc11ef8f03be65b734588d:1"/>
          <p:cNvPicPr>
            <a:picLocks noChangeAspect="1" noChangeArrowheads="1"/>
          </p:cNvPicPr>
          <p:nvPr/>
        </p:nvPicPr>
        <p:blipFill>
          <a:blip r:embed="rId4" cstate="print"/>
          <a:srcRect/>
          <a:stretch>
            <a:fillRect/>
          </a:stretch>
        </p:blipFill>
        <p:spPr bwMode="auto">
          <a:xfrm>
            <a:off x="1214414" y="2143122"/>
            <a:ext cx="2055827" cy="264320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642910" y="205978"/>
            <a:ext cx="8043890" cy="857250"/>
          </a:xfrm>
        </p:spPr>
        <p:txBody>
          <a:bodyPr/>
          <a:lstStyle/>
          <a:p>
            <a:pPr algn="ctr"/>
            <a:r>
              <a:rPr lang="ru-RU" b="1" u="sng" dirty="0"/>
              <a:t>Виды </a:t>
            </a:r>
            <a:r>
              <a:rPr lang="ru-RU" b="1" u="sng" dirty="0" err="1"/>
              <a:t>креативного</a:t>
            </a:r>
            <a:r>
              <a:rPr lang="ru-RU" b="1" u="sng" dirty="0"/>
              <a:t> мышления</a:t>
            </a:r>
            <a:endParaRPr lang="ru-RU" dirty="0"/>
          </a:p>
        </p:txBody>
      </p:sp>
      <p:pic>
        <p:nvPicPr>
          <p:cNvPr id="6" name="Содержимое 5" descr="Креативное мышление: что это, как его развивать и где оно пригодится"/>
          <p:cNvPicPr>
            <a:picLocks noGrp="1"/>
          </p:cNvPicPr>
          <p:nvPr>
            <p:ph sz="quarter" idx="1"/>
          </p:nvPr>
        </p:nvPicPr>
        <p:blipFill>
          <a:blip r:embed="rId4"/>
          <a:srcRect/>
          <a:stretch>
            <a:fillRect/>
          </a:stretch>
        </p:blipFill>
        <p:spPr bwMode="auto">
          <a:xfrm>
            <a:off x="1428728" y="1285866"/>
            <a:ext cx="6096000" cy="3429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5" name="Текст 4"/>
          <p:cNvSpPr>
            <a:spLocks noGrp="1"/>
          </p:cNvSpPr>
          <p:nvPr>
            <p:ph type="body" idx="1"/>
          </p:nvPr>
        </p:nvSpPr>
        <p:spPr>
          <a:xfrm>
            <a:off x="1214414" y="2857502"/>
            <a:ext cx="6929486" cy="2160995"/>
          </a:xfrm>
        </p:spPr>
        <p:txBody>
          <a:bodyPr>
            <a:normAutofit fontScale="70000" lnSpcReduction="20000"/>
          </a:bodyPr>
          <a:lstStyle/>
          <a:p>
            <a:r>
              <a:rPr lang="ru-RU" sz="2300" b="1" dirty="0">
                <a:solidFill>
                  <a:schemeClr val="tx1">
                    <a:lumMod val="75000"/>
                    <a:lumOff val="25000"/>
                  </a:schemeClr>
                </a:solidFill>
                <a:latin typeface="+mj-lt"/>
              </a:rPr>
              <a:t>Творчество</a:t>
            </a:r>
            <a:r>
              <a:rPr lang="ru-RU" sz="2300" dirty="0">
                <a:solidFill>
                  <a:schemeClr val="tx1">
                    <a:lumMod val="75000"/>
                    <a:lumOff val="25000"/>
                  </a:schemeClr>
                </a:solidFill>
                <a:latin typeface="+mj-lt"/>
              </a:rPr>
              <a:t> — это деятельность, направленная на создание духовных и материальных ценностей, создание новых объектов на основе новых, оригинальных идей или замыслов. </a:t>
            </a:r>
          </a:p>
          <a:p>
            <a:r>
              <a:rPr lang="ru-RU" sz="2300" b="1" dirty="0" err="1">
                <a:solidFill>
                  <a:schemeClr val="tx1">
                    <a:lumMod val="75000"/>
                    <a:lumOff val="25000"/>
                  </a:schemeClr>
                </a:solidFill>
                <a:latin typeface="+mj-lt"/>
              </a:rPr>
              <a:t>Креативность</a:t>
            </a:r>
            <a:r>
              <a:rPr lang="ru-RU" sz="2300" dirty="0">
                <a:solidFill>
                  <a:schemeClr val="tx1">
                    <a:lumMod val="75000"/>
                    <a:lumOff val="25000"/>
                  </a:schemeClr>
                </a:solidFill>
                <a:latin typeface="+mj-lt"/>
              </a:rPr>
              <a:t> — это способность генерировать идеи, находить нестандартные решения проблем и создавать что-то новое и оригинальное. </a:t>
            </a:r>
          </a:p>
          <a:p>
            <a:r>
              <a:rPr lang="ru-RU" sz="2300" b="1" dirty="0">
                <a:solidFill>
                  <a:schemeClr val="tx1">
                    <a:lumMod val="75000"/>
                    <a:lumOff val="25000"/>
                  </a:schemeClr>
                </a:solidFill>
                <a:latin typeface="+mj-lt"/>
              </a:rPr>
              <a:t>Основное различие</a:t>
            </a:r>
            <a:r>
              <a:rPr lang="ru-RU" sz="2300" dirty="0">
                <a:solidFill>
                  <a:schemeClr val="tx1">
                    <a:lumMod val="75000"/>
                    <a:lumOff val="25000"/>
                  </a:schemeClr>
                </a:solidFill>
                <a:latin typeface="+mj-lt"/>
              </a:rPr>
              <a:t> между </a:t>
            </a:r>
            <a:r>
              <a:rPr lang="ru-RU" sz="2300" dirty="0" err="1">
                <a:solidFill>
                  <a:schemeClr val="tx1">
                    <a:lumMod val="75000"/>
                    <a:lumOff val="25000"/>
                  </a:schemeClr>
                </a:solidFill>
                <a:latin typeface="+mj-lt"/>
              </a:rPr>
              <a:t>креативностью</a:t>
            </a:r>
            <a:r>
              <a:rPr lang="ru-RU" sz="2300" dirty="0">
                <a:solidFill>
                  <a:schemeClr val="tx1">
                    <a:lumMod val="75000"/>
                    <a:lumOff val="25000"/>
                  </a:schemeClr>
                </a:solidFill>
                <a:latin typeface="+mj-lt"/>
              </a:rPr>
              <a:t> и творчеством в том, что </a:t>
            </a:r>
            <a:r>
              <a:rPr lang="ru-RU" sz="2300" b="1" dirty="0">
                <a:solidFill>
                  <a:schemeClr val="tx1">
                    <a:lumMod val="75000"/>
                    <a:lumOff val="25000"/>
                  </a:schemeClr>
                </a:solidFill>
                <a:latin typeface="+mj-lt"/>
              </a:rPr>
              <a:t>творчество фокусируется на процессе создания, а </a:t>
            </a:r>
            <a:r>
              <a:rPr lang="ru-RU" sz="2300" b="1" dirty="0" err="1">
                <a:solidFill>
                  <a:schemeClr val="tx1">
                    <a:lumMod val="75000"/>
                    <a:lumOff val="25000"/>
                  </a:schemeClr>
                </a:solidFill>
                <a:latin typeface="+mj-lt"/>
              </a:rPr>
              <a:t>креативность</a:t>
            </a:r>
            <a:r>
              <a:rPr lang="ru-RU" sz="2300" b="1" dirty="0">
                <a:solidFill>
                  <a:schemeClr val="tx1">
                    <a:lumMod val="75000"/>
                    <a:lumOff val="25000"/>
                  </a:schemeClr>
                </a:solidFill>
                <a:latin typeface="+mj-lt"/>
              </a:rPr>
              <a:t> — на способности находить нестандартные подходы к решению задач и использовать новые методы и инструменты</a:t>
            </a:r>
            <a:r>
              <a:rPr lang="ru-RU" sz="2300" dirty="0">
                <a:solidFill>
                  <a:schemeClr val="tx1">
                    <a:lumMod val="75000"/>
                    <a:lumOff val="25000"/>
                  </a:schemeClr>
                </a:solidFill>
                <a:latin typeface="+mj-lt"/>
              </a:rPr>
              <a:t>.</a:t>
            </a:r>
          </a:p>
          <a:p>
            <a:endParaRPr lang="ru-RU" dirty="0"/>
          </a:p>
        </p:txBody>
      </p:sp>
      <p:pic>
        <p:nvPicPr>
          <p:cNvPr id="66562" name="Picture 2" descr="Picture background"/>
          <p:cNvPicPr>
            <a:picLocks noChangeAspect="1" noChangeArrowheads="1"/>
          </p:cNvPicPr>
          <p:nvPr/>
        </p:nvPicPr>
        <p:blipFill>
          <a:blip r:embed="rId4"/>
          <a:srcRect/>
          <a:stretch>
            <a:fillRect/>
          </a:stretch>
        </p:blipFill>
        <p:spPr bwMode="auto">
          <a:xfrm>
            <a:off x="2285984" y="142858"/>
            <a:ext cx="4540257" cy="25541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sp>
        <p:nvSpPr>
          <p:cNvPr id="4" name="Заголовок 3"/>
          <p:cNvSpPr>
            <a:spLocks noGrp="1"/>
          </p:cNvSpPr>
          <p:nvPr>
            <p:ph type="title"/>
          </p:nvPr>
        </p:nvSpPr>
        <p:spPr>
          <a:xfrm>
            <a:off x="428596" y="571486"/>
            <a:ext cx="8429684" cy="1021556"/>
          </a:xfrm>
        </p:spPr>
        <p:txBody>
          <a:bodyPr>
            <a:normAutofit fontScale="90000"/>
          </a:bodyPr>
          <a:lstStyle/>
          <a:p>
            <a:r>
              <a:rPr lang="ru-RU" b="1" dirty="0"/>
              <a:t>Какими упражнениями развивается </a:t>
            </a:r>
            <a:r>
              <a:rPr lang="ru-RU" b="1" dirty="0" err="1"/>
              <a:t>креативное</a:t>
            </a:r>
            <a:r>
              <a:rPr lang="ru-RU" b="1" dirty="0"/>
              <a:t> мышление?</a:t>
            </a:r>
            <a:endParaRPr lang="ru-RU" dirty="0"/>
          </a:p>
        </p:txBody>
      </p:sp>
      <p:sp>
        <p:nvSpPr>
          <p:cNvPr id="5" name="Текст 4"/>
          <p:cNvSpPr>
            <a:spLocks noGrp="1"/>
          </p:cNvSpPr>
          <p:nvPr>
            <p:ph type="body" idx="1"/>
          </p:nvPr>
        </p:nvSpPr>
        <p:spPr>
          <a:xfrm>
            <a:off x="285720" y="1928808"/>
            <a:ext cx="7772400" cy="2589623"/>
          </a:xfrm>
        </p:spPr>
        <p:txBody>
          <a:bodyPr>
            <a:normAutofit/>
          </a:bodyPr>
          <a:lstStyle/>
          <a:p>
            <a:pPr>
              <a:buFont typeface="Arial" pitchFamily="34" charset="0"/>
              <a:buChar char="•"/>
            </a:pPr>
            <a:r>
              <a:rPr lang="ru-RU" sz="1800" b="1" dirty="0">
                <a:solidFill>
                  <a:schemeClr val="tx1">
                    <a:lumMod val="75000"/>
                    <a:lumOff val="25000"/>
                  </a:schemeClr>
                </a:solidFill>
                <a:latin typeface="+mj-lt"/>
              </a:rPr>
              <a:t>Мечтатель. Реалист. Критик (техника Уолта Диснея)</a:t>
            </a:r>
          </a:p>
          <a:p>
            <a:pPr>
              <a:buFont typeface="Arial" pitchFamily="34" charset="0"/>
              <a:buChar char="•"/>
            </a:pPr>
            <a:r>
              <a:rPr lang="ru-RU" sz="1800" b="1" dirty="0">
                <a:solidFill>
                  <a:schemeClr val="tx1">
                    <a:lumMod val="75000"/>
                    <a:lumOff val="25000"/>
                  </a:schemeClr>
                </a:solidFill>
                <a:latin typeface="+mj-lt"/>
              </a:rPr>
              <a:t>Случайные связи</a:t>
            </a:r>
          </a:p>
          <a:p>
            <a:pPr>
              <a:buFont typeface="Arial" pitchFamily="34" charset="0"/>
              <a:buChar char="•"/>
            </a:pPr>
            <a:r>
              <a:rPr lang="ru-RU" sz="1800" b="1" dirty="0">
                <a:solidFill>
                  <a:schemeClr val="tx1">
                    <a:lumMod val="75000"/>
                    <a:lumOff val="25000"/>
                  </a:schemeClr>
                </a:solidFill>
                <a:latin typeface="+mj-lt"/>
              </a:rPr>
              <a:t>Жареные факты</a:t>
            </a:r>
          </a:p>
          <a:p>
            <a:pPr>
              <a:buFont typeface="Arial" pitchFamily="34" charset="0"/>
              <a:buChar char="•"/>
            </a:pPr>
            <a:r>
              <a:rPr lang="ru-RU" sz="1800" b="1" dirty="0" err="1">
                <a:solidFill>
                  <a:schemeClr val="tx1">
                    <a:lumMod val="75000"/>
                    <a:lumOff val="25000"/>
                  </a:schemeClr>
                </a:solidFill>
                <a:latin typeface="+mj-lt"/>
              </a:rPr>
              <a:t>Креативный</a:t>
            </a:r>
            <a:r>
              <a:rPr lang="ru-RU" sz="1800" b="1" dirty="0">
                <a:solidFill>
                  <a:schemeClr val="tx1">
                    <a:lumMod val="75000"/>
                    <a:lumOff val="25000"/>
                  </a:schemeClr>
                </a:solidFill>
                <a:latin typeface="+mj-lt"/>
              </a:rPr>
              <a:t> архитектор</a:t>
            </a:r>
          </a:p>
          <a:p>
            <a:pPr>
              <a:buFont typeface="Arial" pitchFamily="34" charset="0"/>
              <a:buChar char="•"/>
            </a:pPr>
            <a:r>
              <a:rPr lang="ru-RU" sz="1800" b="1" dirty="0">
                <a:solidFill>
                  <a:schemeClr val="tx1">
                    <a:lumMod val="75000"/>
                    <a:lumOff val="25000"/>
                  </a:schemeClr>
                </a:solidFill>
                <a:latin typeface="+mj-lt"/>
              </a:rPr>
              <a:t>Дешифровка иероглифов</a:t>
            </a:r>
          </a:p>
          <a:p>
            <a:pPr>
              <a:buFont typeface="Arial" pitchFamily="34" charset="0"/>
              <a:buChar char="•"/>
            </a:pPr>
            <a:r>
              <a:rPr lang="ru-RU" sz="1800" b="1" dirty="0">
                <a:solidFill>
                  <a:schemeClr val="tx1">
                    <a:lumMod val="75000"/>
                    <a:lumOff val="25000"/>
                  </a:schemeClr>
                </a:solidFill>
                <a:latin typeface="+mj-lt"/>
              </a:rPr>
              <a:t>Шесть шляп мышления</a:t>
            </a:r>
          </a:p>
          <a:p>
            <a:endParaRPr lang="ru-RU" b="1" dirty="0"/>
          </a:p>
          <a:p>
            <a:endParaRPr lang="ru-RU" dirty="0"/>
          </a:p>
        </p:txBody>
      </p:sp>
      <p:pic>
        <p:nvPicPr>
          <p:cNvPr id="65538" name="Picture 2" descr="https://masterpiecer-images.s3.yandex.net/6373b5bdb1c411efb3ffeac5d837a6da:1"/>
          <p:cNvPicPr>
            <a:picLocks noChangeAspect="1" noChangeArrowheads="1"/>
          </p:cNvPicPr>
          <p:nvPr/>
        </p:nvPicPr>
        <p:blipFill>
          <a:blip r:embed="rId4" cstate="print"/>
          <a:srcRect/>
          <a:stretch>
            <a:fillRect/>
          </a:stretch>
        </p:blipFill>
        <p:spPr bwMode="auto">
          <a:xfrm>
            <a:off x="3419872" y="2282606"/>
            <a:ext cx="4500594" cy="25715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6" name="Picture 14" descr="https://blog.ikraikra.ru/wp-content/uploads/2024/02/Snimok-ekrana-2024-02-14-092257.png"/>
          <p:cNvPicPr>
            <a:picLocks noChangeAspect="1" noChangeArrowheads="1"/>
          </p:cNvPicPr>
          <p:nvPr/>
        </p:nvPicPr>
        <p:blipFill>
          <a:blip r:embed="rId2"/>
          <a:srcRect/>
          <a:stretch>
            <a:fillRect/>
          </a:stretch>
        </p:blipFill>
        <p:spPr bwMode="auto">
          <a:xfrm>
            <a:off x="7012760" y="71420"/>
            <a:ext cx="1936264" cy="2571768"/>
          </a:xfrm>
          <a:prstGeom prst="rect">
            <a:avLst/>
          </a:prstGeom>
          <a:noFill/>
        </p:spPr>
      </p:pic>
      <p:pic>
        <p:nvPicPr>
          <p:cNvPr id="18434" name="Picture 2" descr="C:\Users\Lenovo\Desktop\Конкурс рисунков\эмблема.jpg"/>
          <p:cNvPicPr>
            <a:picLocks noChangeAspect="1" noChangeArrowheads="1"/>
          </p:cNvPicPr>
          <p:nvPr/>
        </p:nvPicPr>
        <p:blipFill>
          <a:blip r:embed="rId3"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4" cstate="print"/>
          <a:srcRect/>
          <a:stretch>
            <a:fillRect/>
          </a:stretch>
        </p:blipFill>
        <p:spPr bwMode="auto">
          <a:xfrm>
            <a:off x="142844" y="4000510"/>
            <a:ext cx="1071570" cy="959868"/>
          </a:xfrm>
          <a:prstGeom prst="rect">
            <a:avLst/>
          </a:prstGeom>
          <a:noFill/>
        </p:spPr>
      </p:pic>
      <p:pic>
        <p:nvPicPr>
          <p:cNvPr id="64514" name="Picture 2" descr="Рисовый штурм и еще 21 способ мыслить нестандартно"/>
          <p:cNvPicPr>
            <a:picLocks noChangeAspect="1" noChangeArrowheads="1"/>
          </p:cNvPicPr>
          <p:nvPr/>
        </p:nvPicPr>
        <p:blipFill>
          <a:blip r:embed="rId5"/>
          <a:srcRect/>
          <a:stretch>
            <a:fillRect/>
          </a:stretch>
        </p:blipFill>
        <p:spPr bwMode="auto">
          <a:xfrm>
            <a:off x="2714612" y="142858"/>
            <a:ext cx="1827834" cy="2611421"/>
          </a:xfrm>
          <a:prstGeom prst="rect">
            <a:avLst/>
          </a:prstGeom>
          <a:noFill/>
        </p:spPr>
      </p:pic>
      <p:pic>
        <p:nvPicPr>
          <p:cNvPr id="64516" name="Picture 4" descr="Гениальность на заказ"/>
          <p:cNvPicPr>
            <a:picLocks noChangeAspect="1" noChangeArrowheads="1"/>
          </p:cNvPicPr>
          <p:nvPr/>
        </p:nvPicPr>
        <p:blipFill>
          <a:blip r:embed="rId6"/>
          <a:srcRect/>
          <a:stretch>
            <a:fillRect/>
          </a:stretch>
        </p:blipFill>
        <p:spPr bwMode="auto">
          <a:xfrm>
            <a:off x="357158" y="142858"/>
            <a:ext cx="1857388" cy="2653645"/>
          </a:xfrm>
          <a:prstGeom prst="rect">
            <a:avLst/>
          </a:prstGeom>
          <a:noFill/>
        </p:spPr>
      </p:pic>
      <p:pic>
        <p:nvPicPr>
          <p:cNvPr id="64518" name="Picture 6" descr="Взлом креатива"/>
          <p:cNvPicPr>
            <a:picLocks noChangeAspect="1" noChangeArrowheads="1"/>
          </p:cNvPicPr>
          <p:nvPr/>
        </p:nvPicPr>
        <p:blipFill>
          <a:blip r:embed="rId7"/>
          <a:srcRect/>
          <a:stretch>
            <a:fillRect/>
          </a:stretch>
        </p:blipFill>
        <p:spPr bwMode="auto">
          <a:xfrm>
            <a:off x="4929190" y="142858"/>
            <a:ext cx="1850081" cy="2643206"/>
          </a:xfrm>
          <a:prstGeom prst="rect">
            <a:avLst/>
          </a:prstGeom>
          <a:noFill/>
        </p:spPr>
      </p:pic>
      <p:pic>
        <p:nvPicPr>
          <p:cNvPr id="64520" name="Picture 8" descr="Как люди думают"/>
          <p:cNvPicPr>
            <a:picLocks noChangeAspect="1" noChangeArrowheads="1"/>
          </p:cNvPicPr>
          <p:nvPr/>
        </p:nvPicPr>
        <p:blipFill>
          <a:blip r:embed="rId8" cstate="print"/>
          <a:srcRect/>
          <a:stretch>
            <a:fillRect/>
          </a:stretch>
        </p:blipFill>
        <p:spPr bwMode="auto">
          <a:xfrm>
            <a:off x="1428728" y="2357436"/>
            <a:ext cx="1714512" cy="2415039"/>
          </a:xfrm>
          <a:prstGeom prst="rect">
            <a:avLst/>
          </a:prstGeom>
          <a:noFill/>
        </p:spPr>
      </p:pic>
      <p:pic>
        <p:nvPicPr>
          <p:cNvPr id="64522" name="Picture 10" descr="https://www.mann-ivanov-ferber.ru/assets/images/books-new/gibkij-um/gibkij-big.png"/>
          <p:cNvPicPr>
            <a:picLocks noChangeAspect="1" noChangeArrowheads="1"/>
          </p:cNvPicPr>
          <p:nvPr/>
        </p:nvPicPr>
        <p:blipFill>
          <a:blip r:embed="rId9"/>
          <a:srcRect/>
          <a:stretch>
            <a:fillRect/>
          </a:stretch>
        </p:blipFill>
        <p:spPr bwMode="auto">
          <a:xfrm>
            <a:off x="6000760" y="2214560"/>
            <a:ext cx="1857388" cy="2653646"/>
          </a:xfrm>
          <a:prstGeom prst="rect">
            <a:avLst/>
          </a:prstGeom>
          <a:noFill/>
        </p:spPr>
      </p:pic>
      <p:pic>
        <p:nvPicPr>
          <p:cNvPr id="64524" name="Picture 12" descr="https://248006.selcdn.ru/main/upload/setka_images/f30ec303509a4b75326e7d3d703146e86d795d0f.png"/>
          <p:cNvPicPr>
            <a:picLocks noChangeAspect="1" noChangeArrowheads="1"/>
          </p:cNvPicPr>
          <p:nvPr/>
        </p:nvPicPr>
        <p:blipFill>
          <a:blip r:embed="rId10"/>
          <a:srcRect r="61123"/>
          <a:stretch>
            <a:fillRect/>
          </a:stretch>
        </p:blipFill>
        <p:spPr bwMode="auto">
          <a:xfrm>
            <a:off x="3643306" y="2786064"/>
            <a:ext cx="1857388" cy="19662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novo\Desktop\Конкурс рисунков\эмблема.jpg"/>
          <p:cNvPicPr>
            <a:picLocks noChangeAspect="1" noChangeArrowheads="1"/>
          </p:cNvPicPr>
          <p:nvPr/>
        </p:nvPicPr>
        <p:blipFill>
          <a:blip r:embed="rId2" cstate="print"/>
          <a:srcRect/>
          <a:stretch>
            <a:fillRect/>
          </a:stretch>
        </p:blipFill>
        <p:spPr bwMode="auto">
          <a:xfrm>
            <a:off x="8072462" y="4143386"/>
            <a:ext cx="863568" cy="808412"/>
          </a:xfrm>
          <a:prstGeom prst="rect">
            <a:avLst/>
          </a:prstGeom>
          <a:noFill/>
        </p:spPr>
      </p:pic>
      <p:pic>
        <p:nvPicPr>
          <p:cNvPr id="18436" name="Picture 4" descr="Picture background"/>
          <p:cNvPicPr>
            <a:picLocks noChangeAspect="1" noChangeArrowheads="1"/>
          </p:cNvPicPr>
          <p:nvPr/>
        </p:nvPicPr>
        <p:blipFill>
          <a:blip r:embed="rId3" cstate="print"/>
          <a:srcRect/>
          <a:stretch>
            <a:fillRect/>
          </a:stretch>
        </p:blipFill>
        <p:spPr bwMode="auto">
          <a:xfrm>
            <a:off x="142844" y="4000510"/>
            <a:ext cx="1071570" cy="959868"/>
          </a:xfrm>
          <a:prstGeom prst="rect">
            <a:avLst/>
          </a:prstGeom>
          <a:noFill/>
        </p:spPr>
      </p:pic>
      <p:pic>
        <p:nvPicPr>
          <p:cNvPr id="63490" name="Picture 2" descr="https://masterpiecer-images.s3.yandex.net/16a4fe04b1c511efa2892252fca531b6:1"/>
          <p:cNvPicPr>
            <a:picLocks noChangeAspect="1" noChangeArrowheads="1"/>
          </p:cNvPicPr>
          <p:nvPr/>
        </p:nvPicPr>
        <p:blipFill>
          <a:blip r:embed="rId4" cstate="print"/>
          <a:srcRect/>
          <a:stretch>
            <a:fillRect/>
          </a:stretch>
        </p:blipFill>
        <p:spPr bwMode="auto">
          <a:xfrm>
            <a:off x="2786050" y="2928940"/>
            <a:ext cx="3643338" cy="2081763"/>
          </a:xfrm>
          <a:prstGeom prst="rect">
            <a:avLst/>
          </a:prstGeom>
          <a:noFill/>
        </p:spPr>
      </p:pic>
      <p:sp>
        <p:nvSpPr>
          <p:cNvPr id="5" name="Заголовок 4"/>
          <p:cNvSpPr>
            <a:spLocks noGrp="1"/>
          </p:cNvSpPr>
          <p:nvPr>
            <p:ph type="title"/>
          </p:nvPr>
        </p:nvSpPr>
        <p:spPr>
          <a:xfrm>
            <a:off x="142844" y="214296"/>
            <a:ext cx="8786874" cy="1428760"/>
          </a:xfrm>
        </p:spPr>
        <p:txBody>
          <a:bodyPr>
            <a:normAutofit fontScale="90000"/>
          </a:bodyPr>
          <a:lstStyle/>
          <a:p>
            <a:r>
              <a:rPr lang="ru-RU" sz="2000" b="1" dirty="0"/>
              <a:t>Концепция развития дополнительного образования детей до 2030 года</a:t>
            </a:r>
            <a:r>
              <a:rPr lang="ru-RU" sz="2000" dirty="0"/>
              <a:t> утверждена распоряжением Правительства Российской Федерации от 31 марта 2022 года №678-р.:</a:t>
            </a:r>
            <a:br>
              <a:rPr lang="ru-RU" sz="2000" dirty="0"/>
            </a:br>
            <a:r>
              <a:rPr lang="ru-RU" sz="2000" dirty="0"/>
              <a:t>«Целями развития дополнительного образования детей являются создание условий для самореализации и развития талантов детей, а также воспитание высоконравственной, гармонично развитой и социально ответственной личности»</a:t>
            </a:r>
            <a:endParaRPr lang="ru-RU" sz="1800" dirty="0"/>
          </a:p>
        </p:txBody>
      </p:sp>
      <p:sp>
        <p:nvSpPr>
          <p:cNvPr id="6" name="Текст 5"/>
          <p:cNvSpPr>
            <a:spLocks noGrp="1"/>
          </p:cNvSpPr>
          <p:nvPr>
            <p:ph type="body" idx="1"/>
          </p:nvPr>
        </p:nvSpPr>
        <p:spPr>
          <a:xfrm>
            <a:off x="142844" y="1910953"/>
            <a:ext cx="8858312" cy="1003697"/>
          </a:xfrm>
        </p:spPr>
        <p:txBody>
          <a:bodyPr>
            <a:normAutofit fontScale="92500" lnSpcReduction="10000"/>
          </a:bodyPr>
          <a:lstStyle/>
          <a:p>
            <a:pPr algn="ctr"/>
            <a:r>
              <a:rPr lang="ru-RU" sz="1600" dirty="0">
                <a:solidFill>
                  <a:schemeClr val="tx1">
                    <a:lumMod val="75000"/>
                    <a:lumOff val="25000"/>
                  </a:schemeClr>
                </a:solidFill>
                <a:latin typeface="+mj-lt"/>
              </a:rPr>
              <a:t>Указ Президента РФ от 07.05.2024 №309 «О национальных целях развития Российской Федерации на период до 2030 года и на перспективу до 2036 года»:</a:t>
            </a:r>
          </a:p>
          <a:p>
            <a:pPr algn="ctr"/>
            <a:r>
              <a:rPr lang="ru-RU" sz="1600" dirty="0">
                <a:solidFill>
                  <a:schemeClr val="tx1">
                    <a:lumMod val="75000"/>
                    <a:lumOff val="25000"/>
                  </a:schemeClr>
                </a:solidFill>
                <a:latin typeface="+mj-lt"/>
              </a:rPr>
              <a:t>«Реализация потенциала каждого человека, развитие его талантов, воспитание патриотичной и социально ответственной личности»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673</TotalTime>
  <Words>1507</Words>
  <Application>Microsoft Office PowerPoint</Application>
  <PresentationFormat>Экран (16:9)</PresentationFormat>
  <Paragraphs>123</Paragraphs>
  <Slides>33</Slides>
  <Notes>1</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Cambria</vt:lpstr>
      <vt:lpstr>Franklin Gothic Book</vt:lpstr>
      <vt:lpstr>Perpetua</vt:lpstr>
      <vt:lpstr>Wingdings 2</vt:lpstr>
      <vt:lpstr>Справедливость</vt:lpstr>
      <vt:lpstr>Креативность, как ключевая компетенция XXI века,  и ее развитие в условиях дополнительного образования</vt:lpstr>
      <vt:lpstr>Искусственный интеллект - это область исследований в области компьютерных наук, которая разрабатывает и изучает методы и программное обеспечение, позволяющие машинам воспринимать окружающую среду и использовать обучение и интеллект для выполнения действий, которые максимально увеличивают их шансы на достижение поставленных целей.</vt:lpstr>
      <vt:lpstr>В 2024 году в центре внимания Всемирного экономического форума в Давосе оказались технологии искусственного интеллекта.  ИИ назвали одним из ключевых факторов значительных изменений, с которыми сегодня сталкивается мир.</vt:lpstr>
      <vt:lpstr>Креативное мышление — это способность человека генерировать идеи, находить нестандартные решения проблем и создавать что-то новое и оригинальное. </vt:lpstr>
      <vt:lpstr>Виды креативного мышления</vt:lpstr>
      <vt:lpstr>Презентация PowerPoint</vt:lpstr>
      <vt:lpstr>Какими упражнениями развивается креативное мышление?</vt:lpstr>
      <vt:lpstr>Презентация PowerPoint</vt:lpstr>
      <vt:lpstr>Концепция развития дополнительного образования детей до 2030 года утверждена распоряжением Правительства Российской Федерации от 31 марта 2022 года №678-р.: «Целями развития дополнительного образования детей являются создание условий для самореализации и развития талантов детей, а также воспитание высоконравственной, гармонично развитой и социально ответственной личности»</vt:lpstr>
      <vt:lpstr>Система дополнительного образования в России — это направление образовательной деятельности, дополняющее основное общее образование и отвечающее потребностям, желаниям и предпочтениям отдельной личности. </vt:lpstr>
      <vt:lpstr>Детская школа искусств – вид учреждения дополнительного образования. Образовательная деятельность направлена на выявление и развитие детской одаренности, формирование всесторонне развитой личности, посредством приобщения к мировому культурному наследию.</vt:lpstr>
      <vt:lpstr>Детские школы искусств реализуют дополнительные общеобразовательные программы в области искусств</vt:lpstr>
      <vt:lpstr>Развитие креативности входит в федеральные государственные требования (ФГТ) к программам в области искусств. </vt:lpstr>
      <vt:lpstr>Эмпатия — это способность чувствовать и понимать эмоции других людей. </vt:lpstr>
      <vt:lpstr>Презентация PowerPoint</vt:lpstr>
      <vt:lpstr>Некоторые современные педагогические технологии, направленные на развитие креативного мышления</vt:lpstr>
      <vt:lpstr>Задачи, которые стоят перед учреждениями дополнительного образования, дл повышения эффективности развития детского креативного мышления</vt:lpstr>
      <vt:lpstr>Муниципальное бюджетное учреждение дополнительного образования «Детская школа искусств имени Н.А. Римского-Корсакова» Ленинградская область, город Тихвин</vt:lpstr>
      <vt:lpstr>Проектная деятельность учащихся музыкального отделения</vt:lpstr>
      <vt:lpstr>Проектная деятельность учащихся музыкального отделения</vt:lpstr>
      <vt:lpstr>Проектная деятельность учащихся отделения изобразительного искусства Открытый конкурс «Разноцветная прялка»</vt:lpstr>
      <vt:lpstr>Проект «12 месяцев» - победитель конкурса  Уполномоченного по правам ребенка Ленинградской области</vt:lpstr>
      <vt:lpstr>Школьные и областные конкурсы по станковой и декоративно-прикладной композиции, посвященные 225-летию со дня рождения А.С. Пушкина</vt:lpstr>
      <vt:lpstr>Презентация PowerPoint</vt:lpstr>
      <vt:lpstr>Сентябрь – ноябрь 2024 года -  Межрегиональный конкурс детского изобразительного творчества СГЦСЗР «Семья – всему начало»</vt:lpstr>
      <vt:lpstr>02.11.2024 г . -  V межрегиональная методическая конференция  "Образование в сфере культуры: опыт и инновации»  при участии СГЦСЗР в ДШИ г. Новодвинска </vt:lpstr>
      <vt:lpstr>    Участие в конкурсах и фестивалях. Международный конкурс-фестиваль детского и юношеского инструментального исполнительства «Смоленские свирели» Образцовый самодеятельный коллектив Оркестр русских народных инструментов «Китеж» – Гран-При.  </vt:lpstr>
      <vt:lpstr>    Участие в конкурсах и фестивалях. Международный детско-юношеский фестиваль национальных оркестров «Парад оркестров Господин Великий Новгород 2023», Образцовый самодеятельный коллектив Оркестр русских народных инструментов «Китеж» – лауреат фестиваля.  </vt:lpstr>
      <vt:lpstr>Участие в конкурсах и фестивалях. Образцовый хореографический ансамбль «Задоринки» –  лауреат многочисленных фестивалей и конкурсов, в том числе в городах Кострома, Ярославль, Калининград, Великий Устюг.</vt:lpstr>
      <vt:lpstr>Учащиеся и преподаватели отделения изобразительного искусства - участники социального музейно-образовательного проекта "Школа - мастерская аналитического рисунка и скульптуры для юных художников» в г. Великий Новгород  при поддержке Президентского фонда культурных инициатив</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Ефремова Екатерина Геннадьевна</cp:lastModifiedBy>
  <cp:revision>65</cp:revision>
  <dcterms:created xsi:type="dcterms:W3CDTF">2024-10-31T18:20:37Z</dcterms:created>
  <dcterms:modified xsi:type="dcterms:W3CDTF">2024-12-05T08:46:32Z</dcterms:modified>
</cp:coreProperties>
</file>