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57" r:id="rId4"/>
    <p:sldId id="289" r:id="rId5"/>
    <p:sldId id="288" r:id="rId6"/>
    <p:sldId id="290" r:id="rId7"/>
    <p:sldId id="291" r:id="rId8"/>
    <p:sldId id="292" r:id="rId9"/>
    <p:sldId id="294" r:id="rId10"/>
    <p:sldId id="295" r:id="rId11"/>
    <p:sldId id="296" r:id="rId12"/>
    <p:sldId id="297" r:id="rId13"/>
    <p:sldId id="298" r:id="rId14"/>
    <p:sldId id="299" r:id="rId15"/>
    <p:sldId id="301" r:id="rId16"/>
    <p:sldId id="302" r:id="rId17"/>
    <p:sldId id="303" r:id="rId18"/>
    <p:sldId id="308" r:id="rId19"/>
    <p:sldId id="310" r:id="rId20"/>
    <p:sldId id="307" r:id="rId21"/>
    <p:sldId id="311" r:id="rId22"/>
    <p:sldId id="305" r:id="rId23"/>
    <p:sldId id="306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B6C"/>
    <a:srgbClr val="28549C"/>
    <a:srgbClr val="B1B2BF"/>
    <a:srgbClr val="8EAE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1932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Города всего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Планирование с общественным участием</c:v>
                </c:pt>
                <c:pt idx="1">
                  <c:v>Инициативное бюджетирование</c:v>
                </c:pt>
                <c:pt idx="2">
                  <c:v>Технологии «умного города»</c:v>
                </c:pt>
                <c:pt idx="3">
                  <c:v>Креативные пространства</c:v>
                </c:pt>
                <c:pt idx="4">
                  <c:v>Инфраструктура поддержки технологических инноваций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22</c:v>
                </c:pt>
                <c:pt idx="1">
                  <c:v>22</c:v>
                </c:pt>
                <c:pt idx="2">
                  <c:v>19</c:v>
                </c:pt>
                <c:pt idx="3">
                  <c:v>15</c:v>
                </c:pt>
                <c:pt idx="4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A4-4D3A-A4A2-9B1863FF3CF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Города СЗФО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Планирование с общественным участием</c:v>
                </c:pt>
                <c:pt idx="1">
                  <c:v>Инициативное бюджетирование</c:v>
                </c:pt>
                <c:pt idx="2">
                  <c:v>Технологии «умного города»</c:v>
                </c:pt>
                <c:pt idx="3">
                  <c:v>Креативные пространства</c:v>
                </c:pt>
                <c:pt idx="4">
                  <c:v>Инфраструктура поддержки технологических инноваций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15</c:v>
                </c:pt>
                <c:pt idx="1">
                  <c:v>15</c:v>
                </c:pt>
                <c:pt idx="2">
                  <c:v>13</c:v>
                </c:pt>
                <c:pt idx="3">
                  <c:v>11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A4-4D3A-A4A2-9B1863FF3CF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Города ЦФО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Планирование с общественным участием</c:v>
                </c:pt>
                <c:pt idx="1">
                  <c:v>Инициативное бюджетирование</c:v>
                </c:pt>
                <c:pt idx="2">
                  <c:v>Технологии «умного города»</c:v>
                </c:pt>
                <c:pt idx="3">
                  <c:v>Креативные пространства</c:v>
                </c:pt>
                <c:pt idx="4">
                  <c:v>Инфраструктура поддержки технологических инноваций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A4-4D3A-A4A2-9B1863FF3CF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48362040"/>
        <c:axId val="648363608"/>
      </c:barChart>
      <c:catAx>
        <c:axId val="648362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48363608"/>
        <c:crosses val="autoZero"/>
        <c:auto val="1"/>
        <c:lblAlgn val="ctr"/>
        <c:lblOffset val="100"/>
        <c:noMultiLvlLbl val="0"/>
      </c:catAx>
      <c:valAx>
        <c:axId val="648363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48362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3217600517326625E-2"/>
          <c:y val="0.91561413568428174"/>
          <c:w val="0.85182557343375553"/>
          <c:h val="8.18190031402615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города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Бизнес-инкубатор</c:v>
                </c:pt>
                <c:pt idx="1">
                  <c:v>Технопарк</c:v>
                </c:pt>
                <c:pt idx="2">
                  <c:v>Инновационный кластер</c:v>
                </c:pt>
                <c:pt idx="3">
                  <c:v>Иное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30.8</c:v>
                </c:pt>
                <c:pt idx="1">
                  <c:v>38.5</c:v>
                </c:pt>
                <c:pt idx="3">
                  <c:v>38.5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24-4DE2-A650-BEAE8A57B86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СЗФО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Бизнес-инкубатор</c:v>
                </c:pt>
                <c:pt idx="1">
                  <c:v>Технопарк</c:v>
                </c:pt>
                <c:pt idx="2">
                  <c:v>Инновационный кластер</c:v>
                </c:pt>
                <c:pt idx="3">
                  <c:v>Иное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27.3</c:v>
                </c:pt>
                <c:pt idx="1">
                  <c:v>36.4</c:v>
                </c:pt>
                <c:pt idx="3">
                  <c:v>36.4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24-4DE2-A650-BEAE8A57B86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ЦФО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Бизнес-инкубатор</c:v>
                </c:pt>
                <c:pt idx="1">
                  <c:v>Технопарк</c:v>
                </c:pt>
                <c:pt idx="2">
                  <c:v>Инновационный кластер</c:v>
                </c:pt>
                <c:pt idx="3">
                  <c:v>Иное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50</c:v>
                </c:pt>
                <c:pt idx="1">
                  <c:v>50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24-4DE2-A650-BEAE8A57B86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76602448"/>
        <c:axId val="1576611184"/>
      </c:barChart>
      <c:catAx>
        <c:axId val="1576602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76611184"/>
        <c:crosses val="autoZero"/>
        <c:auto val="1"/>
        <c:lblAlgn val="ctr"/>
        <c:lblOffset val="100"/>
        <c:noMultiLvlLbl val="0"/>
      </c:catAx>
      <c:valAx>
        <c:axId val="15766111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76602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012999733728933"/>
          <c:y val="0.92276122884501277"/>
          <c:w val="0.4071312145764388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города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Развита сильно</c:v>
                </c:pt>
                <c:pt idx="1">
                  <c:v>Была развита слабо, сейчас развивается</c:v>
                </c:pt>
                <c:pt idx="2">
                  <c:v>Не развита и не развивается</c:v>
                </c:pt>
                <c:pt idx="3">
                  <c:v>Инфраструктура оказывает значимое влияние</c:v>
                </c:pt>
                <c:pt idx="4">
                  <c:v>Не оказывает значимого влияния</c:v>
                </c:pt>
                <c:pt idx="5">
                  <c:v>Не развита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27.3</c:v>
                </c:pt>
                <c:pt idx="1">
                  <c:v>68.2</c:v>
                </c:pt>
                <c:pt idx="2">
                  <c:v>4.5</c:v>
                </c:pt>
                <c:pt idx="3">
                  <c:v>38.1</c:v>
                </c:pt>
                <c:pt idx="4">
                  <c:v>33.299999999999997</c:v>
                </c:pt>
                <c:pt idx="5">
                  <c:v>28.6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90-41D1-9BD1-CA433378C6E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СЗФО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Развита сильно</c:v>
                </c:pt>
                <c:pt idx="1">
                  <c:v>Была развита слабо, сейчас развивается</c:v>
                </c:pt>
                <c:pt idx="2">
                  <c:v>Не развита и не развивается</c:v>
                </c:pt>
                <c:pt idx="3">
                  <c:v>Инфраструктура оказывает значимое влияние</c:v>
                </c:pt>
                <c:pt idx="4">
                  <c:v>Не оказывает значимого влияния</c:v>
                </c:pt>
                <c:pt idx="5">
                  <c:v>Не развита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21.4</c:v>
                </c:pt>
                <c:pt idx="1">
                  <c:v>71.400000000000006</c:v>
                </c:pt>
                <c:pt idx="2">
                  <c:v>7.1</c:v>
                </c:pt>
                <c:pt idx="3">
                  <c:v>46.2</c:v>
                </c:pt>
                <c:pt idx="4">
                  <c:v>38.5</c:v>
                </c:pt>
                <c:pt idx="5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90-41D1-9BD1-CA433378C6E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ЦФО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Развита сильно</c:v>
                </c:pt>
                <c:pt idx="1">
                  <c:v>Была развита слабо, сейчас развивается</c:v>
                </c:pt>
                <c:pt idx="2">
                  <c:v>Не развита и не развивается</c:v>
                </c:pt>
                <c:pt idx="3">
                  <c:v>Инфраструктура оказывает значимое влияние</c:v>
                </c:pt>
                <c:pt idx="4">
                  <c:v>Не оказывает значимого влияния</c:v>
                </c:pt>
                <c:pt idx="5">
                  <c:v>Не развита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37.5</c:v>
                </c:pt>
                <c:pt idx="1">
                  <c:v>62.5</c:v>
                </c:pt>
                <c:pt idx="3">
                  <c:v>25</c:v>
                </c:pt>
                <c:pt idx="4">
                  <c:v>25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90-41D1-9BD1-CA433378C6E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17709199"/>
        <c:axId val="1217708367"/>
      </c:barChart>
      <c:catAx>
        <c:axId val="1217709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7708367"/>
        <c:crosses val="autoZero"/>
        <c:auto val="1"/>
        <c:lblAlgn val="ctr"/>
        <c:lblOffset val="100"/>
        <c:noMultiLvlLbl val="0"/>
      </c:catAx>
      <c:valAx>
        <c:axId val="12177083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77091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города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Планирование с общественным участием</c:v>
                </c:pt>
                <c:pt idx="1">
                  <c:v>Инициативное бюджетирование</c:v>
                </c:pt>
                <c:pt idx="2">
                  <c:v>Технологии «умного города»</c:v>
                </c:pt>
                <c:pt idx="3">
                  <c:v>Креативные пространства</c:v>
                </c:pt>
                <c:pt idx="4">
                  <c:v>Инфраструктура поддержки технологических инноваций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8.77</c:v>
                </c:pt>
                <c:pt idx="1">
                  <c:v>8.82</c:v>
                </c:pt>
                <c:pt idx="2">
                  <c:v>9.5</c:v>
                </c:pt>
                <c:pt idx="3">
                  <c:v>9.07</c:v>
                </c:pt>
                <c:pt idx="4">
                  <c:v>8.14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EC-42C9-91CB-6DEDA0F7C32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СЗФО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Планирование с общественным участием</c:v>
                </c:pt>
                <c:pt idx="1">
                  <c:v>Инициативное бюджетирование</c:v>
                </c:pt>
                <c:pt idx="2">
                  <c:v>Технологии «умного города»</c:v>
                </c:pt>
                <c:pt idx="3">
                  <c:v>Креативные пространства</c:v>
                </c:pt>
                <c:pt idx="4">
                  <c:v>Инфраструктура поддержки технологических инноваций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9.2100000000000009</c:v>
                </c:pt>
                <c:pt idx="1">
                  <c:v>9.36</c:v>
                </c:pt>
                <c:pt idx="2">
                  <c:v>10</c:v>
                </c:pt>
                <c:pt idx="3">
                  <c:v>9.1</c:v>
                </c:pt>
                <c:pt idx="4">
                  <c:v>8.27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EC-42C9-91CB-6DEDA0F7C32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ЦФО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Планирование с общественным участием</c:v>
                </c:pt>
                <c:pt idx="1">
                  <c:v>Инициативное бюджетирование</c:v>
                </c:pt>
                <c:pt idx="2">
                  <c:v>Технологии «умного города»</c:v>
                </c:pt>
                <c:pt idx="3">
                  <c:v>Креативные пространства</c:v>
                </c:pt>
                <c:pt idx="4">
                  <c:v>Инфраструктура поддержки технологических инноваций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8</c:v>
                </c:pt>
                <c:pt idx="1">
                  <c:v>7.88</c:v>
                </c:pt>
                <c:pt idx="2">
                  <c:v>8.5</c:v>
                </c:pt>
                <c:pt idx="3">
                  <c:v>9</c:v>
                </c:pt>
                <c:pt idx="4">
                  <c:v>7.67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EC-42C9-91CB-6DEDA0F7C32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1700872"/>
        <c:axId val="521701264"/>
      </c:barChart>
      <c:catAx>
        <c:axId val="521700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21701264"/>
        <c:crosses val="autoZero"/>
        <c:auto val="1"/>
        <c:lblAlgn val="ctr"/>
        <c:lblOffset val="100"/>
        <c:noMultiLvlLbl val="0"/>
      </c:catAx>
      <c:valAx>
        <c:axId val="521701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21700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128646962607935"/>
          <c:y val="0.93323570818906731"/>
          <c:w val="0.432354501882916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города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Планирование с общественным участием</c:v>
                </c:pt>
                <c:pt idx="1">
                  <c:v>Инициативное бюджетирование</c:v>
                </c:pt>
                <c:pt idx="2">
                  <c:v>Технологии «умного города»</c:v>
                </c:pt>
                <c:pt idx="3">
                  <c:v>Креативные пространства</c:v>
                </c:pt>
                <c:pt idx="4">
                  <c:v>Инфраструктура поддержки технологических инноваций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7.64</c:v>
                </c:pt>
                <c:pt idx="1">
                  <c:v>8.0500000000000007</c:v>
                </c:pt>
                <c:pt idx="2">
                  <c:v>6.78</c:v>
                </c:pt>
                <c:pt idx="3">
                  <c:v>8.5</c:v>
                </c:pt>
                <c:pt idx="4">
                  <c:v>7.42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E7-45AD-9A44-A3B4F94783C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СЗФО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Планирование с общественным участием</c:v>
                </c:pt>
                <c:pt idx="1">
                  <c:v>Инициативное бюджетирование</c:v>
                </c:pt>
                <c:pt idx="2">
                  <c:v>Технологии «умного города»</c:v>
                </c:pt>
                <c:pt idx="3">
                  <c:v>Креативные пространства</c:v>
                </c:pt>
                <c:pt idx="4">
                  <c:v>Инфраструктура поддержки технологических инноваций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7.93</c:v>
                </c:pt>
                <c:pt idx="1">
                  <c:v>8.57</c:v>
                </c:pt>
                <c:pt idx="2">
                  <c:v>7</c:v>
                </c:pt>
                <c:pt idx="3">
                  <c:v>8.6</c:v>
                </c:pt>
                <c:pt idx="4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E7-45AD-9A44-A3B4F94783C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ЦФО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Планирование с общественным участием</c:v>
                </c:pt>
                <c:pt idx="1">
                  <c:v>Инициативное бюджетирование</c:v>
                </c:pt>
                <c:pt idx="2">
                  <c:v>Технологии «умного города»</c:v>
                </c:pt>
                <c:pt idx="3">
                  <c:v>Креативные пространства</c:v>
                </c:pt>
                <c:pt idx="4">
                  <c:v>Инфраструктура поддержки технологических инноваций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7.13</c:v>
                </c:pt>
                <c:pt idx="1">
                  <c:v>7.13</c:v>
                </c:pt>
                <c:pt idx="2">
                  <c:v>6.33</c:v>
                </c:pt>
                <c:pt idx="3">
                  <c:v>8.25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E7-45AD-9A44-A3B4F94783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7700984"/>
        <c:axId val="347701376"/>
      </c:barChart>
      <c:catAx>
        <c:axId val="347700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7701376"/>
        <c:crosses val="autoZero"/>
        <c:auto val="1"/>
        <c:lblAlgn val="ctr"/>
        <c:lblOffset val="100"/>
        <c:noMultiLvlLbl val="0"/>
      </c:catAx>
      <c:valAx>
        <c:axId val="347701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7700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940241165506485"/>
          <c:y val="0.94145843093989456"/>
          <c:w val="0.42510812507132251"/>
          <c:h val="4.31864826877446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города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1">
                  <c:v>Стратегическое планирование</c:v>
                </c:pt>
                <c:pt idx="2">
                  <c:v>Муниципальные программы/ проекты</c:v>
                </c:pt>
                <c:pt idx="3">
                  <c:v>Мастер-планы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81.8</c:v>
                </c:pt>
                <c:pt idx="2">
                  <c:v>81.8</c:v>
                </c:pt>
                <c:pt idx="3">
                  <c:v>31.8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26-46D2-8C4F-DC9081A3C7C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СЗФО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1">
                  <c:v>Стратегическое планирование</c:v>
                </c:pt>
                <c:pt idx="2">
                  <c:v>Муниципальные программы/ проекты</c:v>
                </c:pt>
                <c:pt idx="3">
                  <c:v>Мастер-планы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78.599999999999994</c:v>
                </c:pt>
                <c:pt idx="2">
                  <c:v>71.400000000000006</c:v>
                </c:pt>
                <c:pt idx="3">
                  <c:v>42.9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26-46D2-8C4F-DC9081A3C7C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ЦФО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1">
                  <c:v>Стратегическое планирование</c:v>
                </c:pt>
                <c:pt idx="2">
                  <c:v>Муниципальные программы/ проекты</c:v>
                </c:pt>
                <c:pt idx="3">
                  <c:v>Мастер-планы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87.5</c:v>
                </c:pt>
                <c:pt idx="2">
                  <c:v>100</c:v>
                </c:pt>
                <c:pt idx="3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26-46D2-8C4F-DC9081A3C7C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127750959"/>
        <c:axId val="2127760527"/>
      </c:barChart>
      <c:catAx>
        <c:axId val="21277509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27760527"/>
        <c:crosses val="autoZero"/>
        <c:auto val="1"/>
        <c:lblAlgn val="ctr"/>
        <c:lblOffset val="100"/>
        <c:noMultiLvlLbl val="0"/>
      </c:catAx>
      <c:valAx>
        <c:axId val="2127760527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27750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03546159990871"/>
          <c:y val="0.92276122884501277"/>
          <c:w val="0.53122304005477572"/>
          <c:h val="5.9726916180724184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города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1">
                  <c:v>Бюджетный процесс</c:v>
                </c:pt>
                <c:pt idx="2">
                  <c:v>Благоустройство</c:v>
                </c:pt>
                <c:pt idx="3">
                  <c:v>Городская инфраструктура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40.9</c:v>
                </c:pt>
                <c:pt idx="2">
                  <c:v>86.4</c:v>
                </c:pt>
                <c:pt idx="3">
                  <c:v>45.5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72-4172-BB20-1AEB3A04A38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СЗФО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1">
                  <c:v>Бюджетный процесс</c:v>
                </c:pt>
                <c:pt idx="2">
                  <c:v>Благоустройство</c:v>
                </c:pt>
                <c:pt idx="3">
                  <c:v>Городская инфраструктура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57.1</c:v>
                </c:pt>
                <c:pt idx="2">
                  <c:v>78.599999999999994</c:v>
                </c:pt>
                <c:pt idx="3">
                  <c:v>42.9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72-4172-BB20-1AEB3A04A38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ЦФО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1">
                  <c:v>Бюджетный процесс</c:v>
                </c:pt>
                <c:pt idx="2">
                  <c:v>Благоустройство</c:v>
                </c:pt>
                <c:pt idx="3">
                  <c:v>Городская инфраструктура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12.5</c:v>
                </c:pt>
                <c:pt idx="2">
                  <c:v>100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72-4172-BB20-1AEB3A04A38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1558399"/>
        <c:axId val="161555487"/>
      </c:barChart>
      <c:catAx>
        <c:axId val="1615583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1555487"/>
        <c:crosses val="autoZero"/>
        <c:auto val="1"/>
        <c:lblAlgn val="ctr"/>
        <c:lblOffset val="100"/>
        <c:noMultiLvlLbl val="0"/>
      </c:catAx>
      <c:valAx>
        <c:axId val="161555487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15583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170727300391799"/>
          <c:y val="0.93207844893475211"/>
          <c:w val="0.51431482749438928"/>
          <c:h val="5.2522130099643551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города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1">
                  <c:v>Гос./муниципальные услуги</c:v>
                </c:pt>
                <c:pt idx="2">
                  <c:v>Городской транспорт</c:v>
                </c:pt>
                <c:pt idx="3">
                  <c:v>ЖКХ</c:v>
                </c:pt>
                <c:pt idx="4">
                  <c:v>Цифровая инф. модель управления территорией</c:v>
                </c:pt>
                <c:pt idx="5">
                  <c:v>Системы велопроката</c:v>
                </c:pt>
                <c:pt idx="6">
                  <c:v>Каршеринг</c:v>
                </c:pt>
                <c:pt idx="7">
                  <c:v>Приложение для парковки</c:v>
                </c:pt>
                <c:pt idx="8">
                  <c:v>Иное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1">
                  <c:v>57.9</c:v>
                </c:pt>
                <c:pt idx="2">
                  <c:v>78.900000000000006</c:v>
                </c:pt>
                <c:pt idx="3">
                  <c:v>36.799999999999997</c:v>
                </c:pt>
                <c:pt idx="4">
                  <c:v>15.8</c:v>
                </c:pt>
                <c:pt idx="5">
                  <c:v>21.1</c:v>
                </c:pt>
                <c:pt idx="6">
                  <c:v>5.3</c:v>
                </c:pt>
                <c:pt idx="7">
                  <c:v>26.3</c:v>
                </c:pt>
                <c:pt idx="8">
                  <c:v>26.3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90-40B4-96AB-00CD91D5607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СЗФО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1">
                  <c:v>Гос./муниципальные услуги</c:v>
                </c:pt>
                <c:pt idx="2">
                  <c:v>Городской транспорт</c:v>
                </c:pt>
                <c:pt idx="3">
                  <c:v>ЖКХ</c:v>
                </c:pt>
                <c:pt idx="4">
                  <c:v>Цифровая инф. модель управления территорией</c:v>
                </c:pt>
                <c:pt idx="5">
                  <c:v>Системы велопроката</c:v>
                </c:pt>
                <c:pt idx="6">
                  <c:v>Каршеринг</c:v>
                </c:pt>
                <c:pt idx="7">
                  <c:v>Приложение для парковки</c:v>
                </c:pt>
                <c:pt idx="8">
                  <c:v>Иное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0</c:v>
                </c:pt>
                <c:pt idx="1">
                  <c:v>46.2</c:v>
                </c:pt>
                <c:pt idx="2">
                  <c:v>84.6</c:v>
                </c:pt>
                <c:pt idx="3">
                  <c:v>38.5</c:v>
                </c:pt>
                <c:pt idx="4">
                  <c:v>23.1</c:v>
                </c:pt>
                <c:pt idx="5">
                  <c:v>15.4</c:v>
                </c:pt>
                <c:pt idx="6">
                  <c:v>7.7</c:v>
                </c:pt>
                <c:pt idx="7">
                  <c:v>7.7</c:v>
                </c:pt>
                <c:pt idx="8">
                  <c:v>30.8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90-40B4-96AB-00CD91D5607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ЦФО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1">
                  <c:v>Гос./муниципальные услуги</c:v>
                </c:pt>
                <c:pt idx="2">
                  <c:v>Городской транспорт</c:v>
                </c:pt>
                <c:pt idx="3">
                  <c:v>ЖКХ</c:v>
                </c:pt>
                <c:pt idx="4">
                  <c:v>Цифровая инф. модель управления территорией</c:v>
                </c:pt>
                <c:pt idx="5">
                  <c:v>Системы велопроката</c:v>
                </c:pt>
                <c:pt idx="6">
                  <c:v>Каршеринг</c:v>
                </c:pt>
                <c:pt idx="7">
                  <c:v>Приложение для парковки</c:v>
                </c:pt>
                <c:pt idx="8">
                  <c:v>Иное</c:v>
                </c:pt>
              </c:strCache>
            </c:strRef>
          </c:cat>
          <c:val>
            <c:numRef>
              <c:f>Лист1!$D$2:$D$10</c:f>
              <c:numCache>
                <c:formatCode>General</c:formatCode>
                <c:ptCount val="9"/>
                <c:pt idx="1">
                  <c:v>83.3</c:v>
                </c:pt>
                <c:pt idx="2">
                  <c:v>66.7</c:v>
                </c:pt>
                <c:pt idx="3">
                  <c:v>33.299999999999997</c:v>
                </c:pt>
                <c:pt idx="5">
                  <c:v>33.299999999999997</c:v>
                </c:pt>
                <c:pt idx="7">
                  <c:v>66.7</c:v>
                </c:pt>
                <c:pt idx="8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90-40B4-96AB-00CD91D5607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161560063"/>
        <c:axId val="161564223"/>
      </c:barChart>
      <c:catAx>
        <c:axId val="1615600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1564223"/>
        <c:crosses val="autoZero"/>
        <c:auto val="1"/>
        <c:lblAlgn val="ctr"/>
        <c:lblOffset val="100"/>
        <c:noMultiLvlLbl val="0"/>
      </c:catAx>
      <c:valAx>
        <c:axId val="1615642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15600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города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1">
                  <c:v>Лофт</c:v>
                </c:pt>
                <c:pt idx="2">
                  <c:v>Креативный кластер</c:v>
                </c:pt>
                <c:pt idx="3">
                  <c:v>Иное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6.7</c:v>
                </c:pt>
                <c:pt idx="2">
                  <c:v>53.3</c:v>
                </c:pt>
                <c:pt idx="3">
                  <c:v>53.3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83-4DF3-8835-8070F132B83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СЗФО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1">
                  <c:v>Лофт</c:v>
                </c:pt>
                <c:pt idx="2">
                  <c:v>Креативный кластер</c:v>
                </c:pt>
                <c:pt idx="3">
                  <c:v>Иное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9.1</c:v>
                </c:pt>
                <c:pt idx="2">
                  <c:v>63.6</c:v>
                </c:pt>
                <c:pt idx="3">
                  <c:v>45.5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83-4DF3-8835-8070F132B83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ЦФО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1">
                  <c:v>Лофт</c:v>
                </c:pt>
                <c:pt idx="2">
                  <c:v>Креативный кластер</c:v>
                </c:pt>
                <c:pt idx="3">
                  <c:v>Иное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25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83-4DF3-8835-8070F132B83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903276495"/>
        <c:axId val="1903269007"/>
      </c:barChart>
      <c:catAx>
        <c:axId val="19032764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3269007"/>
        <c:crosses val="autoZero"/>
        <c:auto val="1"/>
        <c:lblAlgn val="ctr"/>
        <c:lblOffset val="100"/>
        <c:noMultiLvlLbl val="0"/>
      </c:catAx>
      <c:valAx>
        <c:axId val="19032690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32764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876041310053638"/>
          <c:y val="0.93246842909307626"/>
          <c:w val="0.51914574536878555"/>
          <c:h val="5.22205676604686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32471756247859"/>
          <c:y val="0.1069704418980689"/>
          <c:w val="0.668262866598197"/>
          <c:h val="0.779949037007600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города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Историческое/культурное наследие города</c:v>
                </c:pt>
                <c:pt idx="1">
                  <c:v>Наличие креативных профессионалов</c:v>
                </c:pt>
                <c:pt idx="2">
                  <c:v>Наличие инициативы со стороны криертеров</c:v>
                </c:pt>
                <c:pt idx="3">
                  <c:v>Наличие продвигающего лидера</c:v>
                </c:pt>
                <c:pt idx="4">
                  <c:v>Наличие подходящих площадок </c:v>
                </c:pt>
                <c:pt idx="5">
                  <c:v>Наличие поддержки со стороны властей</c:v>
                </c:pt>
                <c:pt idx="6">
                  <c:v>Наличие инвестиций</c:v>
                </c:pt>
                <c:pt idx="7">
                  <c:v>Поддержка горожан</c:v>
                </c:pt>
                <c:pt idx="8">
                  <c:v>Связи с креативными центрами в других городах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8.8000000000000007</c:v>
                </c:pt>
                <c:pt idx="1">
                  <c:v>8</c:v>
                </c:pt>
                <c:pt idx="2">
                  <c:v>7.87</c:v>
                </c:pt>
                <c:pt idx="3">
                  <c:v>7.73</c:v>
                </c:pt>
                <c:pt idx="4">
                  <c:v>8</c:v>
                </c:pt>
                <c:pt idx="5">
                  <c:v>8.33</c:v>
                </c:pt>
                <c:pt idx="6">
                  <c:v>7.86</c:v>
                </c:pt>
                <c:pt idx="7">
                  <c:v>7.57</c:v>
                </c:pt>
                <c:pt idx="8">
                  <c:v>6.93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B8-43FE-BC7C-C84B32E445A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СЗФО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Историческое/культурное наследие города</c:v>
                </c:pt>
                <c:pt idx="1">
                  <c:v>Наличие креативных профессионалов</c:v>
                </c:pt>
                <c:pt idx="2">
                  <c:v>Наличие инициативы со стороны криертеров</c:v>
                </c:pt>
                <c:pt idx="3">
                  <c:v>Наличие продвигающего лидера</c:v>
                </c:pt>
                <c:pt idx="4">
                  <c:v>Наличие подходящих площадок </c:v>
                </c:pt>
                <c:pt idx="5">
                  <c:v>Наличие поддержки со стороны властей</c:v>
                </c:pt>
                <c:pt idx="6">
                  <c:v>Наличие инвестиций</c:v>
                </c:pt>
                <c:pt idx="7">
                  <c:v>Поддержка горожан</c:v>
                </c:pt>
                <c:pt idx="8">
                  <c:v>Связи с креативными центрами в других городах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8.64</c:v>
                </c:pt>
                <c:pt idx="1">
                  <c:v>8.09</c:v>
                </c:pt>
                <c:pt idx="2">
                  <c:v>7.73</c:v>
                </c:pt>
                <c:pt idx="3">
                  <c:v>7.64</c:v>
                </c:pt>
                <c:pt idx="4">
                  <c:v>7.64</c:v>
                </c:pt>
                <c:pt idx="5">
                  <c:v>8.09</c:v>
                </c:pt>
                <c:pt idx="6">
                  <c:v>8.09</c:v>
                </c:pt>
                <c:pt idx="7">
                  <c:v>7.1</c:v>
                </c:pt>
                <c:pt idx="8">
                  <c:v>6.64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B8-43FE-BC7C-C84B32E445A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ЦФО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Историческое/культурное наследие города</c:v>
                </c:pt>
                <c:pt idx="1">
                  <c:v>Наличие креативных профессионалов</c:v>
                </c:pt>
                <c:pt idx="2">
                  <c:v>Наличие инициативы со стороны криертеров</c:v>
                </c:pt>
                <c:pt idx="3">
                  <c:v>Наличие продвигающего лидера</c:v>
                </c:pt>
                <c:pt idx="4">
                  <c:v>Наличие подходящих площадок </c:v>
                </c:pt>
                <c:pt idx="5">
                  <c:v>Наличие поддержки со стороны властей</c:v>
                </c:pt>
                <c:pt idx="6">
                  <c:v>Наличие инвестиций</c:v>
                </c:pt>
                <c:pt idx="7">
                  <c:v>Поддержка горожан</c:v>
                </c:pt>
                <c:pt idx="8">
                  <c:v>Связи с креативными центрами в других городах</c:v>
                </c:pt>
              </c:strCache>
            </c:strRef>
          </c:cat>
          <c:val>
            <c:numRef>
              <c:f>Лист1!$D$2:$D$10</c:f>
              <c:numCache>
                <c:formatCode>General</c:formatCode>
                <c:ptCount val="9"/>
                <c:pt idx="0">
                  <c:v>9.25</c:v>
                </c:pt>
                <c:pt idx="1">
                  <c:v>7.75</c:v>
                </c:pt>
                <c:pt idx="2">
                  <c:v>8.25</c:v>
                </c:pt>
                <c:pt idx="3">
                  <c:v>8</c:v>
                </c:pt>
                <c:pt idx="4">
                  <c:v>9</c:v>
                </c:pt>
                <c:pt idx="5">
                  <c:v>9</c:v>
                </c:pt>
                <c:pt idx="6">
                  <c:v>7</c:v>
                </c:pt>
                <c:pt idx="7">
                  <c:v>8.75</c:v>
                </c:pt>
                <c:pt idx="8">
                  <c:v>7.75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B8-43FE-BC7C-C84B32E445A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396100888"/>
        <c:axId val="396106376"/>
      </c:barChart>
      <c:catAx>
        <c:axId val="396100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6106376"/>
        <c:crosses val="autoZero"/>
        <c:auto val="1"/>
        <c:lblAlgn val="ctr"/>
        <c:lblOffset val="100"/>
        <c:noMultiLvlLbl val="0"/>
      </c:catAx>
      <c:valAx>
        <c:axId val="396106376"/>
        <c:scaling>
          <c:orientation val="minMax"/>
          <c:min val="6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6100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3764930198942511"/>
          <c:y val="2.0007715214367245E-2"/>
          <c:w val="0.13871096276008976"/>
          <c:h val="0.19392350977993111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города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Сохранение культурного наследия</c:v>
                </c:pt>
                <c:pt idx="1">
                  <c:v>Ревитализация городских объектов</c:v>
                </c:pt>
                <c:pt idx="2">
                  <c:v>Создание среды для гражданского участия</c:v>
                </c:pt>
                <c:pt idx="3">
                  <c:v>Создание среды для диалога граждан с властью</c:v>
                </c:pt>
                <c:pt idx="4">
                  <c:v>Создание среды для взаимодействия креативных бизнесов</c:v>
                </c:pt>
                <c:pt idx="5">
                  <c:v>Образовательные программы в сфере креативных индустрий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6.67</c:v>
                </c:pt>
                <c:pt idx="1">
                  <c:v>5.73</c:v>
                </c:pt>
                <c:pt idx="2">
                  <c:v>7.4</c:v>
                </c:pt>
                <c:pt idx="3">
                  <c:v>6.8</c:v>
                </c:pt>
                <c:pt idx="4">
                  <c:v>6.13</c:v>
                </c:pt>
                <c:pt idx="5">
                  <c:v>6.93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CF-447F-9232-73F6C693DBE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СЗФО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Сохранение культурного наследия</c:v>
                </c:pt>
                <c:pt idx="1">
                  <c:v>Ревитализация городских объектов</c:v>
                </c:pt>
                <c:pt idx="2">
                  <c:v>Создание среды для гражданского участия</c:v>
                </c:pt>
                <c:pt idx="3">
                  <c:v>Создание среды для диалога граждан с властью</c:v>
                </c:pt>
                <c:pt idx="4">
                  <c:v>Создание среды для взаимодействия креативных бизнесов</c:v>
                </c:pt>
                <c:pt idx="5">
                  <c:v>Образовательные программы в сфере креативных индустрий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6.18</c:v>
                </c:pt>
                <c:pt idx="1">
                  <c:v>5</c:v>
                </c:pt>
                <c:pt idx="2">
                  <c:v>7</c:v>
                </c:pt>
                <c:pt idx="3">
                  <c:v>6.27</c:v>
                </c:pt>
                <c:pt idx="4">
                  <c:v>6.27</c:v>
                </c:pt>
                <c:pt idx="5">
                  <c:v>6.82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CF-447F-9232-73F6C693DBE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ЦФО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Сохранение культурного наследия</c:v>
                </c:pt>
                <c:pt idx="1">
                  <c:v>Ревитализация городских объектов</c:v>
                </c:pt>
                <c:pt idx="2">
                  <c:v>Создание среды для гражданского участия</c:v>
                </c:pt>
                <c:pt idx="3">
                  <c:v>Создание среды для диалога граждан с властью</c:v>
                </c:pt>
                <c:pt idx="4">
                  <c:v>Создание среды для взаимодействия креативных бизнесов</c:v>
                </c:pt>
                <c:pt idx="5">
                  <c:v>Образовательные программы в сфере креативных индустрий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8</c:v>
                </c:pt>
                <c:pt idx="1">
                  <c:v>7.75</c:v>
                </c:pt>
                <c:pt idx="2">
                  <c:v>8.5</c:v>
                </c:pt>
                <c:pt idx="3">
                  <c:v>8.25</c:v>
                </c:pt>
                <c:pt idx="4">
                  <c:v>5.75</c:v>
                </c:pt>
                <c:pt idx="5">
                  <c:v>7.25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CF-447F-9232-73F6C693DBE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86841231"/>
        <c:axId val="1186836655"/>
      </c:barChart>
      <c:catAx>
        <c:axId val="11868412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6836655"/>
        <c:crosses val="autoZero"/>
        <c:auto val="1"/>
        <c:lblAlgn val="ctr"/>
        <c:lblOffset val="100"/>
        <c:noMultiLvlLbl val="0"/>
      </c:catAx>
      <c:valAx>
        <c:axId val="11868366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68412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96F7B8-5242-492A-8FB0-BBDA63049A4F}" type="datetimeFigureOut">
              <a:rPr lang="ru-RU" smtClean="0"/>
              <a:t>09.03.2025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3FEC3-0F2A-4329-AE97-E549D4736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973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3FEC3-0F2A-4329-AE97-E549D47363C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68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533C3DF-38C2-443E-AEF8-8ED6AFAA11A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756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rgbClr val="1C3B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4" descr="bg_logo3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478" b="16739"/>
          <a:stretch>
            <a:fillRect/>
          </a:stretch>
        </p:blipFill>
        <p:spPr bwMode="auto">
          <a:xfrm>
            <a:off x="0" y="0"/>
            <a:ext cx="59340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8102B5-4A3E-E816-79F1-BD2A7E3CC8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A91FC06-FDF2-B071-09B9-EB570850F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289BB9-903D-A32F-2E7F-ADA31BF03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8436E4D-4A19-41D1-B09B-3016603B7798}" type="datetimeFigureOut">
              <a:rPr lang="ru-RU" smtClean="0"/>
              <a:pPr/>
              <a:t>09.03.2025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D50734-D1E7-1239-0390-E7C8F80F0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86ABC0-9245-658F-9755-5924BB71D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EDB0DB-39EE-4F80-809A-1494032AD5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5715000"/>
            <a:ext cx="121920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558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57698A-CA29-B748-09A2-371831619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29514CD-0778-71D9-0A89-88DF74E9E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285BF8-3958-C349-5168-AD7628AE7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36E4D-4A19-41D1-B09B-3016603B7798}" type="datetimeFigureOut">
              <a:rPr lang="ru-RU" smtClean="0"/>
              <a:t>09.03.2025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8211F8-21EE-2C43-DD41-93A6771CA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9C7CA8-8AD5-C4B9-67BB-515AA53E1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DB0DB-39EE-4F80-809A-1494032AD5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41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39EF0AD-50C1-90A5-DF04-DF6217D3C5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BE143BF-5A1C-0204-646E-AB67F53DED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1C8183-2513-47BF-2771-CD7F069FE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36E4D-4A19-41D1-B09B-3016603B7798}" type="datetimeFigureOut">
              <a:rPr lang="ru-RU" smtClean="0"/>
              <a:t>09.03.2025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81C879-5F7E-B112-A704-3A395EC93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FE97B7-0BDD-21A8-F553-778898F0B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DB0DB-39EE-4F80-809A-1494032AD5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1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C15255-8363-3E0F-27FD-C54BD7224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8EE1A0-85F7-5A99-87DE-C77797788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E5C2ED-D49B-F5A8-8136-BE970F373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2FC02D-7B51-235D-C5A6-F35007EEC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DB0DB-39EE-4F80-809A-1494032AD5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91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68175-25FF-C60B-21FF-C997A04A8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FAB3C7-F2C1-8F8C-6152-2625C4302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B0231A-49CF-4038-2B08-2477DC5BB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36E4D-4A19-41D1-B09B-3016603B7798}" type="datetimeFigureOut">
              <a:rPr lang="ru-RU" smtClean="0"/>
              <a:t>09.03.2025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53B00F-2CB1-AA0F-5B54-6034FAC5B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4AFE8C-69F4-3E0F-3CC8-533D0A9D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DB0DB-39EE-4F80-809A-1494032AD5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156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8F2869-5DCC-7292-D268-448E9015E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AE23AD-9694-9BD0-AA68-F94C91C44F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DE6AF37-8621-91A3-F368-B4DB6195A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A0C6FA-2F9E-DCB6-8B11-5CF788ED9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36E4D-4A19-41D1-B09B-3016603B7798}" type="datetimeFigureOut">
              <a:rPr lang="ru-RU" smtClean="0"/>
              <a:t>09.03.2025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FBDE8C-2D1C-3F10-9792-07F23CBB1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49D205-19CA-8CB8-D934-39BA0A7FC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DB0DB-39EE-4F80-809A-1494032AD5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90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ECAE83-D97F-2418-66B5-0CF6D63F8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0463A9-6A61-7FE4-F65C-56D05DEF2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46C719A-60D6-1A41-462D-BF2CCCE25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F4AD84F-145F-1586-82E5-411DE5CAD5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7BD04ED-A232-8BB7-9A82-8678B726B2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7D788AE-95AB-B159-ECCD-F758D1968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36E4D-4A19-41D1-B09B-3016603B7798}" type="datetimeFigureOut">
              <a:rPr lang="ru-RU" smtClean="0"/>
              <a:t>09.03.2025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9C330FE-9AAC-DFCF-AF87-B285C5093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4D1B2E4-AD6E-343C-CD45-F08C19E74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DB0DB-39EE-4F80-809A-1494032AD5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66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11781A-9305-978B-CF4C-84DFBE92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8303421-C700-5748-6B8A-CD257E042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36E4D-4A19-41D1-B09B-3016603B7798}" type="datetimeFigureOut">
              <a:rPr lang="ru-RU" smtClean="0"/>
              <a:t>09.03.2025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377983E-8F6D-6027-6F94-E2F87D67B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A4C054B-2690-3BF6-FE9B-7F9AD897D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DB0DB-39EE-4F80-809A-1494032AD5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401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7460E87-5971-30ED-2EB6-F36498ED2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36E4D-4A19-41D1-B09B-3016603B7798}" type="datetimeFigureOut">
              <a:rPr lang="ru-RU" smtClean="0"/>
              <a:t>09.03.2025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66440DB-4DC4-8CB3-A9AA-547F9E9B6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DAAD4C5-1E57-E066-DB94-CA41B3FCF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DB0DB-39EE-4F80-809A-1494032AD5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49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3248025" cy="1181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617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A86B38-CFA6-0B88-0FF8-3F33DB71C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F37A66A-D970-B2D2-0A64-8FE302B409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F7D3489-1A16-F54E-5CC7-62640FEF81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F4FF36-5025-17DE-A05F-17A082BCF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36E4D-4A19-41D1-B09B-3016603B7798}" type="datetimeFigureOut">
              <a:rPr lang="ru-RU" smtClean="0"/>
              <a:t>09.03.2025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A8C2408-2CE0-CD65-E3E4-BCEB567F4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AE15ADE-5591-C4F8-8B85-771F4E113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DB0DB-39EE-4F80-809A-1494032AD5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93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/>
          <p:nvPr userDrawn="1"/>
        </p:nvSpPr>
        <p:spPr>
          <a:xfrm>
            <a:off x="-9510" y="6389179"/>
            <a:ext cx="6819885" cy="6404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7"/>
          <p:cNvSpPr/>
          <p:nvPr userDrawn="1"/>
        </p:nvSpPr>
        <p:spPr>
          <a:xfrm>
            <a:off x="3175" y="6344984"/>
            <a:ext cx="12188825" cy="64008"/>
          </a:xfrm>
          <a:prstGeom prst="rect">
            <a:avLst/>
          </a:prstGeom>
          <a:solidFill>
            <a:srgbClr val="285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162EDD-0957-DBC9-ACCE-7027983F1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lvl="0">
              <a:lnSpc>
                <a:spcPct val="100000"/>
              </a:lnSpc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074F4C-5DBF-EDE3-2278-C2A103D23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8EF751-F567-B778-25FC-BD7ED84657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436E4D-4A19-41D1-B09B-3016603B7798}" type="datetimeFigureOut">
              <a:rPr lang="ru-RU" smtClean="0"/>
              <a:t>09.03.2025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54B05B-9F20-8757-9894-39639DFEB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52B74B-6B16-6B5E-5D97-7A77C401B2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EDB0DB-39EE-4F80-809A-1494032AD502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179" t="34286" r="13840" b="50000"/>
          <a:stretch>
            <a:fillRect/>
          </a:stretch>
        </p:blipFill>
        <p:spPr bwMode="auto">
          <a:xfrm>
            <a:off x="0" y="1"/>
            <a:ext cx="12188840" cy="93532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971" y="6224557"/>
            <a:ext cx="1493869" cy="633443"/>
          </a:xfrm>
          <a:prstGeom prst="rect">
            <a:avLst/>
          </a:prstGeom>
        </p:spPr>
      </p:pic>
      <p:sp>
        <p:nvSpPr>
          <p:cNvPr id="10" name="Rectangle 7"/>
          <p:cNvSpPr/>
          <p:nvPr userDrawn="1"/>
        </p:nvSpPr>
        <p:spPr>
          <a:xfrm>
            <a:off x="0" y="922372"/>
            <a:ext cx="12188825" cy="6400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 userDrawn="1"/>
        </p:nvSpPr>
        <p:spPr>
          <a:xfrm>
            <a:off x="724452" y="6483185"/>
            <a:ext cx="41969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0" dirty="0">
                <a:solidFill>
                  <a:srgbClr val="1C3B6C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ПРОЕКТ «ГЕНИЙ МЕСТА И ДУХ ВРЕМЕНИ»</a:t>
            </a:r>
            <a:endParaRPr lang="ru-RU" sz="1600" b="0" dirty="0">
              <a:solidFill>
                <a:srgbClr val="1C3B6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15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u-RU" sz="2800" b="1" kern="1200" spc="-50" baseline="0">
          <a:solidFill>
            <a:schemeClr val="bg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00038" y="117763"/>
            <a:ext cx="11891962" cy="1088738"/>
          </a:xfrm>
          <a:prstGeom prst="rect">
            <a:avLst/>
          </a:prstGeom>
          <a:solidFill>
            <a:srgbClr val="1C3B6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90600" marR="179705" indent="-540385" algn="ctr">
              <a:spcAft>
                <a:spcPts val="0"/>
              </a:spcAft>
            </a:pPr>
            <a:r>
              <a:rPr lang="ru-R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Собрание Союза городов Центра и Северо-Запада России </a:t>
            </a:r>
            <a:endParaRPr lang="ru-RU" sz="2800" b="1" dirty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FC253-BF78-CC82-40CC-9CE8AC96A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00" y="1643029"/>
            <a:ext cx="11062366" cy="1468472"/>
          </a:xfrm>
          <a:solidFill>
            <a:schemeClr val="bg1"/>
          </a:solidFill>
        </p:spPr>
        <p:txBody>
          <a:bodyPr anchor="t">
            <a:noAutofit/>
          </a:bodyPr>
          <a:lstStyle/>
          <a:p>
            <a:pPr marL="990600" marR="179705" indent="-540385">
              <a:spcAft>
                <a:spcPts val="0"/>
              </a:spcAft>
            </a:pPr>
            <a:r>
              <a:rPr lang="ru-RU" sz="32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Управленческие инновации в городах Центра</a:t>
            </a:r>
            <a:br>
              <a:rPr lang="ru-RU" sz="32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Северо-Запада России</a:t>
            </a:r>
            <a:br>
              <a:rPr lang="ru-RU" sz="32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(на основе анализа итогов информационного обмена)</a:t>
            </a:r>
            <a:br>
              <a:rPr lang="ru-RU" sz="28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1C3B6C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31649C-0AD1-C296-AA82-7DC45489C3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316" y="5721134"/>
            <a:ext cx="11550316" cy="1346661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rgbClr val="1C3B6C"/>
                </a:solidFill>
                <a:effectLst/>
                <a:ea typeface="Times New Roman" panose="02020603050405020304" pitchFamily="18" charset="0"/>
              </a:rPr>
              <a:t>Союз городов Центра и Северо-Запада России</a:t>
            </a:r>
            <a:br>
              <a:rPr lang="ru-RU" sz="2000" dirty="0">
                <a:solidFill>
                  <a:srgbClr val="1C3B6C"/>
                </a:solidFill>
                <a:effectLst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rgbClr val="1C3B6C"/>
                </a:solidFill>
                <a:effectLst/>
                <a:ea typeface="Times New Roman" panose="02020603050405020304" pitchFamily="18" charset="0"/>
              </a:rPr>
              <a:t>ОБЩЕЕ СОБРАНИЕ</a:t>
            </a:r>
          </a:p>
          <a:p>
            <a:pPr algn="l"/>
            <a:r>
              <a:rPr lang="ru-RU" sz="2000" b="1" dirty="0">
                <a:solidFill>
                  <a:srgbClr val="1C3B6C"/>
                </a:solidFill>
                <a:effectLst/>
                <a:ea typeface="Times New Roman" panose="02020603050405020304" pitchFamily="18" charset="0"/>
              </a:rPr>
              <a:t> </a:t>
            </a:r>
            <a:endParaRPr lang="ru-RU" sz="2000" dirty="0">
              <a:solidFill>
                <a:srgbClr val="1C3B6C"/>
              </a:solidFill>
              <a:effectLst/>
              <a:ea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rgbClr val="1C3B6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0316" y="6348207"/>
            <a:ext cx="4852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1C3B6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г. Нарьян-Мар, 12 марта 2025 г.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392" y="5721134"/>
            <a:ext cx="2567608" cy="108873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09336" y="4680280"/>
            <a:ext cx="1136583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Т. В. Власова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b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ст. н. с. АНО МЦСЭИ "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Леонтьевский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центр", к.э.н., г. Санкт-Петербург</a:t>
            </a: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896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6E8A0-B0C4-47BA-8F74-4F1373E0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163"/>
            <a:ext cx="10515600" cy="828675"/>
          </a:xfrm>
        </p:spPr>
        <p:txBody>
          <a:bodyPr anchor="t"/>
          <a:lstStyle/>
          <a:p>
            <a:pPr algn="ctr"/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Субъекты, инициировавшие разработку стратегии развития города на принципах общественного участия, %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32AA8A3-6BB7-4EC7-9AC3-B530EAD4B0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219994"/>
              </p:ext>
            </p:extLst>
          </p:nvPr>
        </p:nvGraphicFramePr>
        <p:xfrm>
          <a:off x="471488" y="1171574"/>
          <a:ext cx="10287000" cy="45862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5185">
                  <a:extLst>
                    <a:ext uri="{9D8B030D-6E8A-4147-A177-3AD203B41FA5}">
                      <a16:colId xmlns:a16="http://schemas.microsoft.com/office/drawing/2014/main" val="38990703"/>
                    </a:ext>
                  </a:extLst>
                </a:gridCol>
                <a:gridCol w="1794914">
                  <a:extLst>
                    <a:ext uri="{9D8B030D-6E8A-4147-A177-3AD203B41FA5}">
                      <a16:colId xmlns:a16="http://schemas.microsoft.com/office/drawing/2014/main" val="1593061450"/>
                    </a:ext>
                  </a:extLst>
                </a:gridCol>
                <a:gridCol w="1969640">
                  <a:extLst>
                    <a:ext uri="{9D8B030D-6E8A-4147-A177-3AD203B41FA5}">
                      <a16:colId xmlns:a16="http://schemas.microsoft.com/office/drawing/2014/main" val="1671693677"/>
                    </a:ext>
                  </a:extLst>
                </a:gridCol>
                <a:gridCol w="1747261">
                  <a:extLst>
                    <a:ext uri="{9D8B030D-6E8A-4147-A177-3AD203B41FA5}">
                      <a16:colId xmlns:a16="http://schemas.microsoft.com/office/drawing/2014/main" val="3494550684"/>
                    </a:ext>
                  </a:extLst>
                </a:gridCol>
              </a:tblGrid>
              <a:tr h="1250806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Субъекты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Все города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2400" dirty="0">
                        <a:effectLst/>
                      </a:endParaRPr>
                    </a:p>
                    <a:p>
                      <a:r>
                        <a:rPr lang="ru-RU" sz="2400" dirty="0">
                          <a:effectLst/>
                        </a:rPr>
                        <a:t>СЗФО</a:t>
                      </a:r>
                    </a:p>
                    <a:p>
                      <a:r>
                        <a:rPr lang="ru-RU" sz="2400" dirty="0">
                          <a:effectLst/>
                        </a:rPr>
                        <a:t>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ЦФО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03576899"/>
                  </a:ext>
                </a:extLst>
              </a:tr>
              <a:tr h="416935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Общественность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13,6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21,4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0,0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4610005"/>
                  </a:ext>
                </a:extLst>
              </a:tr>
              <a:tr h="833871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Руководство региона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18,2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21,4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12,5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3094864"/>
                  </a:ext>
                </a:extLst>
              </a:tr>
              <a:tr h="833871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Исполнительный орган МСУ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effectLst/>
                        </a:rPr>
                        <a:t>72,7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effectLst/>
                        </a:rPr>
                        <a:t>78,6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effectLst/>
                        </a:rPr>
                        <a:t>62,5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1940277"/>
                  </a:ext>
                </a:extLst>
              </a:tr>
              <a:tr h="833871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Представительный орган МСУ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effectLst/>
                        </a:rPr>
                        <a:t>36,4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effectLst/>
                        </a:rPr>
                        <a:t>42,9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25,0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0880542"/>
                  </a:ext>
                </a:extLst>
              </a:tr>
              <a:tr h="416935"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Глава МСУ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effectLst/>
                        </a:rPr>
                        <a:t>59,1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effectLst/>
                        </a:rPr>
                        <a:t>64,3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effectLst/>
                        </a:rPr>
                        <a:t>50,0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6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0850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D431FC-38E8-46B9-A297-C7F2D5062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00113"/>
          </a:xfrm>
        </p:spPr>
        <p:txBody>
          <a:bodyPr anchor="t"/>
          <a:lstStyle/>
          <a:p>
            <a:pPr algn="ctr"/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уровня интереса со стороны местного сообщества к стратегическому планированию с участием общественности,% 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B7A0783-5500-4637-84A7-B14CCCAC79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860363"/>
              </p:ext>
            </p:extLst>
          </p:nvPr>
        </p:nvGraphicFramePr>
        <p:xfrm>
          <a:off x="838200" y="1271589"/>
          <a:ext cx="10515600" cy="4354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42993">
                  <a:extLst>
                    <a:ext uri="{9D8B030D-6E8A-4147-A177-3AD203B41FA5}">
                      <a16:colId xmlns:a16="http://schemas.microsoft.com/office/drawing/2014/main" val="369866907"/>
                    </a:ext>
                  </a:extLst>
                </a:gridCol>
                <a:gridCol w="2231581">
                  <a:extLst>
                    <a:ext uri="{9D8B030D-6E8A-4147-A177-3AD203B41FA5}">
                      <a16:colId xmlns:a16="http://schemas.microsoft.com/office/drawing/2014/main" val="4128143105"/>
                    </a:ext>
                  </a:extLst>
                </a:gridCol>
                <a:gridCol w="3341026">
                  <a:extLst>
                    <a:ext uri="{9D8B030D-6E8A-4147-A177-3AD203B41FA5}">
                      <a16:colId xmlns:a16="http://schemas.microsoft.com/office/drawing/2014/main" val="2094861835"/>
                    </a:ext>
                  </a:extLst>
                </a:gridCol>
              </a:tblGrid>
              <a:tr h="56016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Субъекты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Растет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Стабильно высокий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0084505"/>
                  </a:ext>
                </a:extLst>
              </a:tr>
              <a:tr h="405565"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Граждане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63,6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effectLst/>
                        </a:rPr>
                        <a:t>9,1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4508701"/>
                  </a:ext>
                </a:extLst>
              </a:tr>
              <a:tr h="560161"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Представители деловых кругов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68,2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effectLst/>
                        </a:rPr>
                        <a:t>13,6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1140357"/>
                  </a:ext>
                </a:extLst>
              </a:tr>
              <a:tr h="531512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Общественные организации, НКО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54,5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effectLst/>
                        </a:rPr>
                        <a:t>36,4</a:t>
                      </a:r>
                      <a:endParaRPr lang="ru-RU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4063704"/>
                  </a:ext>
                </a:extLst>
              </a:tr>
              <a:tr h="405565"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СМИ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45,5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effectLst/>
                        </a:rPr>
                        <a:t>45,5</a:t>
                      </a:r>
                      <a:endParaRPr lang="ru-RU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1367532"/>
                  </a:ext>
                </a:extLst>
              </a:tr>
              <a:tr h="405565"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Органы МСУ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effectLst/>
                        </a:rPr>
                        <a:t>13,6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81,8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3100071"/>
                  </a:ext>
                </a:extLst>
              </a:tr>
              <a:tr h="646195"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Органы государственной власти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effectLst/>
                        </a:rPr>
                        <a:t>18,2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81,8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1694641"/>
                  </a:ext>
                </a:extLst>
              </a:tr>
              <a:tr h="840244"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Научное и экспертное сообщество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effectLst/>
                        </a:rPr>
                        <a:t>36,4</a:t>
                      </a:r>
                      <a:endParaRPr lang="ru-RU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40,9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69370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024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61092C-90A8-446C-B151-42588C35A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8688"/>
          </a:xfrm>
        </p:spPr>
        <p:txBody>
          <a:bodyPr anchor="ctr"/>
          <a:lstStyle/>
          <a:p>
            <a:pPr algn="ctr"/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Направления реализации инициативного бюджетирования,%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2DCF3657-8242-4183-8ADB-11390EBC9E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7130518"/>
              </p:ext>
            </p:extLst>
          </p:nvPr>
        </p:nvGraphicFramePr>
        <p:xfrm>
          <a:off x="838200" y="1228725"/>
          <a:ext cx="10515600" cy="4948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0880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D40320-2E58-4387-A8E4-DA6EACF20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00013"/>
            <a:ext cx="11558588" cy="857250"/>
          </a:xfrm>
        </p:spPr>
        <p:txBody>
          <a:bodyPr anchor="t"/>
          <a:lstStyle/>
          <a:p>
            <a:pPr algn="ctr"/>
            <a:r>
              <a:rPr lang="ru-RU" sz="23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Оценка преимуществ внедрения механизмов инициативного бюджетирования по сравнению с традиционными формами общественного участия в бюджетном процессе,%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DF49238-0F82-4A2D-A446-F95332C5FA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9599163"/>
              </p:ext>
            </p:extLst>
          </p:nvPr>
        </p:nvGraphicFramePr>
        <p:xfrm>
          <a:off x="1257300" y="1228725"/>
          <a:ext cx="9001125" cy="43226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4158">
                  <a:extLst>
                    <a:ext uri="{9D8B030D-6E8A-4147-A177-3AD203B41FA5}">
                      <a16:colId xmlns:a16="http://schemas.microsoft.com/office/drawing/2014/main" val="951454787"/>
                    </a:ext>
                  </a:extLst>
                </a:gridCol>
                <a:gridCol w="1701108">
                  <a:extLst>
                    <a:ext uri="{9D8B030D-6E8A-4147-A177-3AD203B41FA5}">
                      <a16:colId xmlns:a16="http://schemas.microsoft.com/office/drawing/2014/main" val="1308057787"/>
                    </a:ext>
                  </a:extLst>
                </a:gridCol>
                <a:gridCol w="1474751">
                  <a:extLst>
                    <a:ext uri="{9D8B030D-6E8A-4147-A177-3AD203B41FA5}">
                      <a16:colId xmlns:a16="http://schemas.microsoft.com/office/drawing/2014/main" val="3002216794"/>
                    </a:ext>
                  </a:extLst>
                </a:gridCol>
                <a:gridCol w="1701108">
                  <a:extLst>
                    <a:ext uri="{9D8B030D-6E8A-4147-A177-3AD203B41FA5}">
                      <a16:colId xmlns:a16="http://schemas.microsoft.com/office/drawing/2014/main" val="3807702196"/>
                    </a:ext>
                  </a:extLst>
                </a:gridCol>
              </a:tblGrid>
              <a:tr h="107513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Преимущества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Все города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effectLst/>
                      </a:endParaRPr>
                    </a:p>
                    <a:p>
                      <a:pPr algn="ctr"/>
                      <a:r>
                        <a:rPr lang="ru-RU" sz="2400" dirty="0">
                          <a:effectLst/>
                        </a:rPr>
                        <a:t>СЗФО</a:t>
                      </a:r>
                    </a:p>
                    <a:p>
                      <a:pPr algn="ctr"/>
                      <a:r>
                        <a:rPr lang="ru-RU" sz="2400" dirty="0">
                          <a:effectLst/>
                        </a:rPr>
                        <a:t>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ЦФО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3477149"/>
                  </a:ext>
                </a:extLst>
              </a:tr>
              <a:tr h="1075135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Обратная связь с горожанами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 81,8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</a:rPr>
                        <a:t>85,7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</a:rPr>
                        <a:t>75,0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4999357"/>
                  </a:ext>
                </a:extLst>
              </a:tr>
              <a:tr h="1075135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Повышение взаимного доверия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 68,2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78,6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50,0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5043187"/>
                  </a:ext>
                </a:extLst>
              </a:tr>
              <a:tr h="1075135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</a:rPr>
                        <a:t>Развитие местных инициатив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 90,9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85,7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100,0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5758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3146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A63FBC-74D3-4206-AE5E-69AE14193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163"/>
            <a:ext cx="10515600" cy="742951"/>
          </a:xfrm>
        </p:spPr>
        <p:txBody>
          <a:bodyPr anchor="t"/>
          <a:lstStyle/>
          <a:p>
            <a:pPr algn="ctr"/>
            <a:r>
              <a:rPr lang="ru-RU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Группы населения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организации, которые планируется дополнительно вовлечь в процесс инициативного 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бюджетирования</a:t>
            </a:r>
            <a:r>
              <a:rPr lang="ru-RU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,%</a:t>
            </a:r>
            <a:endParaRPr lang="ru-RU" sz="25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B3A6630-A381-436E-AE47-3D1E6D3F3F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773830"/>
              </p:ext>
            </p:extLst>
          </p:nvPr>
        </p:nvGraphicFramePr>
        <p:xfrm>
          <a:off x="838200" y="1214438"/>
          <a:ext cx="10406063" cy="49006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7876">
                  <a:extLst>
                    <a:ext uri="{9D8B030D-6E8A-4147-A177-3AD203B41FA5}">
                      <a16:colId xmlns:a16="http://schemas.microsoft.com/office/drawing/2014/main" val="1470750740"/>
                    </a:ext>
                  </a:extLst>
                </a:gridCol>
                <a:gridCol w="1966625">
                  <a:extLst>
                    <a:ext uri="{9D8B030D-6E8A-4147-A177-3AD203B41FA5}">
                      <a16:colId xmlns:a16="http://schemas.microsoft.com/office/drawing/2014/main" val="4162016594"/>
                    </a:ext>
                  </a:extLst>
                </a:gridCol>
                <a:gridCol w="1704937">
                  <a:extLst>
                    <a:ext uri="{9D8B030D-6E8A-4147-A177-3AD203B41FA5}">
                      <a16:colId xmlns:a16="http://schemas.microsoft.com/office/drawing/2014/main" val="2637670880"/>
                    </a:ext>
                  </a:extLst>
                </a:gridCol>
                <a:gridCol w="1966625">
                  <a:extLst>
                    <a:ext uri="{9D8B030D-6E8A-4147-A177-3AD203B41FA5}">
                      <a16:colId xmlns:a16="http://schemas.microsoft.com/office/drawing/2014/main" val="1920251718"/>
                    </a:ext>
                  </a:extLst>
                </a:gridCol>
              </a:tblGrid>
              <a:tr h="117524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Субъекты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Все города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effectLst/>
                      </a:endParaRPr>
                    </a:p>
                    <a:p>
                      <a:pPr algn="ctr"/>
                      <a:r>
                        <a:rPr lang="ru-RU" sz="2400" dirty="0">
                          <a:effectLst/>
                        </a:rPr>
                        <a:t>СЗФО</a:t>
                      </a:r>
                    </a:p>
                    <a:p>
                      <a:pPr algn="ctr"/>
                      <a:r>
                        <a:rPr lang="ru-RU" sz="2400" dirty="0">
                          <a:effectLst/>
                        </a:rPr>
                        <a:t>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ЦФО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95387644"/>
                  </a:ext>
                </a:extLst>
              </a:tr>
              <a:tr h="532195"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НКО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28,6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</a:rPr>
                        <a:t>14,3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</a:rPr>
                        <a:t>57,1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82321488"/>
                  </a:ext>
                </a:extLst>
              </a:tr>
              <a:tr h="1596584"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Объединения горожан (общества, кружки) 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66,7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64,3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71,4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69248161"/>
                  </a:ext>
                </a:extLst>
              </a:tr>
              <a:tr h="1596584"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</a:rPr>
                        <a:t>Учащиеся образовательных учреждений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33,3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</a:rPr>
                        <a:t>28,6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42,9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87214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302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24B324-48F0-4E8E-878F-5447EEA45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163"/>
            <a:ext cx="10515600" cy="871537"/>
          </a:xfrm>
        </p:spPr>
        <p:txBody>
          <a:bodyPr anchor="t"/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Направления реализации технологий «умного города»,%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1C238CEE-ACFC-494A-9775-4147894C3F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8354102"/>
              </p:ext>
            </p:extLst>
          </p:nvPr>
        </p:nvGraphicFramePr>
        <p:xfrm>
          <a:off x="838200" y="1200150"/>
          <a:ext cx="10515600" cy="5062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7751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9E1948-1DFA-4C94-AC7A-7E3927318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301"/>
            <a:ext cx="10515600" cy="714374"/>
          </a:xfrm>
        </p:spPr>
        <p:txBody>
          <a:bodyPr anchor="t"/>
          <a:lstStyle/>
          <a:p>
            <a:pPr algn="ctr"/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Оценка положительных изменений в связи с внедрением функций и технологий «умного» города,%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F3B6FFD-E823-4724-9745-E8FD892DDF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662860"/>
              </p:ext>
            </p:extLst>
          </p:nvPr>
        </p:nvGraphicFramePr>
        <p:xfrm>
          <a:off x="838200" y="1143001"/>
          <a:ext cx="10006013" cy="4757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84580">
                  <a:extLst>
                    <a:ext uri="{9D8B030D-6E8A-4147-A177-3AD203B41FA5}">
                      <a16:colId xmlns:a16="http://schemas.microsoft.com/office/drawing/2014/main" val="2604819951"/>
                    </a:ext>
                  </a:extLst>
                </a:gridCol>
                <a:gridCol w="1891020">
                  <a:extLst>
                    <a:ext uri="{9D8B030D-6E8A-4147-A177-3AD203B41FA5}">
                      <a16:colId xmlns:a16="http://schemas.microsoft.com/office/drawing/2014/main" val="12395039"/>
                    </a:ext>
                  </a:extLst>
                </a:gridCol>
                <a:gridCol w="1639393">
                  <a:extLst>
                    <a:ext uri="{9D8B030D-6E8A-4147-A177-3AD203B41FA5}">
                      <a16:colId xmlns:a16="http://schemas.microsoft.com/office/drawing/2014/main" val="1844733098"/>
                    </a:ext>
                  </a:extLst>
                </a:gridCol>
                <a:gridCol w="1891020">
                  <a:extLst>
                    <a:ext uri="{9D8B030D-6E8A-4147-A177-3AD203B41FA5}">
                      <a16:colId xmlns:a16="http://schemas.microsoft.com/office/drawing/2014/main" val="2398017832"/>
                    </a:ext>
                  </a:extLst>
                </a:gridCol>
              </a:tblGrid>
              <a:tr h="729610">
                <a:tc>
                  <a:txBody>
                    <a:bodyPr/>
                    <a:lstStyle/>
                    <a:p>
                      <a:pPr algn="ctr"/>
                      <a:r>
                        <a:rPr lang="ru-RU" sz="2200">
                          <a:effectLst/>
                        </a:rPr>
                        <a:t>Изменения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effectLst/>
                        </a:rPr>
                        <a:t>Все города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>
                          <a:effectLst/>
                        </a:rPr>
                        <a:t>СЗФО</a:t>
                      </a:r>
                    </a:p>
                    <a:p>
                      <a:pPr algn="ctr"/>
                      <a:r>
                        <a:rPr lang="ru-RU" sz="2200">
                          <a:effectLst/>
                        </a:rPr>
                        <a:t> 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effectLst/>
                        </a:rPr>
                        <a:t>ЦФО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4433181"/>
                  </a:ext>
                </a:extLst>
              </a:tr>
              <a:tr h="696270"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Качество контроля городского хозяйства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>
                        <a:effectLst/>
                      </a:endParaRPr>
                    </a:p>
                    <a:p>
                      <a:pPr algn="ctr"/>
                      <a:r>
                        <a:rPr lang="ru-RU" sz="2200" b="1" dirty="0">
                          <a:effectLst/>
                        </a:rPr>
                        <a:t>76,5</a:t>
                      </a:r>
                      <a:endParaRPr lang="ru-RU" sz="2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81,8</a:t>
                      </a:r>
                      <a:endParaRPr lang="ru-RU" sz="2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66,7</a:t>
                      </a:r>
                      <a:endParaRPr lang="ru-RU" sz="2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69676578"/>
                  </a:ext>
                </a:extLst>
              </a:tr>
              <a:tr h="696270"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Способы оплаты коммунальных платежей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effectLst/>
                      </a:endParaRPr>
                    </a:p>
                    <a:p>
                      <a:pPr algn="ctr"/>
                      <a:r>
                        <a:rPr lang="ru-RU" sz="2200" dirty="0">
                          <a:effectLst/>
                        </a:rPr>
                        <a:t>35,3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>
                          <a:effectLst/>
                        </a:rPr>
                        <a:t>27,3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50,0</a:t>
                      </a:r>
                      <a:endParaRPr lang="ru-RU" sz="2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46232962"/>
                  </a:ext>
                </a:extLst>
              </a:tr>
              <a:tr h="696270"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Качество работы городского общественного транспорта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>
                        <a:effectLst/>
                      </a:endParaRPr>
                    </a:p>
                    <a:p>
                      <a:pPr algn="ctr"/>
                      <a:r>
                        <a:rPr lang="ru-RU" sz="2200" b="1" dirty="0">
                          <a:effectLst/>
                        </a:rPr>
                        <a:t>76,5</a:t>
                      </a:r>
                      <a:endParaRPr lang="ru-RU" sz="2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81,8</a:t>
                      </a:r>
                      <a:endParaRPr lang="ru-RU" sz="2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66,7</a:t>
                      </a:r>
                      <a:endParaRPr lang="ru-RU" sz="2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44653717"/>
                  </a:ext>
                </a:extLst>
              </a:tr>
              <a:tr h="1044405"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Повышение мобильности населения за счет АВТ(велосипед, самокат, каршеринг)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effectLst/>
                      </a:endParaRPr>
                    </a:p>
                    <a:p>
                      <a:pPr algn="ctr"/>
                      <a:endParaRPr lang="ru-RU" sz="2200" dirty="0">
                        <a:effectLst/>
                      </a:endParaRPr>
                    </a:p>
                    <a:p>
                      <a:pPr algn="ctr"/>
                      <a:r>
                        <a:rPr lang="ru-RU" sz="2200" dirty="0">
                          <a:effectLst/>
                        </a:rPr>
                        <a:t>35,3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>
                          <a:effectLst/>
                        </a:rPr>
                        <a:t>18,2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66,7</a:t>
                      </a:r>
                      <a:endParaRPr lang="ru-RU" sz="2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19177063"/>
                  </a:ext>
                </a:extLst>
              </a:tr>
              <a:tr h="530106"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Характер городского планирования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>
                          <a:effectLst/>
                        </a:rPr>
                        <a:t>23,5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>
                          <a:effectLst/>
                        </a:rPr>
                        <a:t>27,3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effectLst/>
                        </a:rPr>
                        <a:t>16,7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1185113"/>
                  </a:ext>
                </a:extLst>
              </a:tr>
              <a:tr h="364805"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Иное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>
                          <a:effectLst/>
                        </a:rPr>
                        <a:t>29,4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>
                          <a:effectLst/>
                        </a:rPr>
                        <a:t>27,3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effectLst/>
                        </a:rPr>
                        <a:t>33,3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3131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8607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F91665-FFE3-4A74-BF9B-B8DBB1C69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589"/>
            <a:ext cx="10515600" cy="714374"/>
          </a:xfrm>
        </p:spPr>
        <p:txBody>
          <a:bodyPr anchor="t"/>
          <a:lstStyle/>
          <a:p>
            <a:pPr algn="ctr"/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Направления реализации инновации «креативные пространства»,%</a:t>
            </a:r>
            <a:endParaRPr lang="ru-RU" sz="3000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782B62F8-7091-46FC-9435-D4ECBBA21B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1468150"/>
              </p:ext>
            </p:extLst>
          </p:nvPr>
        </p:nvGraphicFramePr>
        <p:xfrm>
          <a:off x="838200" y="1200150"/>
          <a:ext cx="10515600" cy="4976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5714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B583DE-57B5-4ACF-8F96-E8D640801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014"/>
            <a:ext cx="10515600" cy="785812"/>
          </a:xfrm>
        </p:spPr>
        <p:txBody>
          <a:bodyPr anchor="t"/>
          <a:lstStyle/>
          <a:p>
            <a:pPr algn="ctr"/>
            <a:r>
              <a:rPr lang="ru-RU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Оценка важности факторов, влияющих на успешность деятельности креативных пространств, 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средний балл по 10-ти балльной шкале</a:t>
            </a:r>
            <a:endParaRPr lang="ru-RU" sz="2400" i="1" dirty="0"/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C1AF196A-2672-4705-85E7-8CB8C45AF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485190"/>
              </p:ext>
            </p:extLst>
          </p:nvPr>
        </p:nvGraphicFramePr>
        <p:xfrm>
          <a:off x="109538" y="1171575"/>
          <a:ext cx="10515600" cy="4976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1184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102348-3C2C-4FD2-B1F7-BC1044435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163"/>
            <a:ext cx="10515600" cy="714375"/>
          </a:xfrm>
        </p:spPr>
        <p:txBody>
          <a:bodyPr anchor="t"/>
          <a:lstStyle/>
          <a:p>
            <a:pPr algn="ctr"/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Оценка реализации целей деятельности креативных пространств, 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средний балл по 10-ти балльной шкале</a:t>
            </a:r>
            <a:endParaRPr lang="ru-RU" sz="2600" i="1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027FE48A-DE37-4702-81D6-702D837388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091696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5505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D343B00-5058-44FB-A2F2-23F9835BD777}"/>
              </a:ext>
            </a:extLst>
          </p:cNvPr>
          <p:cNvSpPr txBox="1">
            <a:spLocks/>
          </p:cNvSpPr>
          <p:nvPr/>
        </p:nvSpPr>
        <p:spPr>
          <a:xfrm>
            <a:off x="314324" y="0"/>
            <a:ext cx="11563351" cy="90095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lang="ru-RU" sz="2800" b="1" spc="-50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Содержание исследования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485875"/>
              </p:ext>
            </p:extLst>
          </p:nvPr>
        </p:nvGraphicFramePr>
        <p:xfrm>
          <a:off x="471487" y="1400175"/>
          <a:ext cx="11518639" cy="5001768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273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45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29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Цель исследования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Анализ положения дел по внедрению и развитию управленческих и технологических инноваций на городском уровне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497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600"/>
                        </a:spcAft>
                      </a:pPr>
                      <a:r>
                        <a:rPr lang="ru-RU" sz="1800" b="1" i="1" kern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Задачи исследования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Оценка масштабов, глубины внедрения и полезности инновационных практик, а также  вовлеченности в них бизнеса и населения.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40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Объект исследования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90000"/>
                        </a:lnSpc>
                        <a:spcAft>
                          <a:spcPts val="600"/>
                        </a:spcAft>
                      </a:pPr>
                      <a:endParaRPr lang="ru-RU" sz="1800" b="1" i="1" kern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Города-члены Союза городов Центра и Северо-запада России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342579"/>
                  </a:ext>
                </a:extLst>
              </a:tr>
              <a:tr h="349965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90000"/>
                        </a:lnSpc>
                        <a:spcAft>
                          <a:spcPts val="600"/>
                        </a:spcAft>
                      </a:pPr>
                      <a:r>
                        <a:rPr lang="ru-RU" sz="1800" b="1" i="1" kern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Параметры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90000"/>
                        </a:lnSpc>
                        <a:spcAft>
                          <a:spcPts val="600"/>
                        </a:spcAft>
                      </a:pPr>
                      <a:r>
                        <a:rPr lang="ru-RU" sz="1800" b="1" i="1" kern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исследования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9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ru-RU" sz="1800" u="sng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Время проведения</a:t>
                      </a:r>
                      <a:r>
                        <a:rPr lang="ru-RU" sz="1800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январь - февраль 2025 г.</a:t>
                      </a:r>
                    </a:p>
                    <a:p>
                      <a:pPr marL="0" indent="0" algn="just">
                        <a:lnSpc>
                          <a:spcPct val="9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ru-RU" sz="1800" u="sng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Участники</a:t>
                      </a:r>
                      <a:r>
                        <a:rPr lang="ru-RU" sz="1800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</a:t>
                      </a:r>
                      <a:r>
                        <a:rPr lang="ru-RU" sz="1800" b="1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 города</a:t>
                      </a:r>
                      <a:r>
                        <a:rPr lang="ru-RU" sz="1800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indent="0" algn="just">
                        <a:lnSpc>
                          <a:spcPct val="9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ru-RU" sz="1800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 том числе:</a:t>
                      </a:r>
                    </a:p>
                    <a:p>
                      <a:pPr marL="285750" indent="-285750" algn="just">
                        <a:lnSpc>
                          <a:spcPct val="9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Города СЗФО – </a:t>
                      </a:r>
                      <a:r>
                        <a:rPr lang="ru-RU" sz="1800" b="1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  <a:p>
                      <a:pPr marL="285750" indent="-285750" algn="just">
                        <a:lnSpc>
                          <a:spcPct val="9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Города ЦФО   –  </a:t>
                      </a:r>
                      <a:r>
                        <a:rPr lang="ru-RU" sz="1800" b="1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  <a:p>
                      <a:pPr marL="285750" indent="-285750" algn="just">
                        <a:lnSpc>
                          <a:spcPct val="9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Города с численностью населения до 50 тыс. чел. – </a:t>
                      </a:r>
                      <a:r>
                        <a:rPr lang="ru-RU" sz="1800" b="1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  <a:p>
                      <a:pPr marL="285750" indent="-285750" algn="just">
                        <a:lnSpc>
                          <a:spcPct val="9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Города с численностью населения 50 - 250 тыс. чел. – </a:t>
                      </a:r>
                      <a:r>
                        <a:rPr lang="ru-RU" sz="1800" b="1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  <a:p>
                      <a:pPr marL="285750" indent="-285750" algn="just">
                        <a:lnSpc>
                          <a:spcPct val="9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Города с численностью населения от 250 тыс. чел. –  </a:t>
                      </a:r>
                      <a:r>
                        <a:rPr lang="ru-RU" sz="1800" b="1" kern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  <a:p>
                      <a:pPr marL="0" indent="0" algn="just">
                        <a:lnSpc>
                          <a:spcPct val="90000"/>
                        </a:lnSpc>
                        <a:spcAft>
                          <a:spcPts val="600"/>
                        </a:spcAft>
                        <a:buNone/>
                      </a:pPr>
                      <a:endParaRPr lang="ru-RU" sz="1800" kern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635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46AB35-304C-4ABD-A7DD-355AAFA1E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013"/>
            <a:ext cx="10515600" cy="842963"/>
          </a:xfrm>
        </p:spPr>
        <p:txBody>
          <a:bodyPr anchor="t"/>
          <a:lstStyle/>
          <a:p>
            <a:pPr algn="ctr"/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Направления развития инфраструктуры поддержки технологических инноваций,%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/>
          </a:p>
        </p:txBody>
      </p:sp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FE2424B6-575C-4D77-A70E-8331B87D2B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45263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0235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E36B49-C3A7-4FE8-932C-55F2DA254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5739"/>
            <a:ext cx="10515600" cy="671512"/>
          </a:xfrm>
        </p:spPr>
        <p:txBody>
          <a:bodyPr anchor="t"/>
          <a:lstStyle/>
          <a:p>
            <a:pPr algn="ctr"/>
            <a:r>
              <a:rPr lang="ru-RU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инновационной деятельность промышленных производств и инфраструктуры поддержки технологических инноваций , %</a:t>
            </a:r>
            <a:endParaRPr lang="ru-RU" sz="2500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73870995-F8D9-4BD8-8AC7-09D744A97C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6669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75841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27CE5D7-E43A-465C-B0E0-9CAC0B19E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777"/>
            <a:ext cx="10515600" cy="823911"/>
          </a:xfrm>
        </p:spPr>
        <p:txBody>
          <a:bodyPr anchor="t"/>
          <a:lstStyle/>
          <a:p>
            <a:pPr algn="ctr"/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Барьеры и предлагаемые меры по более активному использованию управленческих инноваций в городах</a:t>
            </a:r>
            <a:endParaRPr lang="ru-RU" sz="260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1903E06-87AB-4DEC-860E-5B17A309F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85864"/>
            <a:ext cx="5157787" cy="32861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dirty="0"/>
              <a:t>Барьеры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9B66A64-E22C-4838-9008-54A41244B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771652"/>
            <a:ext cx="5157787" cy="441801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порядке убывания важности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Недостаток финансовых ресурсов для развития инновационных практик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Недоверие к нововведениям, которые, по мнению населения, усложняют, а не улучшают жизнь.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Недостаточной уровень низовой инициативы.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Ограниченные возможности муниципальной власти для инициативной инновационной деятельности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7A2BCF61-2079-401F-BD41-8026A43B0B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85864"/>
            <a:ext cx="5183188" cy="32861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dirty="0"/>
              <a:t>Меры  по улучшению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4446E1B1-DB32-4283-90CE-EE068AE066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771652"/>
            <a:ext cx="5183188" cy="4418011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Внедрение цифровых платформ.</a:t>
            </a:r>
            <a:endParaRPr lang="ru-RU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Создание в муниципальной системе управления специальных подразделений.</a:t>
            </a:r>
            <a:endParaRPr lang="ru-RU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Развитие механизмов </a:t>
            </a:r>
            <a:r>
              <a:rPr lang="ru-RU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муниципально</a:t>
            </a:r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частного партнерства.</a:t>
            </a:r>
            <a:endParaRPr lang="ru-RU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Более активное вовлечение бизнес-структур в инновационный и креативный сектора экономики.</a:t>
            </a:r>
            <a:endParaRPr lang="ru-RU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Коммуникационные связи органов местного самоуправления и городских сообществ, вовлечение их в процессы развития города.</a:t>
            </a:r>
            <a:endParaRPr lang="ru-RU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Популяризация среди населения «умных технологий».</a:t>
            </a:r>
            <a:endParaRPr lang="ru-RU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проектного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815241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F9C0D08D-B3C6-40AD-863D-6033A343A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013"/>
            <a:ext cx="10515600" cy="828675"/>
          </a:xfrm>
        </p:spPr>
        <p:txBody>
          <a:bodyPr anchor="t"/>
          <a:lstStyle/>
          <a:p>
            <a:pPr algn="ctr"/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Перспективные управленческие инновации</a:t>
            </a:r>
            <a:b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городском уровне</a:t>
            </a:r>
            <a:endParaRPr lang="ru-RU" sz="3200" dirty="0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C58F28E-E829-4625-B4F6-9217C665A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8725"/>
            <a:ext cx="10515600" cy="49482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спользование искусственного интеллекта, в том числе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принятия решений в градостроительстве и экологии;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интеллектуального регулирования движения транспортных средств, пешеходов, СИМ; </a:t>
            </a:r>
            <a:endParaRPr lang="ru-RU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обеспечения комплексной безопасности и автономного контроля охраны объектов городской мемориальной зоны.</a:t>
            </a:r>
            <a:endParaRPr lang="ru-RU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недрение системы видео аналитики с превентивным голосовым оповещением АПК "Безопасный водоем" (городской пляж и прибрежная территория);</a:t>
            </a:r>
            <a:endParaRPr lang="ru-RU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недрение современных образовательных технологий, в том числе дистанционное обучение, проектное обучение и партнерство с бизнесом для проведения стажировок.</a:t>
            </a:r>
            <a:endParaRPr lang="ru-RU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2399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43901" y="0"/>
            <a:ext cx="11466095" cy="9574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800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Содержание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E8155A-7D15-4134-9E65-E81884211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887" y="1237338"/>
            <a:ext cx="11668125" cy="511583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28549C"/>
              </a:buClr>
              <a:buNone/>
            </a:pPr>
            <a:r>
              <a:rPr lang="ru-RU" sz="2100" b="1" i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Структура анкеты </a:t>
            </a:r>
          </a:p>
          <a:p>
            <a:pPr marL="360000" indent="-36000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28549C"/>
              </a:buClr>
              <a:buFont typeface="Wingdings" panose="05000000000000000000" pitchFamily="2" charset="2"/>
              <a:buChar char="n"/>
            </a:pPr>
            <a:r>
              <a:rPr lang="ru-RU" sz="1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Общая характеристика процесса внедрения и развития управленческих и технологических инноваций (на примере 5-ти, изучаемых в ходе основного исследования) – 6 вопросов.</a:t>
            </a:r>
          </a:p>
          <a:p>
            <a:pPr marL="360000" indent="-36000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28549C"/>
              </a:buClr>
              <a:buFont typeface="Wingdings" panose="05000000000000000000" pitchFamily="2" charset="2"/>
              <a:buChar char="n"/>
            </a:pPr>
            <a:r>
              <a:rPr lang="ru-RU" sz="19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Дополнительная характеристика и особенности внедрения каждой из 5-ти инноваций: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rgbClr val="28549C"/>
              </a:buClr>
            </a:pPr>
            <a:r>
              <a:rPr lang="ru-RU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социально-экономическое планирование с общественным участием – 4 вопроса,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rgbClr val="28549C"/>
              </a:buClr>
            </a:pPr>
            <a:r>
              <a:rPr lang="ru-RU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инициативное бюджетирование - 3 вопроса,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rgbClr val="28549C"/>
              </a:buClr>
            </a:pPr>
            <a:r>
              <a:rPr lang="ru-RU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создание городских креативных пространств - 2 вопроса,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rgbClr val="28549C"/>
              </a:buClr>
            </a:pPr>
            <a:r>
              <a:rPr lang="ru-RU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цифровизация городского управления (технологии «умного города») - 3 вопроса,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rgbClr val="28549C"/>
              </a:buClr>
            </a:pPr>
            <a:r>
              <a:rPr lang="ru-RU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развитие инфраструктуры поддержки инноваций</a:t>
            </a:r>
            <a:r>
              <a:rPr lang="ru-RU" sz="19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- 3</a:t>
            </a:r>
            <a:r>
              <a:rPr lang="ru-RU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вопроса.</a:t>
            </a:r>
          </a:p>
          <a:p>
            <a:pPr marL="360000" indent="-36000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28549C"/>
              </a:buClr>
              <a:buFont typeface="Wingdings" panose="05000000000000000000" pitchFamily="2" charset="2"/>
              <a:buChar char="n"/>
            </a:pPr>
            <a:r>
              <a:rPr lang="ru-RU" sz="1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Проблемы и перспективы дальнейшего развития управленческих инноваций на городском уровне – 2.</a:t>
            </a:r>
            <a:r>
              <a:rPr lang="ru-RU" sz="19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8063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0B0D409-FEDD-4977-AC89-322A910D9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176" y="155576"/>
            <a:ext cx="11896724" cy="815974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Использование управленческих и технологических инноваций в городах-членах Союза городов Центра и Северо-Запада России</a:t>
            </a:r>
            <a:endParaRPr lang="ru-RU" sz="2600" b="1" spc="-5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7940E54C-834B-4A93-BBBA-1DE5A0E4A0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825133"/>
              </p:ext>
            </p:extLst>
          </p:nvPr>
        </p:nvGraphicFramePr>
        <p:xfrm>
          <a:off x="838200" y="1229286"/>
          <a:ext cx="10515600" cy="4947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7295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14249B-2D46-48FC-8536-D95419F6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888"/>
            <a:ext cx="10515600" cy="642937"/>
          </a:xfrm>
        </p:spPr>
        <p:txBody>
          <a:bodyPr/>
          <a:lstStyle/>
          <a:p>
            <a:pPr algn="ctr"/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Оценка стадий развития инноваций</a:t>
            </a:r>
            <a:endParaRPr lang="ru-RU" sz="3600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948C1EF-C9D8-4839-BAD8-9C231FD596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063896"/>
              </p:ext>
            </p:extLst>
          </p:nvPr>
        </p:nvGraphicFramePr>
        <p:xfrm>
          <a:off x="271463" y="1171575"/>
          <a:ext cx="11358564" cy="4933309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2635491178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821277826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423307755"/>
                    </a:ext>
                  </a:extLst>
                </a:gridCol>
                <a:gridCol w="1328738">
                  <a:extLst>
                    <a:ext uri="{9D8B030D-6E8A-4147-A177-3AD203B41FA5}">
                      <a16:colId xmlns:a16="http://schemas.microsoft.com/office/drawing/2014/main" val="3130508008"/>
                    </a:ext>
                  </a:extLst>
                </a:gridCol>
                <a:gridCol w="1285875">
                  <a:extLst>
                    <a:ext uri="{9D8B030D-6E8A-4147-A177-3AD203B41FA5}">
                      <a16:colId xmlns:a16="http://schemas.microsoft.com/office/drawing/2014/main" val="799986622"/>
                    </a:ext>
                  </a:extLst>
                </a:gridCol>
                <a:gridCol w="1214437">
                  <a:extLst>
                    <a:ext uri="{9D8B030D-6E8A-4147-A177-3AD203B41FA5}">
                      <a16:colId xmlns:a16="http://schemas.microsoft.com/office/drawing/2014/main" val="3536277516"/>
                    </a:ext>
                  </a:extLst>
                </a:gridCol>
                <a:gridCol w="1243014">
                  <a:extLst>
                    <a:ext uri="{9D8B030D-6E8A-4147-A177-3AD203B41FA5}">
                      <a16:colId xmlns:a16="http://schemas.microsoft.com/office/drawing/2014/main" val="2621564143"/>
                    </a:ext>
                  </a:extLst>
                </a:gridCol>
              </a:tblGrid>
              <a:tr h="523564">
                <a:tc rowSpan="2">
                  <a:txBody>
                    <a:bodyPr/>
                    <a:lstStyle/>
                    <a:p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Инновации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Начальная 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Активное развитие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Оптимальное развитие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834013"/>
                  </a:ext>
                </a:extLst>
              </a:tr>
              <a:tr h="3360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Кол-во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%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Кол-во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%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Кол-во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%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0154260"/>
                  </a:ext>
                </a:extLst>
              </a:tr>
              <a:tr h="785347">
                <a:tc>
                  <a:txBody>
                    <a:bodyPr/>
                    <a:lstStyle/>
                    <a:p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Планирование с общественным участием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9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42,9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8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38,1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39514540"/>
                  </a:ext>
                </a:extLst>
              </a:tr>
              <a:tr h="785347">
                <a:tc>
                  <a:txBody>
                    <a:bodyPr/>
                    <a:lstStyle/>
                    <a:p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Инициативное бюджетирование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14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63,6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089701"/>
                  </a:ext>
                </a:extLst>
              </a:tr>
              <a:tr h="785347">
                <a:tc>
                  <a:txBody>
                    <a:bodyPr/>
                    <a:lstStyle/>
                    <a:p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Технологии «умного города»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 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10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52,6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864680"/>
                  </a:ext>
                </a:extLst>
              </a:tr>
              <a:tr h="523564">
                <a:tc>
                  <a:txBody>
                    <a:bodyPr/>
                    <a:lstStyle/>
                    <a:p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Креативные пространства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7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46,7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6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40,0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537184"/>
                  </a:ext>
                </a:extLst>
              </a:tr>
              <a:tr h="1047129">
                <a:tc>
                  <a:txBody>
                    <a:bodyPr/>
                    <a:lstStyle/>
                    <a:p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Инфраструктура поддержки технологических инноваций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6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50,0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effectLst/>
                        </a:rPr>
                        <a:t>4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33,3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609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682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AA71A1-D74A-4B72-AD16-C43DCCFB7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889"/>
            <a:ext cx="10515600" cy="757236"/>
          </a:xfrm>
        </p:spPr>
        <p:txBody>
          <a:bodyPr/>
          <a:lstStyle/>
          <a:p>
            <a:r>
              <a:rPr lang="ru-RU" sz="3600" dirty="0"/>
              <a:t>Участие бизнеса в развитии инноваций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5EC55EE-1147-4EC2-B7F5-EEAC573AE4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9848673"/>
              </p:ext>
            </p:extLst>
          </p:nvPr>
        </p:nvGraphicFramePr>
        <p:xfrm>
          <a:off x="385764" y="1185864"/>
          <a:ext cx="11172828" cy="505576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3288658">
                  <a:extLst>
                    <a:ext uri="{9D8B030D-6E8A-4147-A177-3AD203B41FA5}">
                      <a16:colId xmlns:a16="http://schemas.microsoft.com/office/drawing/2014/main" val="20287588"/>
                    </a:ext>
                  </a:extLst>
                </a:gridCol>
                <a:gridCol w="1048350">
                  <a:extLst>
                    <a:ext uri="{9D8B030D-6E8A-4147-A177-3AD203B41FA5}">
                      <a16:colId xmlns:a16="http://schemas.microsoft.com/office/drawing/2014/main" val="2215402056"/>
                    </a:ext>
                  </a:extLst>
                </a:gridCol>
                <a:gridCol w="890379">
                  <a:extLst>
                    <a:ext uri="{9D8B030D-6E8A-4147-A177-3AD203B41FA5}">
                      <a16:colId xmlns:a16="http://schemas.microsoft.com/office/drawing/2014/main" val="908060764"/>
                    </a:ext>
                  </a:extLst>
                </a:gridCol>
                <a:gridCol w="1062711">
                  <a:extLst>
                    <a:ext uri="{9D8B030D-6E8A-4147-A177-3AD203B41FA5}">
                      <a16:colId xmlns:a16="http://schemas.microsoft.com/office/drawing/2014/main" val="4032861807"/>
                    </a:ext>
                  </a:extLst>
                </a:gridCol>
                <a:gridCol w="1019628">
                  <a:extLst>
                    <a:ext uri="{9D8B030D-6E8A-4147-A177-3AD203B41FA5}">
                      <a16:colId xmlns:a16="http://schemas.microsoft.com/office/drawing/2014/main" val="1584234674"/>
                    </a:ext>
                  </a:extLst>
                </a:gridCol>
                <a:gridCol w="1033989">
                  <a:extLst>
                    <a:ext uri="{9D8B030D-6E8A-4147-A177-3AD203B41FA5}">
                      <a16:colId xmlns:a16="http://schemas.microsoft.com/office/drawing/2014/main" val="3385242390"/>
                    </a:ext>
                  </a:extLst>
                </a:gridCol>
                <a:gridCol w="1033989">
                  <a:extLst>
                    <a:ext uri="{9D8B030D-6E8A-4147-A177-3AD203B41FA5}">
                      <a16:colId xmlns:a16="http://schemas.microsoft.com/office/drawing/2014/main" val="2425193012"/>
                    </a:ext>
                  </a:extLst>
                </a:gridCol>
                <a:gridCol w="875577">
                  <a:extLst>
                    <a:ext uri="{9D8B030D-6E8A-4147-A177-3AD203B41FA5}">
                      <a16:colId xmlns:a16="http://schemas.microsoft.com/office/drawing/2014/main" val="153488606"/>
                    </a:ext>
                  </a:extLst>
                </a:gridCol>
                <a:gridCol w="919547">
                  <a:extLst>
                    <a:ext uri="{9D8B030D-6E8A-4147-A177-3AD203B41FA5}">
                      <a16:colId xmlns:a16="http://schemas.microsoft.com/office/drawing/2014/main" val="2618461246"/>
                    </a:ext>
                  </a:extLst>
                </a:gridCol>
              </a:tblGrid>
              <a:tr h="791828">
                <a:tc rowSpan="2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Инновации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Обсуждение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Финансовая поддержка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Исполнитель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</a:rPr>
                        <a:t>мун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. заказа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Инициатор-исполнитель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237853"/>
                  </a:ext>
                </a:extLst>
              </a:tr>
              <a:tr h="2639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Кол.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Кол.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Кол.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Кол.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1129348"/>
                  </a:ext>
                </a:extLst>
              </a:tr>
              <a:tr h="791828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Планирование с общественным участием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100,0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31,8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9423164"/>
                  </a:ext>
                </a:extLst>
              </a:tr>
              <a:tr h="791828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Инициативное бюджетирование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70,0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55,0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40,0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569066"/>
                  </a:ext>
                </a:extLst>
              </a:tr>
              <a:tr h="791828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Технологии «умного города»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68,8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43,8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327454"/>
                  </a:ext>
                </a:extLst>
              </a:tr>
              <a:tr h="52788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Креативные пространства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69,2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38,5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30,8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2720860"/>
                  </a:ext>
                </a:extLst>
              </a:tr>
              <a:tr h="1055771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Инфраструктура поддержки технологических инноваций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90,9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36,4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45,5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6549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8640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227720-8184-44BC-B734-D7830E1A5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10872788" cy="1028700"/>
          </a:xfrm>
        </p:spPr>
        <p:txBody>
          <a:bodyPr anchor="t"/>
          <a:lstStyle/>
          <a:p>
            <a:pPr algn="ctr"/>
            <a:r>
              <a:rPr lang="ru-RU" sz="2800" dirty="0"/>
              <a:t>Оценка полезности инноваций для городского развития, </a:t>
            </a:r>
            <a:r>
              <a:rPr lang="ru-RU" sz="2100" i="1" dirty="0"/>
              <a:t>средний балл по 10-ти балльной шкале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770E447-AFB5-415B-B037-FDEB101C2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059552"/>
              </p:ext>
            </p:extLst>
          </p:nvPr>
        </p:nvGraphicFramePr>
        <p:xfrm>
          <a:off x="838200" y="1228725"/>
          <a:ext cx="10515600" cy="4948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8363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176CBA-49D0-4A8C-847D-748DB3A01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00013"/>
            <a:ext cx="11915774" cy="942975"/>
          </a:xfrm>
        </p:spPr>
        <p:txBody>
          <a:bodyPr anchor="t"/>
          <a:lstStyle/>
          <a:p>
            <a:pPr algn="ctr"/>
            <a:r>
              <a:rPr lang="ru-RU" sz="2800" dirty="0"/>
              <a:t>Оценка преобладающего общественного отношения к инновациям, </a:t>
            </a:r>
            <a:r>
              <a:rPr lang="ru-RU" sz="2000" b="0" i="1" dirty="0"/>
              <a:t>средний балл по 10-ти балльной шкале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0EB17E0-CE42-429C-BF3C-F3AEC09370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6332938"/>
              </p:ext>
            </p:extLst>
          </p:nvPr>
        </p:nvGraphicFramePr>
        <p:xfrm>
          <a:off x="838200" y="1214438"/>
          <a:ext cx="10515600" cy="4962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1565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6E4499-4345-499D-9A50-E0BF05335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876"/>
            <a:ext cx="10515600" cy="757238"/>
          </a:xfrm>
        </p:spPr>
        <p:txBody>
          <a:bodyPr anchor="t"/>
          <a:lstStyle/>
          <a:p>
            <a:pPr algn="ctr"/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Направления реализации планирования с общественным участием,% </a:t>
            </a: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C4D0CC31-A56B-4E60-A435-2CC79E45D3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3074580"/>
              </p:ext>
            </p:extLst>
          </p:nvPr>
        </p:nvGraphicFramePr>
        <p:xfrm>
          <a:off x="838200" y="1171575"/>
          <a:ext cx="10515600" cy="5005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64654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1869</TotalTime>
  <Words>1003</Words>
  <Application>Microsoft Office PowerPoint</Application>
  <PresentationFormat>Широкоэкранный</PresentationFormat>
  <Paragraphs>296</Paragraphs>
  <Slides>23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Aptos</vt:lpstr>
      <vt:lpstr>Arial</vt:lpstr>
      <vt:lpstr>Arial Narrow</vt:lpstr>
      <vt:lpstr>Symbol</vt:lpstr>
      <vt:lpstr>Tahoma</vt:lpstr>
      <vt:lpstr>Times New Roman</vt:lpstr>
      <vt:lpstr>Wingdings</vt:lpstr>
      <vt:lpstr>Тема Office</vt:lpstr>
      <vt:lpstr>Управленческие инновации в городах Центра  и Северо-Запада России (на основе анализа итогов информационного обмена) </vt:lpstr>
      <vt:lpstr>Презентация PowerPoint</vt:lpstr>
      <vt:lpstr>Содержание исследования</vt:lpstr>
      <vt:lpstr>Использование управленческих и технологических инноваций в городах-членах Союза городов Центра и Северо-Запада России</vt:lpstr>
      <vt:lpstr>Оценка стадий развития инноваций</vt:lpstr>
      <vt:lpstr>Участие бизнеса в развитии инноваций</vt:lpstr>
      <vt:lpstr>Оценка полезности инноваций для городского развития, средний балл по 10-ти балльной шкале</vt:lpstr>
      <vt:lpstr>Оценка преобладающего общественного отношения к инновациям, средний балл по 10-ти балльной шкале</vt:lpstr>
      <vt:lpstr>Направления реализации планирования с общественным участием,% </vt:lpstr>
      <vt:lpstr>Субъекты, инициировавшие разработку стратегии развития города на принципах общественного участия, %</vt:lpstr>
      <vt:lpstr>Оценка уровня интереса со стороны местного сообщества к стратегическому планированию с участием общественности,% </vt:lpstr>
      <vt:lpstr>Направления реализации инициативного бюджетирования,% </vt:lpstr>
      <vt:lpstr>Оценка преимуществ внедрения механизмов инициативного бюджетирования по сравнению с традиционными формами общественного участия в бюджетном процессе,% </vt:lpstr>
      <vt:lpstr>Группы населения/организации, которые планируется дополнительно вовлечь в процесс инициативного бюджетирования ,%</vt:lpstr>
      <vt:lpstr>Направления реализации технологий «умного города»,%</vt:lpstr>
      <vt:lpstr>Оценка положительных изменений в связи с внедрением функций и технологий «умного» города,%</vt:lpstr>
      <vt:lpstr>Направления реализации инновации «креативные пространства»,%</vt:lpstr>
      <vt:lpstr>Оценка важности факторов, влияющих на успешность деятельности креативных пространств, средний балл по 10-ти балльной шкале</vt:lpstr>
      <vt:lpstr>Оценка реализации целей деятельности креативных пространств, средний балл по 10-ти балльной шкале</vt:lpstr>
      <vt:lpstr>Направления развития инфраструктуры поддержки технологических инноваций,% </vt:lpstr>
      <vt:lpstr>Оценка инновационной деятельность промышленных производств и инфраструктуры поддержки технологических инноваций , %</vt:lpstr>
      <vt:lpstr>Барьеры и предлагаемые меры по более активному использованию управленческих инноваций в городах</vt:lpstr>
      <vt:lpstr>Перспективные управленческие инновации  на городском уровне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проекте "Гений места и дух времени": постановка проблемы и предварительные результаты.   Сравнительный анализ динамики демографического, социального и экономического развития городов Северо-Запада России (Архангельск, Вологда, Петрозаводск, Псков, Череповец)   Л.Э.Лимонов, генеральный директор АНО МЦСЭИ "Леонтьевский центр", д.э.н., г. Санкт-Петербург</dc:title>
  <dc:creator>Лимонов Леонид Эдуардович</dc:creator>
  <cp:lastModifiedBy>Татьяна Власова</cp:lastModifiedBy>
  <cp:revision>46</cp:revision>
  <dcterms:created xsi:type="dcterms:W3CDTF">2025-02-24T11:08:51Z</dcterms:created>
  <dcterms:modified xsi:type="dcterms:W3CDTF">2025-03-09T19:52:06Z</dcterms:modified>
</cp:coreProperties>
</file>