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73" r:id="rId4"/>
    <p:sldId id="274" r:id="rId5"/>
    <p:sldId id="269" r:id="rId6"/>
    <p:sldId id="258" r:id="rId7"/>
    <p:sldId id="25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9" r:id="rId19"/>
    <p:sldId id="432" r:id="rId20"/>
    <p:sldId id="276" r:id="rId21"/>
    <p:sldId id="280" r:id="rId22"/>
    <p:sldId id="433" r:id="rId23"/>
    <p:sldId id="286" r:id="rId24"/>
    <p:sldId id="287" r:id="rId25"/>
    <p:sldId id="288" r:id="rId26"/>
    <p:sldId id="289" r:id="rId27"/>
    <p:sldId id="434" r:id="rId28"/>
    <p:sldId id="290" r:id="rId29"/>
    <p:sldId id="291" r:id="rId30"/>
    <p:sldId id="260" r:id="rId31"/>
    <p:sldId id="261" r:id="rId32"/>
    <p:sldId id="292" r:id="rId33"/>
    <p:sldId id="435" r:id="rId34"/>
    <p:sldId id="419" r:id="rId35"/>
    <p:sldId id="420" r:id="rId36"/>
    <p:sldId id="421" r:id="rId37"/>
    <p:sldId id="422" r:id="rId38"/>
    <p:sldId id="423" r:id="rId39"/>
    <p:sldId id="418" r:id="rId40"/>
    <p:sldId id="436" r:id="rId41"/>
    <p:sldId id="424" r:id="rId42"/>
    <p:sldId id="275" r:id="rId43"/>
    <p:sldId id="425" r:id="rId44"/>
    <p:sldId id="426" r:id="rId45"/>
    <p:sldId id="427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B6C"/>
    <a:srgbClr val="28549C"/>
    <a:srgbClr val="B1B2BF"/>
    <a:srgbClr val="8EA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5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193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tchaev\Documents\&#1041;&#1072;&#1090;&#1095;&#1072;&#1077;&#1074;\&#1043;&#1077;&#1085;&#1080;&#1081;%20&#1084;&#1077;&#1089;&#1090;&#1072;\&#1069;&#1090;&#1072;&#1087;%202\&#1047;&#1072;&#1088;&#1087;&#1083;&#1072;&#1090;&#1072;%20&#1075;&#1086;&#1088;%203%20&#1075;&#1086;&#1076;&#1072;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andexDisk\2023_ZEITGEIST\&#1054;&#1058;&#1063;&#1045;&#1058;\&#1050;&#1085;&#1080;&#1075;&#1072;3%20&#1056;&#1075;&#1077;&#1080;&#1086;&#1085;&#1072;&#1083;&#1100;&#1085;&#1099;&#1077;%20&#1087;&#1072;&#1088;&#1083;&#1072;&#1084;&#1077;&#1085;&#1090;&#1099;%20&#1089;&#1090;&#1072;&#1090;&#1080;&#1089;&#1090;&#1080;&#108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andexDisk\2023_ZEITGEIST_2024\Arkhangelsk_Vologda_Petrozavodsk_Pskov_Cherepove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andexDisk\2023_ZEITGEIST_2024\Arkhangelsk_Vologda_Petrozavodsk_Pskov_Cherepove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tchaev\Documents\&#1041;&#1072;&#1090;&#1095;&#1072;&#1077;&#1074;\&#1043;&#1077;&#1085;&#1080;&#1081;%20&#1084;&#1077;&#1089;&#1090;&#1072;\&#1069;&#1090;&#1072;&#1087;%202\&#1055;&#1088;&#1086;&#1084;%20&#1087;&#1088;&#1086;&#1080;&#1079;&#1074;%205%20&#1075;&#1086;&#1088;%203%20&#1075;&#1086;&#1076;&#1072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tchaev\Documents\&#1041;&#1072;&#1090;&#1095;&#1072;&#1077;&#1074;\&#1043;&#1077;&#1085;&#1080;&#1081;%20&#1084;&#1077;&#1089;&#1090;&#1072;\&#1069;&#1090;&#1072;&#1087;%202\&#1048;&#1054;&#1050;%205%20&#1075;&#1086;&#1088;%203%20&#1075;&#1086;&#1076;&#1072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tchaev\Documents\&#1041;&#1072;&#1090;&#1095;&#1072;&#1077;&#1074;\&#1043;&#1077;&#1085;&#1080;&#1081;%20&#1084;&#1077;&#1089;&#1090;&#1072;\&#1069;&#1090;&#1072;&#1087;%202\&#1048;&#1054;&#1050;%20&#1076;&#1091;&#1096;%20&#1075;&#1086;&#1088;&#1086;&#1076;&#1072;%20&#1092;202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tchaev\Documents\&#1041;&#1072;&#1090;&#1095;&#1072;&#1077;&#1074;\&#1043;&#1077;&#1085;&#1080;&#1081;%20&#1084;&#1077;&#1089;&#1090;&#1072;\&#1069;&#1090;&#1072;&#1087;%202\&#1054;&#1056;&#1058;%205%20&#1075;&#1086;&#1088;%203%20&#1075;&#1086;&#1076;&#1072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tchaev\Documents\&#1041;&#1072;&#1090;&#1095;&#1072;&#1077;&#1074;\&#1043;&#1077;&#1085;&#1080;&#1081;%20&#1084;&#1077;&#1089;&#1090;&#1072;\&#1069;&#1090;&#1072;&#1087;%202\&#1054;&#1056;&#1058;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29709719120932E-2"/>
          <c:y val="7.8636959370904327E-2"/>
          <c:w val="0.91571613249836303"/>
          <c:h val="0.742610145429934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Архангельск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689470871191896E-2"/>
                  <c:y val="-3.773584905660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447354355958552E-3"/>
                  <c:y val="-5.1541925082452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640661938534278E-3"/>
                  <c:y val="-3.4562974115660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356.5</c:v>
                </c:pt>
                <c:pt idx="1">
                  <c:v>358.6</c:v>
                </c:pt>
                <c:pt idx="2">
                  <c:v>349.2</c:v>
                </c:pt>
                <c:pt idx="3">
                  <c:v>301.39999999999998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C64-4546-B36C-739613F5B16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Череповец</c:v>
                </c:pt>
              </c:strCache>
            </c:strRef>
          </c:tx>
          <c:spPr>
            <a:ln w="508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27578834847675E-3"/>
                  <c:y val="-5.031446540880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15723270440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3682522715204E-3"/>
                  <c:y val="-3.773584905660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965259219668627E-2"/>
                  <c:y val="3.773584905660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314.60000000000002</c:v>
                </c:pt>
                <c:pt idx="1">
                  <c:v>318.89999999999998</c:v>
                </c:pt>
                <c:pt idx="2">
                  <c:v>309.39999999999998</c:v>
                </c:pt>
                <c:pt idx="3">
                  <c:v>293.8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C64-4546-B36C-739613F5B16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Вологда</c:v>
                </c:pt>
              </c:strCache>
            </c:strRef>
          </c:tx>
          <c:spPr>
            <a:ln w="50800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773584905660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103153393907E-2"/>
                  <c:y val="3.7735849056603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65473009086058E-2"/>
                  <c:y val="3.354297693920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136825227151259E-3"/>
                  <c:y val="-9.2801135707093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55157669695350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C64-4546-B36C-739613F5B1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304.3</c:v>
                </c:pt>
                <c:pt idx="1">
                  <c:v>313</c:v>
                </c:pt>
                <c:pt idx="2">
                  <c:v>306.60000000000002</c:v>
                </c:pt>
                <c:pt idx="3">
                  <c:v>311.89999999999998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9C64-4546-B36C-739613F5B16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Петрозаводск</c:v>
                </c:pt>
              </c:strCache>
            </c:strRef>
          </c:tx>
          <c:spPr>
            <a:ln w="5080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822695035460994E-2"/>
                  <c:y val="4.519773538201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640661938534323E-2"/>
                  <c:y val="-3.988035474883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732860520094562E-2"/>
                  <c:y val="4.7856425698607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265.3</c:v>
                </c:pt>
                <c:pt idx="1">
                  <c:v>278.60000000000002</c:v>
                </c:pt>
                <c:pt idx="2">
                  <c:v>280.89999999999998</c:v>
                </c:pt>
                <c:pt idx="3">
                  <c:v>235.7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9C64-4546-B36C-739613F5B16C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Псков</c:v>
                </c:pt>
              </c:strCache>
            </c:strRef>
          </c:tx>
          <c:spPr>
            <a:ln w="50800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773584905660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031446540880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C64-4546-B36C-739613F5B1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2742316784869974E-3"/>
                  <c:y val="-2.3928212849303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488133132294631E-2"/>
                      <c:h val="5.519441097239400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Лист1!$B$6:$E$6</c:f>
              <c:numCache>
                <c:formatCode>General</c:formatCode>
                <c:ptCount val="4"/>
                <c:pt idx="0">
                  <c:v>204</c:v>
                </c:pt>
                <c:pt idx="1">
                  <c:v>209.8</c:v>
                </c:pt>
                <c:pt idx="2">
                  <c:v>209.1</c:v>
                </c:pt>
                <c:pt idx="3">
                  <c:v>187.1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9C64-4546-B36C-739613F5B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88762928"/>
        <c:axId val="-988591648"/>
      </c:lineChart>
      <c:catAx>
        <c:axId val="-98876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8591648"/>
        <c:crosses val="autoZero"/>
        <c:auto val="1"/>
        <c:lblAlgn val="ctr"/>
        <c:lblOffset val="100"/>
        <c:noMultiLvlLbl val="0"/>
      </c:catAx>
      <c:valAx>
        <c:axId val="-988591648"/>
        <c:scaling>
          <c:orientation val="minMax"/>
          <c:max val="360"/>
          <c:min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876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41367435453547"/>
          <c:y val="0.93290428631122002"/>
          <c:w val="0.71391969620818663"/>
          <c:h val="5.1143571789244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66793435196231E-2"/>
          <c:y val="5.7261958873399847E-2"/>
          <c:w val="0.79773995541565568"/>
          <c:h val="0.8242753623188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Псков</c:v>
                </c:pt>
                <c:pt idx="1">
                  <c:v>Вологда</c:v>
                </c:pt>
                <c:pt idx="2">
                  <c:v>Петрозаводск</c:v>
                </c:pt>
                <c:pt idx="3">
                  <c:v>Череповец</c:v>
                </c:pt>
                <c:pt idx="4">
                  <c:v>Архангельск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42.8</c:v>
                </c:pt>
                <c:pt idx="1">
                  <c:v>51.1</c:v>
                </c:pt>
                <c:pt idx="2">
                  <c:v>57.7</c:v>
                </c:pt>
                <c:pt idx="3">
                  <c:v>59.2</c:v>
                </c:pt>
                <c:pt idx="4">
                  <c:v>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43-492C-A1F6-24602E5BA56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Псков</c:v>
                </c:pt>
                <c:pt idx="1">
                  <c:v>Вологда</c:v>
                </c:pt>
                <c:pt idx="2">
                  <c:v>Петрозаводск</c:v>
                </c:pt>
                <c:pt idx="3">
                  <c:v>Череповец</c:v>
                </c:pt>
                <c:pt idx="4">
                  <c:v>Архангельск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46.6</c:v>
                </c:pt>
                <c:pt idx="1">
                  <c:v>59.1</c:v>
                </c:pt>
                <c:pt idx="2">
                  <c:v>63.6</c:v>
                </c:pt>
                <c:pt idx="3">
                  <c:v>70.2</c:v>
                </c:pt>
                <c:pt idx="4">
                  <c:v>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43-492C-A1F6-24602E5BA56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2372849751719114E-4"/>
                  <c:y val="-1.16241729653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143-492C-A1F6-24602E5BA5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12452193027828E-17"/>
                  <c:y val="-3.4604317518456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143-492C-A1F6-24602E5BA5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Псков</c:v>
                </c:pt>
                <c:pt idx="1">
                  <c:v>Вологда</c:v>
                </c:pt>
                <c:pt idx="2">
                  <c:v>Петрозаводск</c:v>
                </c:pt>
                <c:pt idx="3">
                  <c:v>Череповец</c:v>
                </c:pt>
                <c:pt idx="4">
                  <c:v>Архангельск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54.1</c:v>
                </c:pt>
                <c:pt idx="1">
                  <c:v>64.5</c:v>
                </c:pt>
                <c:pt idx="2">
                  <c:v>71.3</c:v>
                </c:pt>
                <c:pt idx="3">
                  <c:v>79.3</c:v>
                </c:pt>
                <c:pt idx="4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43-492C-A1F6-24602E5BA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-421746688"/>
        <c:axId val="-421746144"/>
      </c:barChart>
      <c:catAx>
        <c:axId val="-42174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421746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421746144"/>
        <c:scaling>
          <c:orientation val="minMax"/>
          <c:max val="9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975" b="0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тыс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975" b="0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6.0300943159038696E-3"/>
              <c:y val="0.4116011632005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42174668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9198744538894692"/>
          <c:y val="0.30533797051934591"/>
          <c:w val="9.4613739139685848E-2"/>
          <c:h val="0.50712649440277735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КоммерсантЪ!$A$3</c:f>
              <c:strCache>
                <c:ptCount val="1"/>
                <c:pt idx="0">
                  <c:v>Число региональных столиц с сити-менеджерами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КоммерсантЪ!$B$2:$W$2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КоммерсантЪ!$B$3:$W$3</c:f>
              <c:numCache>
                <c:formatCode>General</c:formatCode>
                <c:ptCount val="22"/>
                <c:pt idx="0">
                  <c:v>4</c:v>
                </c:pt>
                <c:pt idx="1">
                  <c:v>6</c:v>
                </c:pt>
                <c:pt idx="2">
                  <c:v>14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28</c:v>
                </c:pt>
                <c:pt idx="7">
                  <c:v>44</c:v>
                </c:pt>
                <c:pt idx="8">
                  <c:v>47</c:v>
                </c:pt>
                <c:pt idx="9">
                  <c:v>47</c:v>
                </c:pt>
                <c:pt idx="10">
                  <c:v>47</c:v>
                </c:pt>
                <c:pt idx="11">
                  <c:v>58</c:v>
                </c:pt>
                <c:pt idx="12">
                  <c:v>38</c:v>
                </c:pt>
                <c:pt idx="13">
                  <c:v>33</c:v>
                </c:pt>
                <c:pt idx="14">
                  <c:v>26</c:v>
                </c:pt>
                <c:pt idx="15">
                  <c:v>24</c:v>
                </c:pt>
                <c:pt idx="16">
                  <c:v>24</c:v>
                </c:pt>
                <c:pt idx="17">
                  <c:v>23</c:v>
                </c:pt>
                <c:pt idx="18">
                  <c:v>25</c:v>
                </c:pt>
                <c:pt idx="19">
                  <c:v>22</c:v>
                </c:pt>
                <c:pt idx="20">
                  <c:v>21</c:v>
                </c:pt>
                <c:pt idx="2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EC-4497-A6A0-EC860F8BDE2C}"/>
            </c:ext>
          </c:extLst>
        </c:ser>
        <c:ser>
          <c:idx val="1"/>
          <c:order val="1"/>
          <c:tx>
            <c:strRef>
              <c:f>КоммерсантЪ!$A$4</c:f>
              <c:strCache>
                <c:ptCount val="1"/>
                <c:pt idx="0">
                  <c:v>Число региональных столиц с прямыми выборами глав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КоммерсантЪ!$B$2:$W$2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КоммерсантЪ!$B$4:$W$4</c:f>
              <c:numCache>
                <c:formatCode>General</c:formatCode>
                <c:ptCount val="22"/>
                <c:pt idx="0">
                  <c:v>75</c:v>
                </c:pt>
                <c:pt idx="1">
                  <c:v>72</c:v>
                </c:pt>
                <c:pt idx="2">
                  <c:v>66</c:v>
                </c:pt>
                <c:pt idx="3">
                  <c:v>63</c:v>
                </c:pt>
                <c:pt idx="4">
                  <c:v>60</c:v>
                </c:pt>
                <c:pt idx="5">
                  <c:v>59</c:v>
                </c:pt>
                <c:pt idx="6">
                  <c:v>51</c:v>
                </c:pt>
                <c:pt idx="7">
                  <c:v>35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19</c:v>
                </c:pt>
                <c:pt idx="12">
                  <c:v>13</c:v>
                </c:pt>
                <c:pt idx="13">
                  <c:v>10</c:v>
                </c:pt>
                <c:pt idx="14">
                  <c:v>9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6</c:v>
                </c:pt>
                <c:pt idx="20">
                  <c:v>5</c:v>
                </c:pt>
                <c:pt idx="2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EC-4497-A6A0-EC860F8BDE2C}"/>
            </c:ext>
          </c:extLst>
        </c:ser>
        <c:ser>
          <c:idx val="2"/>
          <c:order val="2"/>
          <c:tx>
            <c:strRef>
              <c:f>КоммерсантЪ!$A$5</c:f>
              <c:strCache>
                <c:ptCount val="1"/>
                <c:pt idx="0">
                  <c:v>Число региональных столиц выборами глав через конкурс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КоммерсантЪ!$B$2:$W$2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КоммерсантЪ!$B$5:$W$5</c:f>
              <c:numCache>
                <c:formatCode>General</c:formatCode>
                <c:ptCount val="22"/>
                <c:pt idx="12">
                  <c:v>29</c:v>
                </c:pt>
                <c:pt idx="13">
                  <c:v>37</c:v>
                </c:pt>
                <c:pt idx="14">
                  <c:v>45</c:v>
                </c:pt>
                <c:pt idx="15">
                  <c:v>48</c:v>
                </c:pt>
                <c:pt idx="16">
                  <c:v>50</c:v>
                </c:pt>
                <c:pt idx="17">
                  <c:v>51</c:v>
                </c:pt>
                <c:pt idx="18">
                  <c:v>50</c:v>
                </c:pt>
                <c:pt idx="19">
                  <c:v>58</c:v>
                </c:pt>
                <c:pt idx="20">
                  <c:v>60</c:v>
                </c:pt>
                <c:pt idx="2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EC-4497-A6A0-EC860F8BDE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421750496"/>
        <c:axId val="-421749408"/>
      </c:barChart>
      <c:catAx>
        <c:axId val="-42175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421749408"/>
        <c:crosses val="autoZero"/>
        <c:auto val="1"/>
        <c:lblAlgn val="ctr"/>
        <c:lblOffset val="100"/>
        <c:noMultiLvlLbl val="0"/>
      </c:catAx>
      <c:valAx>
        <c:axId val="-4217494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42175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0272608677499E-2"/>
          <c:y val="0.83637255861823578"/>
          <c:w val="0.86635162607194716"/>
          <c:h val="0.1397869703884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2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>
                <a:solidFill>
                  <a:srgbClr val="0070C0"/>
                </a:solidFill>
              </a:rPr>
              <a:t>Число ТОС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2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'Площадь и ТОС'!$A$7</c:f>
              <c:strCache>
                <c:ptCount val="1"/>
                <c:pt idx="0">
                  <c:v>ТОС, ед.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B6-4292-923B-41FB7FF81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0.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B6-4292-923B-41FB7FF81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B6-4292-923B-41FB7FF81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B6-4292-923B-41FB7FF81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0.291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B6-4292-923B-41FB7FF81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'Площадь и ТОС'!$B$4:$F$4</c:f>
              <c:strCache>
                <c:ptCount val="5"/>
                <c:pt idx="0">
                  <c:v>Архангельск</c:v>
                </c:pt>
                <c:pt idx="1">
                  <c:v>Вологда</c:v>
                </c:pt>
                <c:pt idx="2">
                  <c:v>Петрозаводск</c:v>
                </c:pt>
                <c:pt idx="3">
                  <c:v>Псков</c:v>
                </c:pt>
                <c:pt idx="4">
                  <c:v>Череповец</c:v>
                </c:pt>
              </c:strCache>
            </c:strRef>
          </c:cat>
          <c:val>
            <c:numRef>
              <c:f>'Площадь и ТОС'!$B$7:$F$7</c:f>
              <c:numCache>
                <c:formatCode>General</c:formatCode>
                <c:ptCount val="5"/>
                <c:pt idx="0">
                  <c:v>18</c:v>
                </c:pt>
                <c:pt idx="1">
                  <c:v>34</c:v>
                </c:pt>
                <c:pt idx="2">
                  <c:v>15</c:v>
                </c:pt>
                <c:pt idx="3">
                  <c:v>18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4B6-4292-923B-41FB7FF81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421749952"/>
        <c:axId val="-421748320"/>
      </c:barChart>
      <c:lineChart>
        <c:grouping val="standard"/>
        <c:varyColors val="0"/>
        <c:ser>
          <c:idx val="1"/>
          <c:order val="1"/>
          <c:tx>
            <c:strRef>
              <c:f>'Площадь и ТОС'!$A$8</c:f>
              <c:strCache>
                <c:ptCount val="1"/>
                <c:pt idx="0">
                  <c:v>ТОС, ед. на 10 тыс населения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4B6-4292-923B-41FB7FF81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'Площадь и ТОС'!$B$4:$F$4</c:f>
              <c:strCache>
                <c:ptCount val="5"/>
                <c:pt idx="0">
                  <c:v>Архангельск</c:v>
                </c:pt>
                <c:pt idx="1">
                  <c:v>Вологда</c:v>
                </c:pt>
                <c:pt idx="2">
                  <c:v>Петрозаводск</c:v>
                </c:pt>
                <c:pt idx="3">
                  <c:v>Псков</c:v>
                </c:pt>
                <c:pt idx="4">
                  <c:v>Череповец</c:v>
                </c:pt>
              </c:strCache>
            </c:strRef>
          </c:cat>
          <c:val>
            <c:numRef>
              <c:f>'Площадь и ТОС'!$B$8:$F$8</c:f>
              <c:numCache>
                <c:formatCode>0.00</c:formatCode>
                <c:ptCount val="5"/>
                <c:pt idx="0">
                  <c:v>0.60606060606060608</c:v>
                </c:pt>
                <c:pt idx="1">
                  <c:v>1.0897435897435899</c:v>
                </c:pt>
                <c:pt idx="2">
                  <c:v>0.63559322033898302</c:v>
                </c:pt>
                <c:pt idx="3">
                  <c:v>0.96256684491978617</c:v>
                </c:pt>
                <c:pt idx="4">
                  <c:v>0.90301003344481612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4B6-4292-923B-41FB7FF81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21752672"/>
        <c:axId val="-421747776"/>
      </c:lineChart>
      <c:catAx>
        <c:axId val="-4217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421748320"/>
        <c:crosses val="autoZero"/>
        <c:auto val="1"/>
        <c:lblAlgn val="ctr"/>
        <c:lblOffset val="100"/>
        <c:noMultiLvlLbl val="0"/>
      </c:catAx>
      <c:valAx>
        <c:axId val="-42174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421749952"/>
        <c:crosses val="autoZero"/>
        <c:crossBetween val="between"/>
      </c:valAx>
      <c:valAx>
        <c:axId val="-421747776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421752672"/>
        <c:crosses val="max"/>
        <c:crossBetween val="between"/>
      </c:valAx>
      <c:catAx>
        <c:axId val="-42175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421747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solidFill>
                  <a:srgbClr val="0070C0"/>
                </a:solidFill>
              </a:rPr>
              <a:t>Доля граждан, имеющих возможность влиять на принятие решений по развитию, от общего количества респондентов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'Площадь и ТОС'!$A$47</c:f>
              <c:strCache>
                <c:ptCount val="1"/>
                <c:pt idx="0">
                  <c:v>Доля граждан, имеющих возможность влиять на принятие решений по развитию района или населенного пункта, от общего количества респондентов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1609975665902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72-4C20-AC3D-46643181AE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34059571751067E-17"/>
                  <c:y val="0.11972787405461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72-4C20-AC3D-46643181AE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6689340019734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72-4C20-AC3D-46643181AE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5238093061496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72-4C20-AC3D-46643181AE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619443312127105E-3"/>
                  <c:y val="0.13786846103259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72-4C20-AC3D-46643181AE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'Площадь и ТОС'!$B$36:$F$36</c:f>
              <c:strCache>
                <c:ptCount val="5"/>
                <c:pt idx="0">
                  <c:v>Архангельск</c:v>
                </c:pt>
                <c:pt idx="1">
                  <c:v>Вологда</c:v>
                </c:pt>
                <c:pt idx="2">
                  <c:v>Петрозаводск</c:v>
                </c:pt>
                <c:pt idx="3">
                  <c:v>Псков</c:v>
                </c:pt>
                <c:pt idx="4">
                  <c:v>Череповец</c:v>
                </c:pt>
              </c:strCache>
            </c:strRef>
          </c:cat>
          <c:val>
            <c:numRef>
              <c:f>'Площадь и ТОС'!$B$47:$F$47</c:f>
              <c:numCache>
                <c:formatCode>0.0</c:formatCode>
                <c:ptCount val="5"/>
                <c:pt idx="0">
                  <c:v>6.4748293146842766</c:v>
                </c:pt>
                <c:pt idx="1">
                  <c:v>6.8840359643854949</c:v>
                </c:pt>
                <c:pt idx="2">
                  <c:v>9.0248103810269686</c:v>
                </c:pt>
                <c:pt idx="3">
                  <c:v>10.032219126161539</c:v>
                </c:pt>
                <c:pt idx="4">
                  <c:v>9.4758083560997193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72-4C20-AC3D-46643181A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421751584"/>
        <c:axId val="-420105584"/>
      </c:barChart>
      <c:catAx>
        <c:axId val="-42175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420105584"/>
        <c:crosses val="autoZero"/>
        <c:auto val="1"/>
        <c:lblAlgn val="ctr"/>
        <c:lblOffset val="100"/>
        <c:noMultiLvlLbl val="0"/>
      </c:catAx>
      <c:valAx>
        <c:axId val="-42010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42175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29709719120932E-2"/>
          <c:y val="7.8636959370904327E-2"/>
          <c:w val="0.91571613249836303"/>
          <c:h val="0.77196038568573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Архангельск</c:v>
                </c:pt>
                <c:pt idx="1">
                  <c:v>Череповец</c:v>
                </c:pt>
                <c:pt idx="2">
                  <c:v>Вологда</c:v>
                </c:pt>
                <c:pt idx="3">
                  <c:v>Петрозаводск</c:v>
                </c:pt>
                <c:pt idx="4">
                  <c:v>Псков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349.2</c:v>
                </c:pt>
                <c:pt idx="1">
                  <c:v>309.39999999999998</c:v>
                </c:pt>
                <c:pt idx="2">
                  <c:v>306.60000000000002</c:v>
                </c:pt>
                <c:pt idx="3">
                  <c:v>280.89999999999998</c:v>
                </c:pt>
                <c:pt idx="4">
                  <c:v>209.1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1A-4CEC-A3F3-51CC2B850B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Архангельск</c:v>
                </c:pt>
                <c:pt idx="1">
                  <c:v>Череповец</c:v>
                </c:pt>
                <c:pt idx="2">
                  <c:v>Вологда</c:v>
                </c:pt>
                <c:pt idx="3">
                  <c:v>Петрозаводск</c:v>
                </c:pt>
                <c:pt idx="4">
                  <c:v>Псков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301.39999999999998</c:v>
                </c:pt>
                <c:pt idx="1">
                  <c:v>293.8</c:v>
                </c:pt>
                <c:pt idx="2">
                  <c:v>311.89999999999998</c:v>
                </c:pt>
                <c:pt idx="3">
                  <c:v>235.7</c:v>
                </c:pt>
                <c:pt idx="4">
                  <c:v>187.1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1A-4CEC-A3F3-51CC2B850B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axId val="-988591104"/>
        <c:axId val="-988590560"/>
      </c:barChart>
      <c:catAx>
        <c:axId val="-98859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8590560"/>
        <c:crosses val="autoZero"/>
        <c:auto val="1"/>
        <c:lblAlgn val="ctr"/>
        <c:lblOffset val="100"/>
        <c:noMultiLvlLbl val="0"/>
      </c:catAx>
      <c:valAx>
        <c:axId val="-988590560"/>
        <c:scaling>
          <c:orientation val="minMax"/>
          <c:max val="3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859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673019133477873"/>
          <c:y val="6.5568567645170273E-2"/>
          <c:w val="0.1874091825478337"/>
          <c:h val="0.1814216684615168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Вологда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Лист1!$B$2:$N$2</c:f>
              <c:numCache>
                <c:formatCode>General</c:formatCode>
                <c:ptCount val="13"/>
                <c:pt idx="0">
                  <c:v>0.4</c:v>
                </c:pt>
                <c:pt idx="1">
                  <c:v>2.2999999999999998</c:v>
                </c:pt>
                <c:pt idx="2">
                  <c:v>2</c:v>
                </c:pt>
                <c:pt idx="3">
                  <c:v>2.4</c:v>
                </c:pt>
                <c:pt idx="4">
                  <c:v>4.8</c:v>
                </c:pt>
                <c:pt idx="5">
                  <c:v>3.6</c:v>
                </c:pt>
                <c:pt idx="6">
                  <c:v>1.6</c:v>
                </c:pt>
                <c:pt idx="7">
                  <c:v>1.3</c:v>
                </c:pt>
                <c:pt idx="8">
                  <c:v>0.2</c:v>
                </c:pt>
                <c:pt idx="9">
                  <c:v>-1.8</c:v>
                </c:pt>
                <c:pt idx="10">
                  <c:v>-4.0999999999999996</c:v>
                </c:pt>
                <c:pt idx="11">
                  <c:v>-1.6</c:v>
                </c:pt>
                <c:pt idx="12">
                  <c:v>-1.7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05-40AE-9EB9-394D14391B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Череповец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Лист1!$B$3:$N$3</c:f>
              <c:numCache>
                <c:formatCode>General</c:formatCode>
                <c:ptCount val="13"/>
                <c:pt idx="0">
                  <c:v>-0.1</c:v>
                </c:pt>
                <c:pt idx="1">
                  <c:v>1.2</c:v>
                </c:pt>
                <c:pt idx="2">
                  <c:v>0.7</c:v>
                </c:pt>
                <c:pt idx="3">
                  <c:v>0.3</c:v>
                </c:pt>
                <c:pt idx="4">
                  <c:v>1.7</c:v>
                </c:pt>
                <c:pt idx="5">
                  <c:v>0.9</c:v>
                </c:pt>
                <c:pt idx="6">
                  <c:v>-1</c:v>
                </c:pt>
                <c:pt idx="7">
                  <c:v>-2.1</c:v>
                </c:pt>
                <c:pt idx="8">
                  <c:v>-2.9</c:v>
                </c:pt>
                <c:pt idx="9">
                  <c:v>-4.4000000000000004</c:v>
                </c:pt>
                <c:pt idx="10">
                  <c:v>-7.7</c:v>
                </c:pt>
                <c:pt idx="11">
                  <c:v>-5.5</c:v>
                </c:pt>
                <c:pt idx="12">
                  <c:v>-5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05-40AE-9EB9-394D14391BA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Архангельск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Лист1!$B$4:$N$4</c:f>
              <c:numCache>
                <c:formatCode>General</c:formatCode>
                <c:ptCount val="13"/>
                <c:pt idx="0">
                  <c:v>-0.7</c:v>
                </c:pt>
                <c:pt idx="1">
                  <c:v>0.4</c:v>
                </c:pt>
                <c:pt idx="2">
                  <c:v>0.4</c:v>
                </c:pt>
                <c:pt idx="3">
                  <c:v>0.8</c:v>
                </c:pt>
                <c:pt idx="4">
                  <c:v>0.2</c:v>
                </c:pt>
                <c:pt idx="5">
                  <c:v>0.2</c:v>
                </c:pt>
                <c:pt idx="6">
                  <c:v>-1.1000000000000001</c:v>
                </c:pt>
                <c:pt idx="7">
                  <c:v>-1.9</c:v>
                </c:pt>
                <c:pt idx="8">
                  <c:v>-3.2</c:v>
                </c:pt>
                <c:pt idx="9">
                  <c:v>-5.4</c:v>
                </c:pt>
                <c:pt idx="10">
                  <c:v>-9.1</c:v>
                </c:pt>
                <c:pt idx="11">
                  <c:v>-6.4</c:v>
                </c:pt>
                <c:pt idx="12">
                  <c:v>-5.3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705-40AE-9EB9-394D14391BA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Псков</c:v>
                </c:pt>
              </c:strCache>
            </c:strRef>
          </c:tx>
          <c:spPr>
            <a:ln w="38100" cap="sq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Лист1!$B$5:$N$5</c:f>
              <c:numCache>
                <c:formatCode>General</c:formatCode>
                <c:ptCount val="13"/>
                <c:pt idx="0">
                  <c:v>-3.2</c:v>
                </c:pt>
                <c:pt idx="1">
                  <c:v>-2.2999999999999998</c:v>
                </c:pt>
                <c:pt idx="2">
                  <c:v>-1.7</c:v>
                </c:pt>
                <c:pt idx="3">
                  <c:v>-1.6</c:v>
                </c:pt>
                <c:pt idx="4">
                  <c:v>-0.5</c:v>
                </c:pt>
                <c:pt idx="5">
                  <c:v>0.3</c:v>
                </c:pt>
                <c:pt idx="6">
                  <c:v>-2.1</c:v>
                </c:pt>
                <c:pt idx="7">
                  <c:v>-2.2999999999999998</c:v>
                </c:pt>
                <c:pt idx="8">
                  <c:v>-2.8</c:v>
                </c:pt>
                <c:pt idx="9">
                  <c:v>-5.5</c:v>
                </c:pt>
                <c:pt idx="10">
                  <c:v>-7.7</c:v>
                </c:pt>
                <c:pt idx="11">
                  <c:v>-6.4</c:v>
                </c:pt>
                <c:pt idx="12">
                  <c:v>-5.0999999999999996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705-40AE-9EB9-394D14391BAB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Петрозаводск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38100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Лист1!$B$6:$N$6</c:f>
              <c:numCache>
                <c:formatCode>General</c:formatCode>
                <c:ptCount val="13"/>
                <c:pt idx="0">
                  <c:v>-0.5</c:v>
                </c:pt>
                <c:pt idx="1">
                  <c:v>-0.6</c:v>
                </c:pt>
                <c:pt idx="2">
                  <c:v>-0.4</c:v>
                </c:pt>
                <c:pt idx="3">
                  <c:v>0</c:v>
                </c:pt>
                <c:pt idx="4">
                  <c:v>0.7</c:v>
                </c:pt>
                <c:pt idx="5">
                  <c:v>1.7</c:v>
                </c:pt>
                <c:pt idx="6">
                  <c:v>-0.5</c:v>
                </c:pt>
                <c:pt idx="7">
                  <c:v>-0.9</c:v>
                </c:pt>
                <c:pt idx="8">
                  <c:v>-1.7</c:v>
                </c:pt>
                <c:pt idx="9">
                  <c:v>-4.2</c:v>
                </c:pt>
                <c:pt idx="10">
                  <c:v>-7.7</c:v>
                </c:pt>
                <c:pt idx="11">
                  <c:v>-6.1</c:v>
                </c:pt>
                <c:pt idx="12">
                  <c:v>-4.9000000000000004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705-40AE-9EB9-394D14391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88590016"/>
        <c:axId val="-988593824"/>
      </c:lineChart>
      <c:catAx>
        <c:axId val="-9885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8593824"/>
        <c:crosses val="autoZero"/>
        <c:auto val="1"/>
        <c:lblAlgn val="ctr"/>
        <c:lblOffset val="100"/>
        <c:noMultiLvlLbl val="0"/>
      </c:catAx>
      <c:valAx>
        <c:axId val="-988593824"/>
        <c:scaling>
          <c:orientation val="minMax"/>
          <c:max val="5"/>
        </c:scaling>
        <c:delete val="0"/>
        <c:axPos val="l"/>
        <c:majorGridlines>
          <c:spPr>
            <a:ln w="6350" cap="flat" cmpd="sng" algn="ctr">
              <a:solidFill>
                <a:schemeClr val="accent1">
                  <a:lumMod val="75000"/>
                  <a:alpha val="92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8590016"/>
        <c:crosses val="autoZero"/>
        <c:crossBetween val="between"/>
        <c:majorUnit val="1"/>
      </c:valAx>
      <c:spPr>
        <a:noFill/>
        <a:ln w="6350">
          <a:solidFill>
            <a:schemeClr val="accent1">
              <a:lumMod val="7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Вологда 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Лист1!$B$2:$N$2</c:f>
              <c:numCache>
                <c:formatCode>General</c:formatCode>
                <c:ptCount val="13"/>
                <c:pt idx="0">
                  <c:v>57.8</c:v>
                </c:pt>
                <c:pt idx="1">
                  <c:v>48.5</c:v>
                </c:pt>
                <c:pt idx="2">
                  <c:v>34.6</c:v>
                </c:pt>
                <c:pt idx="3">
                  <c:v>72.5</c:v>
                </c:pt>
                <c:pt idx="4">
                  <c:v>1</c:v>
                </c:pt>
                <c:pt idx="5">
                  <c:v>-25.5</c:v>
                </c:pt>
                <c:pt idx="6">
                  <c:v>-35.299999999999997</c:v>
                </c:pt>
                <c:pt idx="7">
                  <c:v>-32.4</c:v>
                </c:pt>
                <c:pt idx="8">
                  <c:v>-51.8</c:v>
                </c:pt>
                <c:pt idx="9">
                  <c:v>-37</c:v>
                </c:pt>
                <c:pt idx="10">
                  <c:v>-21.5</c:v>
                </c:pt>
                <c:pt idx="11">
                  <c:v>-38.200000000000003</c:v>
                </c:pt>
                <c:pt idx="12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16-4A75-9CE1-6D34AB60C5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Череповец 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Лист1!$B$3:$N$3</c:f>
              <c:numCache>
                <c:formatCode>General</c:formatCode>
                <c:ptCount val="13"/>
                <c:pt idx="0">
                  <c:v>56.1</c:v>
                </c:pt>
                <c:pt idx="1">
                  <c:v>22.9</c:v>
                </c:pt>
                <c:pt idx="2">
                  <c:v>25.2</c:v>
                </c:pt>
                <c:pt idx="3">
                  <c:v>39</c:v>
                </c:pt>
                <c:pt idx="4">
                  <c:v>-4.4000000000000004</c:v>
                </c:pt>
                <c:pt idx="5">
                  <c:v>0.9</c:v>
                </c:pt>
                <c:pt idx="6">
                  <c:v>-18.5</c:v>
                </c:pt>
                <c:pt idx="7">
                  <c:v>-24.5</c:v>
                </c:pt>
                <c:pt idx="8">
                  <c:v>-25.2</c:v>
                </c:pt>
                <c:pt idx="9">
                  <c:v>-43</c:v>
                </c:pt>
                <c:pt idx="10">
                  <c:v>-8</c:v>
                </c:pt>
                <c:pt idx="11">
                  <c:v>-43.3</c:v>
                </c:pt>
                <c:pt idx="12">
                  <c:v>-25.4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16-4A75-9CE1-6D34AB60C53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Архангельск 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Лист1!$B$4:$N$4</c:f>
              <c:numCache>
                <c:formatCode>General</c:formatCode>
                <c:ptCount val="13"/>
                <c:pt idx="0">
                  <c:v>32</c:v>
                </c:pt>
                <c:pt idx="1">
                  <c:v>37</c:v>
                </c:pt>
                <c:pt idx="2">
                  <c:v>-20.5</c:v>
                </c:pt>
                <c:pt idx="3">
                  <c:v>10.5</c:v>
                </c:pt>
                <c:pt idx="4">
                  <c:v>5.0999999999999996</c:v>
                </c:pt>
                <c:pt idx="5">
                  <c:v>5.5</c:v>
                </c:pt>
                <c:pt idx="6">
                  <c:v>-37.9</c:v>
                </c:pt>
                <c:pt idx="7">
                  <c:v>-19.7</c:v>
                </c:pt>
                <c:pt idx="8">
                  <c:v>-6.4</c:v>
                </c:pt>
                <c:pt idx="9">
                  <c:v>-4.5</c:v>
                </c:pt>
                <c:pt idx="10">
                  <c:v>9.8000000000000007</c:v>
                </c:pt>
                <c:pt idx="11">
                  <c:v>-30.7</c:v>
                </c:pt>
                <c:pt idx="12">
                  <c:v>-13.1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116-4A75-9CE1-6D34AB60C53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Псков </c:v>
                </c:pt>
              </c:strCache>
            </c:strRef>
          </c:tx>
          <c:spPr>
            <a:ln w="38100" cap="sq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Лист1!$B$5:$N$5</c:f>
              <c:numCache>
                <c:formatCode>General</c:formatCode>
                <c:ptCount val="13"/>
                <c:pt idx="0">
                  <c:v>85</c:v>
                </c:pt>
                <c:pt idx="1">
                  <c:v>128.69999999999999</c:v>
                </c:pt>
                <c:pt idx="2">
                  <c:v>44.7</c:v>
                </c:pt>
                <c:pt idx="3">
                  <c:v>56.1</c:v>
                </c:pt>
                <c:pt idx="4">
                  <c:v>32.799999999999997</c:v>
                </c:pt>
                <c:pt idx="5">
                  <c:v>77.8</c:v>
                </c:pt>
                <c:pt idx="6">
                  <c:v>52.1</c:v>
                </c:pt>
                <c:pt idx="7">
                  <c:v>4.9000000000000004</c:v>
                </c:pt>
                <c:pt idx="8">
                  <c:v>39.200000000000003</c:v>
                </c:pt>
                <c:pt idx="9">
                  <c:v>12.4</c:v>
                </c:pt>
                <c:pt idx="10">
                  <c:v>60.4</c:v>
                </c:pt>
                <c:pt idx="11">
                  <c:v>-114.6</c:v>
                </c:pt>
                <c:pt idx="12">
                  <c:v>-65.900000000000006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116-4A75-9CE1-6D34AB60C533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Петрозаводск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38100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Лист1!$B$6:$N$6</c:f>
              <c:numCache>
                <c:formatCode>General</c:formatCode>
                <c:ptCount val="13"/>
                <c:pt idx="0">
                  <c:v>124</c:v>
                </c:pt>
                <c:pt idx="1">
                  <c:v>142.9</c:v>
                </c:pt>
                <c:pt idx="2">
                  <c:v>120.1</c:v>
                </c:pt>
                <c:pt idx="3">
                  <c:v>117.8</c:v>
                </c:pt>
                <c:pt idx="4">
                  <c:v>56.9</c:v>
                </c:pt>
                <c:pt idx="5">
                  <c:v>34.4</c:v>
                </c:pt>
                <c:pt idx="6">
                  <c:v>27.4</c:v>
                </c:pt>
                <c:pt idx="7">
                  <c:v>44.1</c:v>
                </c:pt>
                <c:pt idx="8">
                  <c:v>47.3</c:v>
                </c:pt>
                <c:pt idx="9">
                  <c:v>30.7</c:v>
                </c:pt>
                <c:pt idx="10">
                  <c:v>83.1</c:v>
                </c:pt>
                <c:pt idx="11">
                  <c:v>82.9</c:v>
                </c:pt>
                <c:pt idx="12">
                  <c:v>44.4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116-4A75-9CE1-6D34AB60C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88596544"/>
        <c:axId val="-988589472"/>
      </c:lineChart>
      <c:catAx>
        <c:axId val="-988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accent1">
                <a:alpha val="9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8589472"/>
        <c:crosses val="autoZero"/>
        <c:auto val="1"/>
        <c:lblAlgn val="ctr"/>
        <c:lblOffset val="100"/>
        <c:noMultiLvlLbl val="0"/>
      </c:catAx>
      <c:valAx>
        <c:axId val="-988589472"/>
        <c:scaling>
          <c:orientation val="minMax"/>
          <c:max val="150"/>
          <c:min val="-12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9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85965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63777942814858E-2"/>
          <c:y val="7.1584893534256774E-2"/>
          <c:w val="0.78244294899687084"/>
          <c:h val="0.84145855531313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2.91917986216414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7F-40DE-A146-F5AA0726C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979496554103551E-3"/>
                  <c:y val="-1.57512232079334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7F-40DE-A146-F5AA0726C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676719448656569E-2"/>
                  <c:y val="-4.2958377729294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D7F-40DE-A146-F5AA0726C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Псков</c:v>
                </c:pt>
                <c:pt idx="1">
                  <c:v>Петрозаводск</c:v>
                </c:pt>
                <c:pt idx="2">
                  <c:v>Архангельск</c:v>
                </c:pt>
                <c:pt idx="3">
                  <c:v>Вологда</c:v>
                </c:pt>
                <c:pt idx="4">
                  <c:v>Череповец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39.700000000000003</c:v>
                </c:pt>
                <c:pt idx="1">
                  <c:v>42.2</c:v>
                </c:pt>
                <c:pt idx="2">
                  <c:v>73.400000000000006</c:v>
                </c:pt>
                <c:pt idx="3">
                  <c:v>95.7</c:v>
                </c:pt>
                <c:pt idx="4">
                  <c:v>1041.8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7F-40DE-A146-F5AA0726CDF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2.9191798621640351E-3"/>
                  <c:y val="-2.1479188864647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D7F-40DE-A146-F5AA0726C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Псков</c:v>
                </c:pt>
                <c:pt idx="1">
                  <c:v>Петрозаводск</c:v>
                </c:pt>
                <c:pt idx="2">
                  <c:v>Архангельск</c:v>
                </c:pt>
                <c:pt idx="3">
                  <c:v>Вологда</c:v>
                </c:pt>
                <c:pt idx="4">
                  <c:v>Череповец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40.6</c:v>
                </c:pt>
                <c:pt idx="1">
                  <c:v>47.5</c:v>
                </c:pt>
                <c:pt idx="2">
                  <c:v>58.1</c:v>
                </c:pt>
                <c:pt idx="3">
                  <c:v>107.8</c:v>
                </c:pt>
                <c:pt idx="4">
                  <c:v>991.2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7F-40DE-A146-F5AA0726CDF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191798621641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7F-40DE-A146-F5AA0726C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3835972432833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7F-40DE-A146-F5AA0726C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873920162039764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7F-40DE-A146-F5AA0726CDF9}"/>
                </c:ext>
                <c:ext xmlns:c15="http://schemas.microsoft.com/office/drawing/2012/chart" uri="{CE6537A1-D6FC-4f65-9D91-7224C49458BB}">
                  <c15:layout>
                    <c:manualLayout>
                      <c:w val="4.4459109300759879E-2"/>
                      <c:h val="7.088132325333604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5542105491804003E-3"/>
                  <c:y val="1.2684560353138161E-7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D7F-40DE-A146-F5AA0726CDF9}"/>
                </c:ext>
                <c:ext xmlns:c15="http://schemas.microsoft.com/office/drawing/2012/chart" uri="{CE6537A1-D6FC-4f65-9D91-7224C49458BB}">
                  <c15:layout>
                    <c:manualLayout>
                      <c:w val="3.8472922997781649E-2"/>
                      <c:h val="4.770003551676898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2.9192085942493996E-3"/>
                  <c:y val="-1.610939164848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D7F-40DE-A146-F5AA0726C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Псков</c:v>
                </c:pt>
                <c:pt idx="1">
                  <c:v>Петрозаводск</c:v>
                </c:pt>
                <c:pt idx="2">
                  <c:v>Архангельск</c:v>
                </c:pt>
                <c:pt idx="3">
                  <c:v>Вологда</c:v>
                </c:pt>
                <c:pt idx="4">
                  <c:v>Череповец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49.7</c:v>
                </c:pt>
                <c:pt idx="1">
                  <c:v>55.5</c:v>
                </c:pt>
                <c:pt idx="2">
                  <c:v>60.6</c:v>
                </c:pt>
                <c:pt idx="3">
                  <c:v>119.6</c:v>
                </c:pt>
                <c:pt idx="4">
                  <c:v>965.6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7F-40DE-A146-F5AA0726CD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988596000"/>
        <c:axId val="-988595456"/>
      </c:barChart>
      <c:catAx>
        <c:axId val="-98859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988595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98859545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/>
                  <a:t>млрд</a:t>
                </a:r>
              </a:p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/>
                  <a:t> руб.</a:t>
                </a:r>
              </a:p>
            </c:rich>
          </c:tx>
          <c:layout>
            <c:manualLayout>
              <c:xMode val="edge"/>
              <c:yMode val="edge"/>
              <c:x val="7.6499751639855038E-3"/>
              <c:y val="0.44743687317130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988596000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398599099478372"/>
          <c:y val="6.3413604071440852E-2"/>
          <c:w val="0.31537873945216416"/>
          <c:h val="0.3413133593789639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5348005241056"/>
          <c:y val="5.8184468622417447E-2"/>
          <c:w val="0.82658231412958172"/>
          <c:h val="0.8548591143412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4.8239046099846292E-3"/>
                  <c:y val="5.0971814841037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D9A-462B-A20B-41C641C55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34821890919166E-3"/>
                  <c:y val="7.6459227364456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Псков</c:v>
                </c:pt>
                <c:pt idx="1">
                  <c:v>Петрозаводск</c:v>
                </c:pt>
                <c:pt idx="2">
                  <c:v>Вологда</c:v>
                </c:pt>
                <c:pt idx="3">
                  <c:v>Архангельск</c:v>
                </c:pt>
                <c:pt idx="4">
                  <c:v>Череповец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9.6</c:v>
                </c:pt>
                <c:pt idx="1">
                  <c:v>11.9</c:v>
                </c:pt>
                <c:pt idx="2">
                  <c:v>26</c:v>
                </c:pt>
                <c:pt idx="3">
                  <c:v>30.8</c:v>
                </c:pt>
                <c:pt idx="4">
                  <c:v>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A-462B-A20B-41C641C551B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0"/>
                  <c:y val="-2.548640912148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D9A-462B-A20B-41C641C55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2696433331047054E-3"/>
                  <c:y val="-7.6459227364456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D9A-462B-A20B-41C641C55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Псков</c:v>
                </c:pt>
                <c:pt idx="1">
                  <c:v>Петрозаводск</c:v>
                </c:pt>
                <c:pt idx="2">
                  <c:v>Вологда</c:v>
                </c:pt>
                <c:pt idx="3">
                  <c:v>Архангельск</c:v>
                </c:pt>
                <c:pt idx="4">
                  <c:v>Череповец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12.8</c:v>
                </c:pt>
                <c:pt idx="1">
                  <c:v>14</c:v>
                </c:pt>
                <c:pt idx="2">
                  <c:v>28</c:v>
                </c:pt>
                <c:pt idx="3">
                  <c:v>25.4</c:v>
                </c:pt>
                <c:pt idx="4">
                  <c:v>59.9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A-462B-A20B-41C641C551B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1.1026191110806174E-2"/>
                  <c:y val="-3.058369094578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9A-462B-A20B-41C641C55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Псков</c:v>
                </c:pt>
                <c:pt idx="1">
                  <c:v>Петрозаводск</c:v>
                </c:pt>
                <c:pt idx="2">
                  <c:v>Вологда</c:v>
                </c:pt>
                <c:pt idx="3">
                  <c:v>Архангельск</c:v>
                </c:pt>
                <c:pt idx="4">
                  <c:v>Череповец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17</c:v>
                </c:pt>
                <c:pt idx="1">
                  <c:v>23.6</c:v>
                </c:pt>
                <c:pt idx="2">
                  <c:v>37</c:v>
                </c:pt>
                <c:pt idx="3">
                  <c:v>40.200000000000003</c:v>
                </c:pt>
                <c:pt idx="4">
                  <c:v>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9A-462B-A20B-41C641C55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-988593280"/>
        <c:axId val="-988594912"/>
      </c:barChart>
      <c:catAx>
        <c:axId val="-9885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988594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988594912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975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rPr>
                  <a:t>млрд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975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rPr>
                  <a:t> руб.</a:t>
                </a:r>
              </a:p>
            </c:rich>
          </c:tx>
          <c:layout>
            <c:manualLayout>
              <c:xMode val="edge"/>
              <c:yMode val="edge"/>
              <c:x val="4.0844658331329218E-3"/>
              <c:y val="0.420058967924852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988593280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8663446497765163"/>
          <c:y val="5.1229789478247051E-2"/>
          <c:w val="0.40715867899928843"/>
          <c:h val="0.1945736826135329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84216655451328"/>
          <c:y val="0.12150675650726223"/>
          <c:w val="0.84208187911640708"/>
          <c:h val="0.788192808033772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3.162875118234191E-3"/>
                  <c:y val="-5.0972818242970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9E-4691-83BF-074C793C75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597074796461248E-16"/>
                  <c:y val="-3.5680972770079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9E-4691-83BF-074C793C75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Лист1!$A$1:$A$5</c:f>
              <c:strCache>
                <c:ptCount val="5"/>
                <c:pt idx="0">
                  <c:v>Псков</c:v>
                </c:pt>
                <c:pt idx="1">
                  <c:v>Петрозаводск</c:v>
                </c:pt>
                <c:pt idx="2">
                  <c:v>Вологда</c:v>
                </c:pt>
                <c:pt idx="3">
                  <c:v>Архангельск</c:v>
                </c:pt>
                <c:pt idx="4">
                  <c:v>Череповец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91</c:v>
                </c:pt>
                <c:pt idx="1">
                  <c:v>99.9</c:v>
                </c:pt>
                <c:pt idx="2">
                  <c:v>118.6</c:v>
                </c:pt>
                <c:pt idx="3">
                  <c:v>135.5</c:v>
                </c:pt>
                <c:pt idx="4">
                  <c:v>186.9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9E-4691-83BF-074C793C7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axId val="-988594368"/>
        <c:axId val="-988592736"/>
      </c:barChart>
      <c:catAx>
        <c:axId val="-98859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98859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9885927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b="0" dirty="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3.749108807068801E-2"/>
              <c:y val="0.4030069547794843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988594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81690455663059"/>
          <c:y val="6.2040757915826181E-2"/>
          <c:w val="0.84922942354449193"/>
          <c:h val="0.8242753623188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28977415278785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897741527878515E-3"/>
                  <c:y val="-1.0022697068321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621761799843992E-3"/>
                  <c:y val="3.3410305542314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55294477212285E-3"/>
                  <c:y val="8.352379088392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621761799843992E-3"/>
                  <c:y val="-6.681666514090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Череповец</c:v>
                </c:pt>
                <c:pt idx="1">
                  <c:v>Псков</c:v>
                </c:pt>
                <c:pt idx="2">
                  <c:v>Вологда</c:v>
                </c:pt>
                <c:pt idx="3">
                  <c:v>Петрозаводск</c:v>
                </c:pt>
                <c:pt idx="4">
                  <c:v>Арохангельск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35.1</c:v>
                </c:pt>
                <c:pt idx="1">
                  <c:v>37.200000000000003</c:v>
                </c:pt>
                <c:pt idx="2">
                  <c:v>52.3</c:v>
                </c:pt>
                <c:pt idx="3">
                  <c:v>57.4</c:v>
                </c:pt>
                <c:pt idx="4">
                  <c:v>62.6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16-496A-A823-09AD7BC58EA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4.3173721255913037E-3"/>
                  <c:y val="-1.336372762255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1738930528292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Череповец</c:v>
                </c:pt>
                <c:pt idx="1">
                  <c:v>Псков</c:v>
                </c:pt>
                <c:pt idx="2">
                  <c:v>Вологда</c:v>
                </c:pt>
                <c:pt idx="3">
                  <c:v>Петрозаводск</c:v>
                </c:pt>
                <c:pt idx="4">
                  <c:v>Арохангельск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38.5</c:v>
                </c:pt>
                <c:pt idx="1">
                  <c:v>40.5</c:v>
                </c:pt>
                <c:pt idx="2">
                  <c:v>53.9</c:v>
                </c:pt>
                <c:pt idx="3">
                  <c:v>60.5</c:v>
                </c:pt>
                <c:pt idx="4">
                  <c:v>66.2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16-496A-A823-09AD7BC58EA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476083957924152E-3"/>
                  <c:y val="-6.6817980455478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793918410356763E-5"/>
                  <c:y val="-1.1693015048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138528138528141E-3"/>
                  <c:y val="-8.352379088392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16-496A-A823-09AD7BC58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Череповец</c:v>
                </c:pt>
                <c:pt idx="1">
                  <c:v>Псков</c:v>
                </c:pt>
                <c:pt idx="2">
                  <c:v>Вологда</c:v>
                </c:pt>
                <c:pt idx="3">
                  <c:v>Петрозаводск</c:v>
                </c:pt>
                <c:pt idx="4">
                  <c:v>Арохангельск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41.3</c:v>
                </c:pt>
                <c:pt idx="1">
                  <c:v>46.7</c:v>
                </c:pt>
                <c:pt idx="2">
                  <c:v>62.7</c:v>
                </c:pt>
                <c:pt idx="3">
                  <c:v>67.7</c:v>
                </c:pt>
                <c:pt idx="4">
                  <c:v>77.099999999999994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16-496A-A823-09AD7BC58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axId val="-988592192"/>
        <c:axId val="-421747232"/>
      </c:barChart>
      <c:catAx>
        <c:axId val="-98859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421747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42174723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900" b="0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млрд</a:t>
                </a:r>
              </a:p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900" b="0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 руб.</a:t>
                </a:r>
              </a:p>
            </c:rich>
          </c:tx>
          <c:layout>
            <c:manualLayout>
              <c:xMode val="edge"/>
              <c:yMode val="edge"/>
              <c:x val="5.9848765104637096E-3"/>
              <c:y val="0.4235718051272014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988592192"/>
        <c:crosses val="autoZero"/>
        <c:crossBetween val="between"/>
      </c:valAx>
      <c:spPr>
        <a:noFill/>
        <a:ln w="12700">
          <a:solidFill>
            <a:schemeClr val="bg1">
              <a:lumMod val="8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745409841300246"/>
          <c:y val="1.9841388845921962E-2"/>
          <c:w val="0.34657899178447116"/>
          <c:h val="0.2070740511583713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17612192618999E-2"/>
          <c:y val="4.6151486568995502E-2"/>
          <c:w val="0.87910656757345662"/>
          <c:h val="0.7444943475566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7.080611293027402E-17"/>
                  <c:y val="3.5383062044617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32-45B3-83E6-DD09FE785C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161222586054804E-16"/>
                  <c:y val="-4.245967445354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32-45B3-83E6-DD09FE785C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Лист1!$A$1:$A$5</c:f>
              <c:strCache>
                <c:ptCount val="5"/>
                <c:pt idx="0">
                  <c:v>Череповец</c:v>
                </c:pt>
                <c:pt idx="1">
                  <c:v>Вологда</c:v>
                </c:pt>
                <c:pt idx="2">
                  <c:v>Псков</c:v>
                </c:pt>
                <c:pt idx="3">
                  <c:v>Архангельск</c:v>
                </c:pt>
                <c:pt idx="4">
                  <c:v>Петрозаводск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138</c:v>
                </c:pt>
                <c:pt idx="1">
                  <c:v>201</c:v>
                </c:pt>
                <c:pt idx="2">
                  <c:v>249.6</c:v>
                </c:pt>
                <c:pt idx="3">
                  <c:v>259.89999999999998</c:v>
                </c:pt>
                <c:pt idx="4">
                  <c:v>287.2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32-45B3-83E6-DD09FE785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21751040"/>
        <c:axId val="-421752128"/>
      </c:barChart>
      <c:catAx>
        <c:axId val="-42175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421752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42175212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b="0"/>
                  <a:t>тыс. руб.</a:t>
                </a:r>
              </a:p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 b="0"/>
              </a:p>
            </c:rich>
          </c:tx>
          <c:layout>
            <c:manualLayout>
              <c:xMode val="edge"/>
              <c:yMode val="edge"/>
              <c:x val="1.0005064951040579E-2"/>
              <c:y val="0.337010014242378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421751040"/>
        <c:crosses val="autoZero"/>
        <c:crossBetween val="between"/>
      </c:valAx>
      <c:spPr>
        <a:noFill/>
        <a:ln w="6350"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6F7B8-5242-492A-8FB0-BBDA63049A4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3FEC3-0F2A-4329-AE97-E549D473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7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3FEC3-0F2A-4329-AE97-E549D47363C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68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3FEC3-0F2A-4329-AE97-E549D47363C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0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fe0ca72e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fe0ca72e67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22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fe0ca72e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fe0ca72e67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604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xmlns="" id="{3C2F1AA0-89FA-0A9B-B9EB-6733E08B4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fe0ca72e67_0_0:notes">
            <a:extLst>
              <a:ext uri="{FF2B5EF4-FFF2-40B4-BE49-F238E27FC236}">
                <a16:creationId xmlns:a16="http://schemas.microsoft.com/office/drawing/2014/main" xmlns="" id="{024519C3-237E-60EC-A3F9-2CEA696D7E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fe0ca72e67_0_0:notes">
            <a:extLst>
              <a:ext uri="{FF2B5EF4-FFF2-40B4-BE49-F238E27FC236}">
                <a16:creationId xmlns:a16="http://schemas.microsoft.com/office/drawing/2014/main" xmlns="" id="{FD0529F4-CF0B-135D-905B-F20D5AC48C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41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xmlns="" id="{6D0488D7-492C-E490-29EF-8D84E88E0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fe0ca72e67_0_0:notes">
            <a:extLst>
              <a:ext uri="{FF2B5EF4-FFF2-40B4-BE49-F238E27FC236}">
                <a16:creationId xmlns:a16="http://schemas.microsoft.com/office/drawing/2014/main" xmlns="" id="{9195AB73-35BB-1B15-DBFF-F0D253AC4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fe0ca72e67_0_0:notes">
            <a:extLst>
              <a:ext uri="{FF2B5EF4-FFF2-40B4-BE49-F238E27FC236}">
                <a16:creationId xmlns:a16="http://schemas.microsoft.com/office/drawing/2014/main" xmlns="" id="{39EE1C2B-CFA9-9941-B8D0-DD227BF60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040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xmlns="" id="{ACADBE0D-C4AD-13F9-81C8-532B31AD7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fe0ca72e67_0_0:notes">
            <a:extLst>
              <a:ext uri="{FF2B5EF4-FFF2-40B4-BE49-F238E27FC236}">
                <a16:creationId xmlns:a16="http://schemas.microsoft.com/office/drawing/2014/main" xmlns="" id="{404551A0-100B-C1AB-115F-842CBCDBC8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fe0ca72e67_0_0:notes">
            <a:extLst>
              <a:ext uri="{FF2B5EF4-FFF2-40B4-BE49-F238E27FC236}">
                <a16:creationId xmlns:a16="http://schemas.microsoft.com/office/drawing/2014/main" xmlns="" id="{1519F860-BC0A-4DE5-D274-A3CDAF5532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873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xmlns="" id="{A48A0BFE-01D1-1BC2-9D64-7FF34906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fe0ca72e67_0_0:notes">
            <a:extLst>
              <a:ext uri="{FF2B5EF4-FFF2-40B4-BE49-F238E27FC236}">
                <a16:creationId xmlns:a16="http://schemas.microsoft.com/office/drawing/2014/main" xmlns="" id="{23FB2E0D-CD97-D211-96AC-E02EFDFFE2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fe0ca72e67_0_0:notes">
            <a:extLst>
              <a:ext uri="{FF2B5EF4-FFF2-40B4-BE49-F238E27FC236}">
                <a16:creationId xmlns:a16="http://schemas.microsoft.com/office/drawing/2014/main" xmlns="" id="{A9C4357E-62BD-546D-DB57-D9FE36066A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900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EF66A-76DC-46BE-966E-D293CA144A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52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3C3DF-38C2-443E-AEF8-8ED6AFAA11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5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3C3DF-38C2-443E-AEF8-8ED6AFAA11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3C3DF-38C2-443E-AEF8-8ED6AFAA11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0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3C3DF-38C2-443E-AEF8-8ED6AFAA11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39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3C3DF-38C2-443E-AEF8-8ED6AFAA11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3C3DF-38C2-443E-AEF8-8ED6AFAA11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94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3C3DF-38C2-443E-AEF8-8ED6AFAA11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8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3C3DF-38C2-443E-AEF8-8ED6AFAA11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7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1C3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bg_logo3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78" b="16739"/>
          <a:stretch>
            <a:fillRect/>
          </a:stretch>
        </p:blipFill>
        <p:spPr bwMode="auto">
          <a:xfrm>
            <a:off x="0" y="0"/>
            <a:ext cx="5934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102B5-4A3E-E816-79F1-BD2A7E3CC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91FC06-FDF2-B071-09B9-EB570850F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289BB9-903D-A32F-2E7F-ADA31BF0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436E4D-4A19-41D1-B09B-3016603B7798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D50734-D1E7-1239-0390-E7C8F80F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86ABC0-9245-658F-9755-5924BB71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EDB0DB-39EE-4F80-809A-1494032AD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5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57698A-CA29-B748-09A2-37183161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9514CD-0778-71D9-0A89-88DF74E9E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285BF8-3958-C349-5168-AD7628AE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6E4D-4A19-41D1-B09B-3016603B779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8211F8-21EE-2C43-DD41-93A6771C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9C7CA8-8AD5-C4B9-67BB-515AA53E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9EF0AD-50C1-90A5-DF04-DF6217D3C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E143BF-5A1C-0204-646E-AB67F53DE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1C8183-2513-47BF-2771-CD7F069F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6E4D-4A19-41D1-B09B-3016603B779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81C879-5F7E-B112-A704-3A395EC9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FE97B7-0BDD-21A8-F553-778898F0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7633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C15255-8363-3E0F-27FD-C54BD722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8EE1A0-85F7-5A99-87DE-C77797788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E5C2ED-D49B-F5A8-8136-BE970F37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2FC02D-7B51-235D-C5A6-F35007EE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68175-25FF-C60B-21FF-C997A04A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FAB3C7-F2C1-8F8C-6152-2625C4302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231A-49CF-4038-2B08-2477DC5B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6E4D-4A19-41D1-B09B-3016603B779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53B00F-2CB1-AA0F-5B54-6034FAC5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4AFE8C-69F4-3E0F-3CC8-533D0A9D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5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8F2869-5DCC-7292-D268-448E9015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E23AD-9694-9BD0-AA68-F94C91C44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E6AF37-8621-91A3-F368-B4DB6195A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A0C6FA-2F9E-DCB6-8B11-5CF788ED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6E4D-4A19-41D1-B09B-3016603B779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FBDE8C-2D1C-3F10-9792-07F23CB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49D205-19CA-8CB8-D934-39BA0A7F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0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ECAE83-D97F-2418-66B5-0CF6D63F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0463A9-6A61-7FE4-F65C-56D05DEF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6C719A-60D6-1A41-462D-BF2CCCE25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F4AD84F-145F-1586-82E5-411DE5CAD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7BD04ED-A232-8BB7-9A82-8678B726B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7D788AE-95AB-B159-ECCD-F758D196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6E4D-4A19-41D1-B09B-3016603B779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9C330FE-9AAC-DFCF-AF87-B285C509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4D1B2E4-AD6E-343C-CD45-F08C19E7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6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11781A-9305-978B-CF4C-84DFBE92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8303421-C700-5748-6B8A-CD257E04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6E4D-4A19-41D1-B09B-3016603B779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77983E-8F6D-6027-6F94-E2F87D67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A4C054B-2690-3BF6-FE9B-7F9AD897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7460E87-5971-30ED-2EB6-F36498ED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6E4D-4A19-41D1-B09B-3016603B779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6440DB-4DC4-8CB3-A9AA-547F9E9B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AAD4C5-1E57-E066-DB94-CA41B3FC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9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3248025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1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A86B38-CFA6-0B88-0FF8-3F33DB71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F37A66A-D970-B2D2-0A64-8FE302B40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7D3489-1A16-F54E-5CC7-62640FEF8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F4FF36-5025-17DE-A05F-17A082BC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6E4D-4A19-41D1-B09B-3016603B779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8C2408-2CE0-CD65-E3E4-BCEB567F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E15ADE-5591-C4F8-8B85-771F4E11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3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-9510" y="6389179"/>
            <a:ext cx="6819885" cy="64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 userDrawn="1"/>
        </p:nvSpPr>
        <p:spPr>
          <a:xfrm>
            <a:off x="3175" y="6344984"/>
            <a:ext cx="12188825" cy="64008"/>
          </a:xfrm>
          <a:prstGeom prst="rect">
            <a:avLst/>
          </a:prstGeom>
          <a:solidFill>
            <a:srgbClr val="285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62EDD-0957-DBC9-ACCE-7027983F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lvl="0">
              <a:lnSpc>
                <a:spcPct val="100000"/>
              </a:lnSpc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074F4C-5DBF-EDE3-2278-C2A103D23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8EF751-F567-B778-25FC-BD7ED8465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436E4D-4A19-41D1-B09B-3016603B779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54B05B-9F20-8757-9894-39639DFE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52B74B-6B16-6B5E-5D97-7A77C401B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DB0DB-39EE-4F80-809A-1494032AD50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9" t="34286" r="13840" b="50000"/>
          <a:stretch>
            <a:fillRect/>
          </a:stretch>
        </p:blipFill>
        <p:spPr bwMode="auto">
          <a:xfrm>
            <a:off x="0" y="1"/>
            <a:ext cx="12188840" cy="9353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71" y="6224557"/>
            <a:ext cx="1493869" cy="633443"/>
          </a:xfrm>
          <a:prstGeom prst="rect">
            <a:avLst/>
          </a:prstGeom>
        </p:spPr>
      </p:pic>
      <p:sp>
        <p:nvSpPr>
          <p:cNvPr id="10" name="Rectangle 7"/>
          <p:cNvSpPr/>
          <p:nvPr userDrawn="1"/>
        </p:nvSpPr>
        <p:spPr>
          <a:xfrm>
            <a:off x="0" y="922372"/>
            <a:ext cx="12188825" cy="64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 userDrawn="1"/>
        </p:nvSpPr>
        <p:spPr>
          <a:xfrm>
            <a:off x="724452" y="6483185"/>
            <a:ext cx="4196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dirty="0" smtClean="0">
                <a:solidFill>
                  <a:srgbClr val="1C3B6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«ГЕНИЙ МЕСТА И ДУХ ВРЕМЕНИ»</a:t>
            </a:r>
            <a:endParaRPr lang="ru-RU" sz="1600" b="0" dirty="0">
              <a:solidFill>
                <a:srgbClr val="1C3B6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800" b="1" kern="1200" spc="-50" baseline="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95474" y="638101"/>
            <a:ext cx="6296526" cy="568399"/>
          </a:xfrm>
          <a:prstGeom prst="rect">
            <a:avLst/>
          </a:prstGeom>
          <a:solidFill>
            <a:srgbClr val="1C3B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0FC253-BF78-CC82-40CC-9CE8AC96A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1643029"/>
            <a:ext cx="11062366" cy="14684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1C3B6C"/>
                </a:solidFill>
              </a:rPr>
              <a:t>СРАВНИТЕЛЬНЫЙ АНАЛИЗ ДИНАМИКИ ДЕМОГРАФИЧЕСКОГО, СОЦИАЛЬНОГО </a:t>
            </a:r>
            <a:r>
              <a:rPr lang="ru-RU" sz="2800" b="1" dirty="0" smtClean="0">
                <a:solidFill>
                  <a:srgbClr val="1C3B6C"/>
                </a:solidFill>
              </a:rPr>
              <a:t>И </a:t>
            </a:r>
            <a:r>
              <a:rPr lang="ru-RU" sz="2800" b="1" dirty="0">
                <a:solidFill>
                  <a:srgbClr val="1C3B6C"/>
                </a:solidFill>
              </a:rPr>
              <a:t>ЭКОНОМИЧЕСКОГО РАЗВИТИЯ ГОРОДОВ СЕВЕРО-ЗАПАДА РОССИИ </a:t>
            </a:r>
            <a:endParaRPr lang="ru-RU" sz="3200" dirty="0">
              <a:solidFill>
                <a:srgbClr val="1C3B6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31649C-0AD1-C296-AA82-7DC45489C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16" y="5721134"/>
            <a:ext cx="11550316" cy="1346661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1C3B6C"/>
                </a:solidFill>
                <a:effectLst/>
                <a:ea typeface="Times New Roman" panose="02020603050405020304" pitchFamily="18" charset="0"/>
              </a:rPr>
              <a:t>Союз городов Центра и Северо-Запада </a:t>
            </a:r>
            <a:r>
              <a:rPr lang="ru-RU" sz="2000" dirty="0" smtClean="0">
                <a:solidFill>
                  <a:srgbClr val="1C3B6C"/>
                </a:solidFill>
                <a:effectLst/>
                <a:ea typeface="Times New Roman" panose="02020603050405020304" pitchFamily="18" charset="0"/>
              </a:rPr>
              <a:t>России</a:t>
            </a:r>
            <a:br>
              <a:rPr lang="ru-RU" sz="2000" dirty="0" smtClean="0">
                <a:solidFill>
                  <a:srgbClr val="1C3B6C"/>
                </a:solidFill>
                <a:effectLst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1C3B6C"/>
                </a:solidFill>
                <a:effectLst/>
                <a:ea typeface="Times New Roman" panose="02020603050405020304" pitchFamily="18" charset="0"/>
              </a:rPr>
              <a:t>ОБЩЕЕ СОБРАНИЕ</a:t>
            </a:r>
          </a:p>
          <a:p>
            <a:pPr algn="l"/>
            <a:r>
              <a:rPr lang="ru-RU" sz="2000" b="1" dirty="0">
                <a:solidFill>
                  <a:srgbClr val="1C3B6C"/>
                </a:solidFill>
                <a:effectLst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srgbClr val="1C3B6C"/>
              </a:solidFill>
              <a:effectLst/>
              <a:ea typeface="Times New Roman" panose="02020603050405020304" pitchFamily="18" charset="0"/>
            </a:endParaRPr>
          </a:p>
          <a:p>
            <a:pPr algn="l"/>
            <a:endParaRPr lang="ru-RU" b="1" dirty="0">
              <a:solidFill>
                <a:srgbClr val="1C3B6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316" y="6348207"/>
            <a:ext cx="485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C3B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Нарьян-Мар, 12 марта 2025 г. </a:t>
            </a:r>
            <a:endParaRPr lang="ru-RU" sz="2400" dirty="0">
              <a:solidFill>
                <a:srgbClr val="1C3B6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5721134"/>
            <a:ext cx="2567608" cy="1088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232842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ПРОЕКТЕ "ГЕНИЙ МЕСТА И ДУХ ВРЕМЕНИ": </a:t>
            </a:r>
            <a:b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и предварительные результаты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336" y="4680280"/>
            <a:ext cx="11365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Лимонов Л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Э.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генеральный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директор АНО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МЦСЭИ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Леонтьевский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центр", д.э.н., г. Санкт-Петербург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0759" y="3384034"/>
            <a:ext cx="940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АРХАНГЕЛЬСК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ВОЛОГДА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ПЕТРОЗАВОДСК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ПСКОВ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ЧЕРЕПОВЕЦ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9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660887-CBCF-473D-BE9C-B8DF6668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90918"/>
            <a:ext cx="11506200" cy="54337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с общественным участием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Изучение литературы по теме планирования и управления городским развитием в России и зарубежных странах.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Поиск источников 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информации о практике </a:t>
            </a:r>
            <a:r>
              <a:rPr lang="ru-RU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партисипаторного</a:t>
            </a:r>
            <a:r>
              <a:rPr lang="ru-R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планирования 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выбранных городах (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нормативно-правовой базы, порталов городов в сети Интернет, 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научно-исследовательской литературы, публикаций СМИ и пр.).</a:t>
            </a:r>
            <a:endParaRPr lang="ru-RU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истематизация и анализ информации о практике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партисипаторного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планирования в выбранных городах.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анализа и оценки хода и основных результатов практического применения 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инновационных подходов в управлении развитием городов. Выявление лучшей практики и ошибок</a:t>
            </a:r>
            <a:r>
              <a:rPr lang="ru-RU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 факторов и причин, повлиявших на ход и результаты практического применения 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инновационных подходов в сфере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партисипаторного</a:t>
            </a:r>
            <a:r>
              <a:rPr lang="ru-RU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планирования, оценка основных результатов.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причин различий в степени восприимчивости инноваций в сфере </a:t>
            </a:r>
            <a:r>
              <a:rPr lang="ru-RU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партисипаторного</a:t>
            </a:r>
            <a:r>
              <a:rPr lang="ru-R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планирования</a:t>
            </a:r>
            <a:r>
              <a:rPr lang="ru-RU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657225"/>
            <a:ext cx="12192000" cy="539002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-5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Направление 2. Анализ инновационных практик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-2803"/>
            <a:ext cx="12192000" cy="660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Содержание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29379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D968F4-7499-4D52-A640-0B646E66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84100"/>
            <a:ext cx="11630025" cy="5208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 </a:t>
            </a: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60000" algn="just">
              <a:buNone/>
            </a:pPr>
            <a:r>
              <a:rPr lang="ru-RU" sz="16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ru-RU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Изучение литературы по теме инновационных практик взаимодействия органов власти и общественности в сфере общественных финансов, бюджетирования и бюджетной прозрачности в России и зарубежных странах.</a:t>
            </a:r>
            <a:endParaRPr lang="en-US" sz="1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-457200" algn="just">
              <a:buNone/>
            </a:pPr>
            <a:r>
              <a:rPr lang="ru-RU" sz="16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Поиск и изучение источников информации, интернет-ресурсов и публикаций местных органов самоуправления и общественных организаций, примеров практики взаимодействия органов власти и общественности в сфере бюджетирования и бюджетной прозрачности в выбранных городах.</a:t>
            </a:r>
            <a:endParaRPr lang="en-US" sz="1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-457200" algn="just">
              <a:buNone/>
            </a:pPr>
            <a:r>
              <a:rPr lang="ru-RU" sz="16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передовых / инновационных практик в сфере общественных финансов, бюджетирования и бюджетной прозрачности в выбранных городах.</a:t>
            </a:r>
            <a:endParaRPr lang="en-US" sz="16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-457200" algn="just">
              <a:buNone/>
            </a:pPr>
            <a:r>
              <a:rPr lang="ru-RU" sz="16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16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соответствия опыта изучаемых городов хорошей практике, выявление городов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наиболее и наименее инновационных / восприимчивых к передовым практикам взаимодействия органов власти и общественности в сфере бюджетирования и бюджетной прозрачности</a:t>
            </a:r>
            <a:endParaRPr lang="en-US" sz="16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-457200" algn="just">
              <a:buNone/>
            </a:pPr>
            <a:r>
              <a:rPr lang="ru-RU" sz="16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sz="16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вероятных детерминантов высокой или низкой восприимчивости выбранных городов к передовым практикам взаимодействия органов власти и общественности в сфере бюджетирования и бюджетной прозрачности.</a:t>
            </a:r>
            <a:endParaRPr lang="en-US" sz="16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-457200" algn="just">
              <a:buNone/>
            </a:pPr>
            <a:r>
              <a:rPr lang="ru-RU" sz="16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16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причин высокой или низкой восприимчивости инноваций и подготовка выводов и рекомендаций</a:t>
            </a:r>
            <a:r>
              <a:rPr lang="ru-RU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выбранных городов по применению инновационных практик взаимодействия органов власти и общественности в сфере бюджетирования и бюджетной прозрачности.</a:t>
            </a:r>
          </a:p>
          <a:p>
            <a:pPr marL="0" indent="0" algn="just">
              <a:buNone/>
            </a:pPr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657225"/>
            <a:ext cx="12192000" cy="539002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-5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Направление 2. Анализ инновационных практик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-2803"/>
            <a:ext cx="12192000" cy="660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Содержание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156290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A22F63-67AE-4933-86EB-D9F53D86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" y="941294"/>
            <a:ext cx="11363325" cy="55515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ru-RU" sz="2400" b="1" u="sng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градопланирования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Выявить специфику развития цифровизации городского планирования, определить уровень внедрения цифровых технологий в городах исследования.</a:t>
            </a: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Выявить акторов и степень их участия в </a:t>
            </a:r>
            <a:r>
              <a:rPr lang="ru-RU" sz="18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инциировании</a:t>
            </a:r>
            <a:r>
              <a:rPr lang="ru-R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и внедрении цифровых технологий в городское развитие.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Получить представление о восприятии городскими сообществами цифровых технологий планирования и управления развитием города и вовлеченности городских сообществ в процессы городского развития с использованием цифровых технологий</a:t>
            </a:r>
            <a:r>
              <a:rPr lang="ru-R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Проанализировать позиции разных акторов (муниципальных властей, бизнеса, научного сообщества) в отношении продуктов и инструментария цифрового моделирования </a:t>
            </a:r>
            <a:r>
              <a:rPr lang="ru-RU" sz="1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города. </a:t>
            </a:r>
            <a:endParaRPr lang="ru-RU" sz="18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Выявить проблемы и эффекты внедрения цифровых технологий в городское развитие через анализ ментальности населения и бизнеса, наблюдение трансформации образа жизни населения и городских пространств исследуемых городов.</a:t>
            </a:r>
            <a:endParaRPr lang="ru-RU" sz="1800" b="1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Оценить степень и уровень развития инновации «Цифровизация </a:t>
            </a:r>
            <a:r>
              <a:rPr lang="ru-RU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градопланирования</a:t>
            </a:r>
            <a:r>
              <a:rPr lang="ru-RU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», в</a:t>
            </a:r>
            <a:r>
              <a:rPr lang="ru-RU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том числе программы «Умный город»,</a:t>
            </a:r>
            <a:r>
              <a:rPr lang="ru-RU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в городах исследования путем их сравнения с лучшими практиками данной инновации в России.</a:t>
            </a:r>
            <a:endParaRPr lang="ru-RU" sz="18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657225"/>
            <a:ext cx="12192000" cy="539002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-5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Направление 2. Анализ инновационных практик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-2803"/>
            <a:ext cx="12192000" cy="660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Содержание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7392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35C4F3-BDC2-472E-8A3C-68FA39D74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92555"/>
            <a:ext cx="11487150" cy="4617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поддержки технологических инноваций и особенности технологического сектора экономики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1800" kern="100" dirty="0">
                <a:solidFill>
                  <a:srgbClr val="2C2D2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Изучение </a:t>
            </a:r>
            <a:r>
              <a:rPr lang="ru-RU" sz="1800" kern="100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научной литературы и нормативно-правовой базы создания и развития на территории РФ </a:t>
            </a:r>
            <a:r>
              <a:rPr lang="ru-RU" sz="1800" b="1" kern="100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технопарков, бизнес-инкубаторов, производственных кластеров и других элементов инфраструктуры содействия производственным инновациям.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отдельных элементов инфраструктуры содействия инновациям в производстве, условий их применения и предоставляемых ими возможностей.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1800" b="1" kern="100" dirty="0">
                <a:solidFill>
                  <a:srgbClr val="2C2D2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инфраструктуры содействия инновациям выбранных городов и результатов её функционирования.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Выявление роли «Гения места» в характеристиках инфраструктуры содействия инновациям и ее результативности.</a:t>
            </a:r>
            <a:endParaRPr lang="ru-RU" sz="1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657225"/>
            <a:ext cx="12192000" cy="539002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-5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Направление 2. Анализ инновационных практик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-2803"/>
            <a:ext cx="12192000" cy="660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Содержание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2387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6DA5E8-4A82-4CF5-B9EB-E9041C9F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348627"/>
            <a:ext cx="11668125" cy="55245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креативные пространства</a:t>
            </a:r>
          </a:p>
          <a:p>
            <a:pPr marL="342900" lvl="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содержания и опыт распространения инновации «креативные пространства» в мире и в России  методами 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desk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анализа документов, цифровой этнографии.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Описание </a:t>
            </a:r>
            <a:r>
              <a:rPr lang="ru-RU" sz="2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специфики развития инновации «креативные пространства» в Северо-Западном </a:t>
            </a:r>
            <a:r>
              <a:rPr lang="ru-RU" sz="26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ФО</a:t>
            </a:r>
            <a:r>
              <a:rPr lang="ru-RU" sz="2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br>
              <a:rPr lang="ru-RU" sz="2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ru-RU" sz="2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на примере пяти городов </a:t>
            </a:r>
            <a:r>
              <a:rPr lang="ru-RU" sz="2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(Архангельск, Вологда, Петрозаводск, Псков, Череповец).</a:t>
            </a:r>
            <a:endParaRPr lang="ru-RU" sz="2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Формирование</a:t>
            </a:r>
            <a:r>
              <a:rPr lang="ru-RU" sz="2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профилей инновации «креативные пространства» в указанных городах.</a:t>
            </a:r>
            <a:endParaRPr lang="ru-RU" sz="2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Сбор информации (методами кейс-стади, интервью, наблюдение) о </a:t>
            </a:r>
            <a:r>
              <a:rPr lang="ru-RU" sz="2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стратегии инновационного развития проектов молодых профессионалов креативных индустрий; практике сетевого взаимодействия внутри отрасли,  взаимодействия с представителями властных структур, бизнеса и населением; </a:t>
            </a:r>
            <a:r>
              <a:rPr lang="ru-RU" sz="2600" b="1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принятии/сопротивлении внедрению инновации «креативные пространства» </a:t>
            </a:r>
            <a:br>
              <a:rPr lang="ru-RU" sz="2600" b="1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</a:br>
            <a:r>
              <a:rPr lang="ru-RU" sz="2600" b="1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со стороны органов власти и общества.</a:t>
            </a:r>
            <a:endParaRPr lang="ru-RU" sz="26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Выявление связи процесса и результатов внедрения инновации с характеристиками общества и местной  среды в указанных городах.</a:t>
            </a:r>
          </a:p>
          <a:p>
            <a:pPr marL="342900" lvl="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Сравнительный анализ успешности внедрения инновации «креативные пространства» в пяти городах</a:t>
            </a:r>
            <a:r>
              <a:rPr lang="ru-RU" sz="26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657225"/>
            <a:ext cx="12192000" cy="539002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-5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Направление 2. Анализ инновационных практик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-2803"/>
            <a:ext cx="12192000" cy="660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Содержание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70078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AF4B9E-0764-45C7-AAC4-9488A9D58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5517"/>
            <a:ext cx="1005840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Культурная идентичность и культурно-историческое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портретирование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города (на примере Пскова и Петрозаводска)</a:t>
            </a:r>
            <a:b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Анализ культурно–исторического пространства Пскова и Петрозаводска.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Анализ инновационных практик экономической, социальной, культурной направленности в Пскове и Петрозаводске.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Описание культурной идентичности псковской и петрозаводской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регионаций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культурно-исторического портрета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регионации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Пскова и Петрозаводска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контексте актуального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хронотопа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 инновационных перспектив.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657225"/>
            <a:ext cx="12192000" cy="539002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-5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Направление 3. Анализ социокультурных особенностей городов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-2803"/>
            <a:ext cx="12192000" cy="660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Содержание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26864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Ценности, нормы, уровень доверия и сетевого взаимодействия локальных сообществ (на примере Вологды и Череповца)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тенденций социокультурного развития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Вологды и Череповца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методики исследования социокультурных характеристик населения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Вологды и Череповца на основе массового опроса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опроса населения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данных городов.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социокультурного портрета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Вологды и Череповца, проведение сравнительного анализа.</a:t>
            </a:r>
            <a:endParaRPr 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657225"/>
            <a:ext cx="12192000" cy="539002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-5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Направление 3. Анализ социокультурных особенностей городов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-2803"/>
            <a:ext cx="12192000" cy="660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Содержание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73545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903E3472-3AE5-4500-9790-86C93414D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866162"/>
              </p:ext>
            </p:extLst>
          </p:nvPr>
        </p:nvGraphicFramePr>
        <p:xfrm>
          <a:off x="285750" y="1228727"/>
          <a:ext cx="11620500" cy="46481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72452">
                  <a:extLst>
                    <a:ext uri="{9D8B030D-6E8A-4147-A177-3AD203B41FA5}">
                      <a16:colId xmlns:a16="http://schemas.microsoft.com/office/drawing/2014/main" xmlns="" val="3926191910"/>
                    </a:ext>
                  </a:extLst>
                </a:gridCol>
                <a:gridCol w="7848048">
                  <a:extLst>
                    <a:ext uri="{9D8B030D-6E8A-4147-A177-3AD203B41FA5}">
                      <a16:colId xmlns:a16="http://schemas.microsoft.com/office/drawing/2014/main" xmlns="" val="1260092041"/>
                    </a:ext>
                  </a:extLst>
                </a:gridCol>
              </a:tblGrid>
              <a:tr h="320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6829243"/>
                  </a:ext>
                </a:extLst>
              </a:tr>
              <a:tr h="747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Характеристика изучаемых городов и местной среды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Объективная оценка уровня социально-экономического развития </a:t>
                      </a:r>
                      <a:b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городов и локального гражданского общества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2540466"/>
                  </a:ext>
                </a:extLst>
              </a:tr>
              <a:tr h="690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Анализ городских инновационных практик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восприимчивости местных сообществ к организационным и управленческим инновациям в 5 городах-объектах исследования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5295015"/>
                  </a:ext>
                </a:extLst>
              </a:tr>
              <a:tr h="1044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Анализ социокультурных особенностей городов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местной идентичности/ментальности </a:t>
                      </a:r>
                      <a:b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(Псков, Петрозаводск). </a:t>
                      </a:r>
                      <a:b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социального капитала (Вологда, Череповец)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795373"/>
                  </a:ext>
                </a:extLst>
              </a:tr>
              <a:tr h="1844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Обобщение результатов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Предварительная проверка гипотезы 1 на основе сопоставления результатов направлений исследования 2 и 3 по группам Псков - Петрозаводск, Вологда - Череповец.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Предварительная проверка гипотезы 2 на основе сопоставления результатов направлений исследования 1, 2 и 3 по группам Псков - Петрозаводск, Вологда - Череповец.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1174383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285750" y="-9525"/>
            <a:ext cx="11620500" cy="900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Ожидаемые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389365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B542D1-8F35-8407-F401-24FF611B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46225"/>
            <a:ext cx="11518900" cy="4965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социокультурных особенностей городов: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культурно-историческое портретирование городов Архангельск, Череповец, Вологда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массовых опросов населения для социо-культурного портретирования городов Псков, Петрозаводск и Архангельск.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Сравнение пяти городов по социокультурным особенностям населения и его культурно-исторической идентичности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Завершение анализа связей между социо-культурными особенностями населения и особенностями восприятия и внедрения рассматриваемых инноваций.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Завершение проверки гипотез 1 и 2.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 публикация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монографии «Гений места и дух времени. Диффузия управленческих инноваций в городах Северо-Запада России».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355600" y="-9525"/>
            <a:ext cx="11518900" cy="900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Задачи этапа 3 (июнь 2025 – декабрь 2026)</a:t>
            </a:r>
          </a:p>
        </p:txBody>
      </p:sp>
    </p:spTree>
    <p:extLst>
      <p:ext uri="{BB962C8B-B14F-4D97-AF65-F5344CB8AC3E}">
        <p14:creationId xmlns:p14="http://schemas.microsoft.com/office/powerpoint/2010/main" val="179437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74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F955C-B7DF-4E30-80BE-0DD97E2C8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4675" y="220383"/>
            <a:ext cx="8724900" cy="2407024"/>
          </a:xfrm>
        </p:spPr>
        <p:txBody>
          <a:bodyPr>
            <a:noAutofit/>
          </a:bodyPr>
          <a:lstStyle/>
          <a:p>
            <a:pPr algn="l"/>
            <a:r>
              <a:rPr lang="en-US" sz="3200" b="1" kern="50" cap="small" dirty="0">
                <a:solidFill>
                  <a:srgbClr val="1C3B6C"/>
                </a:solidFill>
                <a:latin typeface="Fira Sans Condensed Medium" panose="020B0603050000020004" pitchFamily="34" charset="0"/>
                <a:ea typeface="DejaVu Sans"/>
                <a:cs typeface="Arial" panose="020B0604020202020204" pitchFamily="34" charset="0"/>
              </a:rPr>
              <a:t>XXIII</a:t>
            </a:r>
            <a:r>
              <a:rPr lang="ru-RU" sz="3200" b="1" kern="50" cap="small" dirty="0">
                <a:solidFill>
                  <a:srgbClr val="1C3B6C"/>
                </a:solidFill>
                <a:latin typeface="Fira Sans Condensed Medium" panose="020B0603050000020004" pitchFamily="34" charset="0"/>
                <a:ea typeface="DejaVu Sans"/>
                <a:cs typeface="Arial" panose="020B0604020202020204" pitchFamily="34" charset="0"/>
              </a:rPr>
              <a:t> ЕЖЕГОДНАЯ МЕЖДУНАРОДНАЯ КОНФЕРЕНЦИЯ  </a:t>
            </a:r>
            <a:br>
              <a:rPr lang="ru-RU" sz="3200" b="1" kern="50" cap="small" dirty="0">
                <a:solidFill>
                  <a:srgbClr val="1C3B6C"/>
                </a:solidFill>
                <a:latin typeface="Fira Sans Condensed Medium" panose="020B0603050000020004" pitchFamily="34" charset="0"/>
                <a:ea typeface="DejaVu Sans"/>
                <a:cs typeface="Arial" panose="020B0604020202020204" pitchFamily="34" charset="0"/>
              </a:rPr>
            </a:br>
            <a:r>
              <a:rPr lang="ru-RU" sz="3200" b="1" kern="50" cap="small" dirty="0">
                <a:solidFill>
                  <a:srgbClr val="1C3B6C"/>
                </a:solidFill>
                <a:latin typeface="Fira Sans Condensed Medium" panose="020B0603050000020004" pitchFamily="34" charset="0"/>
                <a:ea typeface="DejaVu Sans"/>
                <a:cs typeface="Arial" panose="020B0604020202020204" pitchFamily="34" charset="0"/>
              </a:rPr>
              <a:t>ИЗ ЦИКЛА «</a:t>
            </a:r>
            <a:r>
              <a:rPr lang="ru-RU" sz="3200" b="1" kern="50" cap="small" dirty="0" err="1">
                <a:solidFill>
                  <a:srgbClr val="1C3B6C"/>
                </a:solidFill>
                <a:latin typeface="Fira Sans Condensed Medium" panose="020B0603050000020004" pitchFamily="34" charset="0"/>
                <a:ea typeface="DejaVu Sans"/>
                <a:cs typeface="Arial" panose="020B0604020202020204" pitchFamily="34" charset="0"/>
              </a:rPr>
              <a:t>ЛЕОНТЬЕВСКИЕ</a:t>
            </a:r>
            <a:r>
              <a:rPr lang="ru-RU" sz="3200" b="1" kern="50" cap="small" dirty="0">
                <a:solidFill>
                  <a:srgbClr val="1C3B6C"/>
                </a:solidFill>
                <a:latin typeface="Fira Sans Condensed Medium" panose="020B0603050000020004" pitchFamily="34" charset="0"/>
                <a:ea typeface="DejaVu Sans"/>
                <a:cs typeface="Arial" panose="020B0604020202020204" pitchFamily="34" charset="0"/>
              </a:rPr>
              <a:t> ЧТЕНИЯ»</a:t>
            </a:r>
            <a:r>
              <a:rPr lang="ru-RU" sz="3200" kern="50" dirty="0">
                <a:solidFill>
                  <a:srgbClr val="1C3B6C"/>
                </a:solidFill>
                <a:latin typeface="Fira Sans Condensed Medium" panose="020B0603050000020004" pitchFamily="34" charset="0"/>
                <a:ea typeface="DejaVu Sans"/>
                <a:cs typeface="Arial" panose="020B0604020202020204" pitchFamily="34" charset="0"/>
              </a:rPr>
              <a:t/>
            </a:r>
            <a:br>
              <a:rPr lang="ru-RU" sz="3200" kern="50" dirty="0">
                <a:solidFill>
                  <a:srgbClr val="1C3B6C"/>
                </a:solidFill>
                <a:latin typeface="Fira Sans Condensed Medium" panose="020B0603050000020004" pitchFamily="34" charset="0"/>
                <a:ea typeface="DejaVu Sans"/>
                <a:cs typeface="Arial" panose="020B0604020202020204" pitchFamily="34" charset="0"/>
              </a:rPr>
            </a:br>
            <a:r>
              <a:rPr lang="ru-RU" sz="3200" b="1" kern="50" cap="small" dirty="0">
                <a:solidFill>
                  <a:srgbClr val="1C3B6C"/>
                </a:solidFill>
                <a:latin typeface="Fira Sans Condensed Medium" panose="020B0603050000020004" pitchFamily="34" charset="0"/>
                <a:ea typeface="DejaVu Sans"/>
              </a:rPr>
              <a:t>«Инновационные практики российских городов»</a:t>
            </a:r>
            <a:endParaRPr lang="ru-RU" sz="3200" dirty="0">
              <a:solidFill>
                <a:srgbClr val="1C3B6C"/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5107A5-2F58-4D90-89D6-D36E701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61167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ira Sans Condensed Medium" panose="020B0603050000020004" pitchFamily="34" charset="0"/>
              </a:rPr>
              <a:t>14-15 марта 2025 года</a:t>
            </a:r>
          </a:p>
          <a:p>
            <a:endParaRPr lang="ru-RU" cap="none" dirty="0">
              <a:solidFill>
                <a:schemeClr val="accent6">
                  <a:lumMod val="50000"/>
                </a:schemeClr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1551" y="5779596"/>
            <a:ext cx="1062204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ira Sans Condensed Medium" panose="020B0603050000020004" pitchFamily="34" charset="0"/>
                <a:ea typeface="+mn-ea"/>
                <a:cs typeface="+mn-cs"/>
              </a:rPr>
              <a:t>Площадка: 		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n-ea"/>
                <a:cs typeface="+mn-cs"/>
              </a:rPr>
              <a:t>Санкт-Петербург, ул. 7-я Красноармейская, дом 25,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n-ea"/>
                <a:cs typeface="+mn-cs"/>
              </a:rPr>
              <a:t>			конференц-зал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n-ea"/>
                <a:cs typeface="+mn-cs"/>
              </a:rPr>
              <a:t>Леонтьевского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n-ea"/>
                <a:cs typeface="+mn-cs"/>
              </a:rPr>
              <a:t> центра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ira Sans Condensed Medium" panose="020B06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ira Sans Condensed Medium" panose="020B0603050000020004" pitchFamily="34" charset="0"/>
                <a:ea typeface="+mn-ea"/>
                <a:cs typeface="+mn-cs"/>
              </a:rPr>
              <a:t>Формат проведения:	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n-ea"/>
                <a:cs typeface="+mn-cs"/>
              </a:rPr>
              <a:t>Смешанный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82" y="1308323"/>
            <a:ext cx="2483768" cy="9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3901" y="0"/>
            <a:ext cx="11466095" cy="9574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 проекте "Гений места и дух времени": </a:t>
            </a: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постановка 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и предварительные </a:t>
            </a: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E8155A-7D15-4134-9E65-E8188421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1237338"/>
            <a:ext cx="11668125" cy="5115838"/>
          </a:xfrm>
        </p:spPr>
        <p:txBody>
          <a:bodyPr>
            <a:normAutofit fontScale="92500" lnSpcReduction="10000"/>
          </a:bodyPr>
          <a:lstStyle/>
          <a:p>
            <a:pPr marL="360000" indent="-360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эмпирического исследования, проведенного в 2023-2024 гг., в значительной мере подтвердили исходное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предположение о решающей роли фактора среды для восприятия и распространения инноваций.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Следующий</a:t>
            </a:r>
            <a:r>
              <a:rPr lang="ru-RU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этап работы связан с переходом от общего рассмотрения города и его среды к </a:t>
            </a:r>
            <a:r>
              <a:rPr lang="ru-RU" sz="17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точечному анализу отдельных инноваций</a:t>
            </a:r>
            <a:r>
              <a:rPr lang="ru-RU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внедряемых в городах, а также к углубленной </a:t>
            </a:r>
            <a:r>
              <a:rPr lang="ru-RU" sz="17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социо-культурной характеристике местных сообществ. </a:t>
            </a: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Исходя из гипотезы, что широкое распространение и внедрение инновационных практик может усиливаться или, наоборот, сдерживаться условиями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городской среды и идентичности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своего рода абсорбционной способности города (способности перенимать и эффективно использовать </a:t>
            </a:r>
            <a:r>
              <a:rPr lang="ru-RU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заимствованные технологии или знания), исследование второго этапа сосредоточено на </a:t>
            </a:r>
            <a:r>
              <a:rPr lang="ru-RU" sz="17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особенностях внедрения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схожих </a:t>
            </a:r>
            <a:r>
              <a:rPr lang="ru-RU" sz="17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инноваций </a:t>
            </a:r>
            <a:r>
              <a:rPr lang="ru-RU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разных сферах </a:t>
            </a:r>
            <a:r>
              <a:rPr lang="ru-RU" sz="1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7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городах с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различными социо-культурными характеристиками местных сообществ</a:t>
            </a:r>
            <a:r>
              <a:rPr lang="ru-RU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реализации данного подхода в качестве объектов эмпирического исследования берется группа городов, имеющих сходные социально-экономические черты, обладающих потенциалом развития, но демонстрирующих разную динамику. Предметом исследования являются инновации, внедренные во всех выбранных городах и относящиеся к разным сферам</a:t>
            </a:r>
            <a:r>
              <a:rPr lang="ru-RU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также социо-культурные особенности местных сообществ. </a:t>
            </a: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Предлагаемый подход позволяет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проанализировать процесс внедрения конкретной инновации в разных социальных и социо-культурных средах, более обоснованно оценить влияние среды, установить благоприятные и неблагоприятные влияния среды на инновационное развитие городов</a:t>
            </a: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6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B6846-FB66-B24E-BE2E-D25D8254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229587"/>
            <a:ext cx="11515726" cy="75346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Основные 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5DBCDE-5A4D-42FF-C693-90BFA9FFC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900" y="229587"/>
            <a:ext cx="11557000" cy="5058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</a:pPr>
            <a:endParaRPr lang="ru-RU" sz="2900" b="1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3011"/>
              </p:ext>
            </p:extLst>
          </p:nvPr>
        </p:nvGraphicFramePr>
        <p:xfrm>
          <a:off x="266700" y="1298800"/>
          <a:ext cx="11734800" cy="446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27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1C3B6C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ru-RU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 и инновации</a:t>
                      </a: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1C3B6C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капитал и отношение к инновациям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1C3B6C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среда городов и инновации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1C3B6C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 инноваций и локальная идентичность</a:t>
                      </a: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1200"/>
                        </a:spcAft>
                        <a:buClr>
                          <a:srgbClr val="1C3B6C"/>
                        </a:buClr>
                        <a:buFont typeface="Wingdings" panose="05000000000000000000" pitchFamily="2" charset="2"/>
                        <a:buChar char="n"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Практики внедрение управленческих инноваций в городах</a:t>
                      </a: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1C3B6C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Локальная идентичность и креативные индустрии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1C3B6C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Кейс Вологодской области: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социо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-культурные особенности городских сообществ и инновации </a:t>
                      </a: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37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1C3B6C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Управленческие инновации в городах северо-запада (Архангельск, Вологда, Петрозаводск, Псков, Череповец)</a:t>
                      </a: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1C3B6C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Экспресс-портреты пяти городов в их отношении к инновациям. Экспертная дискуссия</a:t>
                      </a: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7182">
                <a:tc>
                  <a:txBody>
                    <a:bodyPr/>
                    <a:lstStyle/>
                    <a:p>
                      <a:pPr marL="360000" indent="-3600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1C3B6C"/>
                        </a:buClr>
                        <a:buFont typeface="Wingdings" panose="05000000000000000000" pitchFamily="2" charset="2"/>
                        <a:buChar char="n"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Презентация сборника «Гений места российских городов»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1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9524"/>
            <a:ext cx="12192000" cy="337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F955C-B7DF-4E30-80BE-0DD97E2C8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4" y="536562"/>
            <a:ext cx="12049125" cy="2568588"/>
          </a:xfrm>
        </p:spPr>
        <p:txBody>
          <a:bodyPr>
            <a:noAutofit/>
          </a:bodyPr>
          <a:lstStyle/>
          <a:p>
            <a:pPr algn="l"/>
            <a:r>
              <a:rPr lang="ru-RU" sz="3800" dirty="0" smtClean="0">
                <a:solidFill>
                  <a:srgbClr val="1C3B6C"/>
                </a:solidFill>
              </a:rPr>
              <a:t>СРАВНИТЕЛЬНЫЙ АНАЛИЗ </a:t>
            </a:r>
            <a:br>
              <a:rPr lang="ru-RU" sz="3800" dirty="0" smtClean="0">
                <a:solidFill>
                  <a:srgbClr val="1C3B6C"/>
                </a:solidFill>
              </a:rPr>
            </a:br>
            <a:r>
              <a:rPr lang="ru-RU" sz="3800" dirty="0" smtClean="0">
                <a:solidFill>
                  <a:srgbClr val="1C3B6C"/>
                </a:solidFill>
              </a:rPr>
              <a:t>ДИНАМИКИ ДЕМОГРАФИЧЕСКОГО, СОЦИАЛЬНОГО И ЭКОНОМИЧЕСКОГО РАЗВИТИЯ ГОРОДОВ СЕВЕРО-ЗАПАДА РОССИИ</a:t>
            </a:r>
            <a:endParaRPr lang="ru-RU" sz="3800" dirty="0">
              <a:solidFill>
                <a:srgbClr val="1C3B6C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5107A5-2F58-4D90-89D6-D36E701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125" y="3784586"/>
            <a:ext cx="10710950" cy="174943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ea typeface="Tahoma" panose="020B0604030504040204" pitchFamily="34" charset="0"/>
              </a:rPr>
              <a:t>АРХАНГЕЛЬСК </a:t>
            </a:r>
            <a:r>
              <a:rPr lang="ru-RU" sz="3600" b="1" dirty="0" smtClean="0"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ea typeface="Tahoma" panose="020B0604030504040204" pitchFamily="34" charset="0"/>
              </a:rPr>
              <a:t> ВОЛОГДА </a:t>
            </a:r>
            <a:r>
              <a:rPr lang="ru-RU" sz="3600" b="1" dirty="0" smtClean="0"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ea typeface="Tahoma" panose="020B0604030504040204" pitchFamily="34" charset="0"/>
              </a:rPr>
              <a:t> ПЕТРОЗАВОДСК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ea typeface="Tahoma" panose="020B0604030504040204" pitchFamily="34" charset="0"/>
              </a:rPr>
              <a:t> ПСКОВ </a:t>
            </a:r>
            <a:r>
              <a:rPr lang="ru-RU" sz="3600" b="1" dirty="0" smtClean="0"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ea typeface="Tahoma" panose="020B0604030504040204" pitchFamily="34" charset="0"/>
              </a:rPr>
              <a:t> ЧЕРЕПОВЕЦ</a:t>
            </a:r>
            <a:endParaRPr lang="ru-RU" cap="none" dirty="0">
              <a:latin typeface="Fira Sans Condensed Medium" panose="020B06030500000200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794360"/>
            <a:ext cx="2333625" cy="98952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D3F955C-B7DF-4E30-80BE-0DD97E2C845B}"/>
              </a:ext>
            </a:extLst>
          </p:cNvPr>
          <p:cNvSpPr txBox="1">
            <a:spLocks/>
          </p:cNvSpPr>
          <p:nvPr/>
        </p:nvSpPr>
        <p:spPr>
          <a:xfrm>
            <a:off x="285751" y="6012896"/>
            <a:ext cx="10344150" cy="609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6000" b="1" kern="1200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dirty="0" smtClean="0">
                <a:solidFill>
                  <a:srgbClr val="1C3B6C"/>
                </a:solidFill>
              </a:rPr>
              <a:t>ПРОЕКТ «ГЕНИЙ МЕСТА И ДУХ ВРЕМЕНИ»</a:t>
            </a:r>
            <a:endParaRPr lang="ru-RU" sz="2400" dirty="0">
              <a:solidFill>
                <a:srgbClr val="1C3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1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16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5107A5-2F58-4D90-89D6-D36E701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00" y="412735"/>
            <a:ext cx="10710950" cy="174943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АРХАНГЕЛЬСК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ВОЛОГДА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ПЕТРОЗАВОДСК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ПСКОВ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ЧЕРЕПОВЕЦ</a:t>
            </a:r>
            <a:endParaRPr lang="ru-RU" cap="none" dirty="0">
              <a:solidFill>
                <a:srgbClr val="1C3B6C"/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851" y="2551105"/>
            <a:ext cx="11496674" cy="2387600"/>
          </a:xfrm>
        </p:spPr>
        <p:txBody>
          <a:bodyPr/>
          <a:lstStyle/>
          <a:p>
            <a:r>
              <a:rPr lang="ru-RU" dirty="0"/>
              <a:t>Демографическая </a:t>
            </a:r>
            <a:r>
              <a:rPr lang="ru-RU" dirty="0" smtClean="0"/>
              <a:t>ситуация </a:t>
            </a:r>
            <a:r>
              <a:rPr lang="ru-RU" sz="4800" b="0" dirty="0" smtClean="0"/>
              <a:t>2011-2023 гг.</a:t>
            </a:r>
            <a:endParaRPr lang="ru-RU" sz="4800" b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794360"/>
            <a:ext cx="2333625" cy="98952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D3F955C-B7DF-4E30-80BE-0DD97E2C845B}"/>
              </a:ext>
            </a:extLst>
          </p:cNvPr>
          <p:cNvSpPr txBox="1">
            <a:spLocks/>
          </p:cNvSpPr>
          <p:nvPr/>
        </p:nvSpPr>
        <p:spPr>
          <a:xfrm>
            <a:off x="285751" y="6012896"/>
            <a:ext cx="10344150" cy="609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6000" b="1" kern="1200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dirty="0" smtClean="0">
                <a:solidFill>
                  <a:srgbClr val="1C3B6C"/>
                </a:solidFill>
              </a:rPr>
              <a:t>ПРОЕКТ «ГЕНИЙ МЕСТА И ДУХ ВРЕМЕНИ»</a:t>
            </a:r>
            <a:endParaRPr lang="ru-RU" sz="2400" dirty="0">
              <a:solidFill>
                <a:srgbClr val="1C3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3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02FACCF-1F0C-4135-8256-8A79F5B7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19075"/>
            <a:ext cx="10515600" cy="51435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Динамика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численности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населения</a:t>
            </a:r>
            <a:r>
              <a:rPr lang="en-US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чел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2800" b="1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45F39F06-93DD-47FD-BC23-4B3E9897E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845825"/>
              </p:ext>
            </p:extLst>
          </p:nvPr>
        </p:nvGraphicFramePr>
        <p:xfrm>
          <a:off x="638175" y="1390650"/>
          <a:ext cx="10744200" cy="477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ДЕМОГРАФИЧЕСКАЯ СИТУАЦИЯ: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25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0B0D409-FEDD-4977-AC89-322A910D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155576"/>
            <a:ext cx="11896724" cy="107371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Численность населения до и после переписи </a:t>
            </a:r>
            <a:r>
              <a:rPr lang="ru-RU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населения, </a:t>
            </a:r>
            <a: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</a:t>
            </a:r>
            <a: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чел.</a:t>
            </a:r>
            <a:b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800" b="1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18E69E02-1A31-42EE-9062-BEBB9148E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2578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ДЕМОГРАФИЧЕСКАЯ СИТУАЦИЯ: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47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C00D9-FA11-43AF-BE9A-DE3D61D9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-368300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Естественный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прирост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убыль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населения</a:t>
            </a:r>
            <a:r>
              <a:rPr lang="en-US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чел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жителей</a:t>
            </a:r>
            <a:endParaRPr lang="ru-RU" sz="2800" b="1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63ED172-455B-44C7-8115-4C5D3A914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117548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ДЕМОГРАФИЧЕСКАЯ СИТУАЦИЯ: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1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64A198-D6E1-4A7A-B12E-04DE6B09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-171450"/>
            <a:ext cx="11610975" cy="111918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Коэффициент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миграционного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прироста</a:t>
            </a:r>
            <a:r>
              <a:rPr lang="en-US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800" b="1" spc="-5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убыли</a:t>
            </a:r>
            <a:r>
              <a:rPr lang="en-US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800" b="1" spc="-5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чел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 spc="-5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жителей</a:t>
            </a:r>
            <a:r>
              <a:rPr lang="en-US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800" b="1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7DD9763-68D4-492B-BFBA-39461F0DE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693342"/>
              </p:ext>
            </p:extLst>
          </p:nvPr>
        </p:nvGraphicFramePr>
        <p:xfrm>
          <a:off x="600075" y="1438275"/>
          <a:ext cx="10753725" cy="473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ДЕМОГРАФИЧЕСКАЯ СИТУАЦИЯ: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67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16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5107A5-2F58-4D90-89D6-D36E701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00" y="412735"/>
            <a:ext cx="10710950" cy="174943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АРХАНГЕЛЬСК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ВОЛОГДА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ПЕТРОЗАВОДСК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ПСКОВ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ЧЕРЕПОВЕЦ</a:t>
            </a:r>
            <a:endParaRPr lang="ru-RU" cap="none" dirty="0">
              <a:solidFill>
                <a:srgbClr val="1C3B6C"/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851" y="2551105"/>
            <a:ext cx="11496674" cy="2387600"/>
          </a:xfrm>
        </p:spPr>
        <p:txBody>
          <a:bodyPr/>
          <a:lstStyle/>
          <a:p>
            <a:r>
              <a:rPr lang="ru-RU" dirty="0" smtClean="0"/>
              <a:t>Социальная сфера </a:t>
            </a:r>
            <a:br>
              <a:rPr lang="ru-RU" dirty="0" smtClean="0"/>
            </a:br>
            <a:r>
              <a:rPr lang="ru-RU" sz="4800" b="0" dirty="0" smtClean="0"/>
              <a:t>2011-2023 гг.</a:t>
            </a:r>
            <a:endParaRPr lang="ru-RU" sz="48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794360"/>
            <a:ext cx="2333625" cy="98952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D3F955C-B7DF-4E30-80BE-0DD97E2C845B}"/>
              </a:ext>
            </a:extLst>
          </p:cNvPr>
          <p:cNvSpPr txBox="1">
            <a:spLocks/>
          </p:cNvSpPr>
          <p:nvPr/>
        </p:nvSpPr>
        <p:spPr>
          <a:xfrm>
            <a:off x="285751" y="6012896"/>
            <a:ext cx="10344150" cy="609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6000" b="1" kern="1200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dirty="0" smtClean="0">
                <a:solidFill>
                  <a:srgbClr val="1C3B6C"/>
                </a:solidFill>
              </a:rPr>
              <a:t>ПРОЕКТ «ГЕНИЙ МЕСТА И ДУХ ВРЕМЕНИ»</a:t>
            </a:r>
            <a:endParaRPr lang="ru-RU" sz="2400" dirty="0">
              <a:solidFill>
                <a:srgbClr val="1C3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7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33202" r="33463" b="35619"/>
          <a:stretch>
            <a:fillRect/>
          </a:stretch>
        </p:blipFill>
        <p:spPr bwMode="auto">
          <a:xfrm>
            <a:off x="0" y="0"/>
            <a:ext cx="3959129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2941" y="240923"/>
            <a:ext cx="5992731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Образование</a:t>
            </a:r>
            <a:endParaRPr lang="ru-RU" sz="2800" b="1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64381" r="33463" b="9399"/>
          <a:stretch>
            <a:fillRect/>
          </a:stretch>
        </p:blipFill>
        <p:spPr bwMode="auto">
          <a:xfrm>
            <a:off x="-9864" y="2388127"/>
            <a:ext cx="404280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50000" r="35825" b="28999"/>
          <a:stretch>
            <a:fillRect/>
          </a:stretch>
        </p:blipFill>
        <p:spPr bwMode="auto">
          <a:xfrm>
            <a:off x="-9864" y="4459688"/>
            <a:ext cx="4042805" cy="18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9129" y="1005066"/>
            <a:ext cx="83086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2012–2023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наблюдается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тенденция роста доли детей в возрасте 1-6 лет, получающих дошкольную образовательную услугу во всех городах, за исключением Череповца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2012 г.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70,7% в г. Пскове,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83,2% в Вологде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2023 г.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82,7% в г. Череповце,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100% в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Петрозаводске</a:t>
            </a:r>
            <a:endParaRPr lang="ru-RU" sz="5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9129" y="3769851"/>
            <a:ext cx="8028899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2018-2024 гг. наблюдается тенденция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уменьшения лучшего балла ВУЗов всех городов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Национальном рейтинге университетов</a:t>
            </a:r>
            <a:r>
              <a:rPr lang="ru-RU" alt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Интерфакс.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2024 г. вузы городов занимали от 38-41 мест до 248-250 (из 378 мест):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Петрозаводский государственный университет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38-41 места.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Северный (Арктический) федеральный университет имени М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В. Ломоносова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(Архангельск)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72-73 места. Второй вуз (Северный государственный медицинский университет) –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108-109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места.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Псковский государственный университет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191-193 места.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Череповецкий государственный университет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206-213 места.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Вологодский государственный университет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248-250 места.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9128" y="2374773"/>
            <a:ext cx="8232871" cy="13542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2018–2022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наблюдается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тенденция сокращения доли учеников государственных и муниципальных общеобразовательных учреждений, обучающихся в первую смену во всех городах.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2018 г.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69,8% в Вологде,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94,8% в Петрозаводске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2022 г.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65,3% в Вологде,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89,7 в Петрозаводске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81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8321" y="209550"/>
            <a:ext cx="6793078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Здравоохранение</a:t>
            </a:r>
            <a:endParaRPr lang="ru-RU" sz="2800" b="1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6" t="26199" r="34250" b="27600"/>
          <a:stretch/>
        </p:blipFill>
        <p:spPr bwMode="auto">
          <a:xfrm>
            <a:off x="9525" y="-50229"/>
            <a:ext cx="3250486" cy="292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8" t="26199" r="33463" b="17799"/>
          <a:stretch/>
        </p:blipFill>
        <p:spPr bwMode="auto">
          <a:xfrm>
            <a:off x="0" y="3034966"/>
            <a:ext cx="3545294" cy="375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1673" y="4935872"/>
            <a:ext cx="86972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719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83478"/>
              </p:ext>
            </p:extLst>
          </p:nvPr>
        </p:nvGraphicFramePr>
        <p:xfrm>
          <a:off x="3352799" y="998156"/>
          <a:ext cx="8839199" cy="5116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9199"/>
              </a:tblGrid>
              <a:tr h="103570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defRPr/>
                      </a:pP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 2011 – 2021 г. наблюдается тенденция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сокращения численности врачей на 10 000 человек </a:t>
                      </a: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населения в трех городах: Архангельск, Псков и Петрозаводск </a:t>
                      </a:r>
                    </a:p>
                    <a:p>
                      <a:pPr marL="360000" indent="-36000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2011 г. </a:t>
                      </a:r>
                      <a:r>
                        <a:rPr lang="en-US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39,8 в Череповце, </a:t>
                      </a:r>
                      <a:r>
                        <a:rPr lang="en-US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ru-RU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101 в Архангельске</a:t>
                      </a:r>
                    </a:p>
                    <a:p>
                      <a:pPr marL="360000" indent="-36000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2021 г. </a:t>
                      </a:r>
                      <a:r>
                        <a:rPr lang="en-US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40,2 в Череповце, </a:t>
                      </a:r>
                      <a:r>
                        <a:rPr lang="en-US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86,1 в Архангельске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3081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300"/>
                        </a:spcAft>
                        <a:defRPr/>
                      </a:pP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 2011 – 2021 г. наблюдается также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тенденция сокращения численности среднего медицинского персонала на 10 000 человек населения</a:t>
                      </a: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во всех городах</a:t>
                      </a: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, кроме Череповца</a:t>
                      </a:r>
                    </a:p>
                    <a:p>
                      <a:pPr marL="360000" indent="-36000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 г.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117,7 в Череповце,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160 в Петрозаводске</a:t>
                      </a:r>
                    </a:p>
                    <a:p>
                      <a:pPr marL="360000" indent="-36000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2021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117,9 в Череповце,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149,8 в Пскове</a:t>
                      </a:r>
                      <a:endParaRPr lang="ru-RU" sz="1600" dirty="0"/>
                    </a:p>
                  </a:txBody>
                  <a:tcPr/>
                </a:tc>
              </a:tr>
              <a:tr h="125100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300"/>
                        </a:spcAft>
                        <a:defRPr/>
                      </a:pP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результате</a:t>
                      </a: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реформы системы здравоохранения в 2011 – 2021 г. наблюдается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тенденция сокращения числа больничных коек круглосуточных стационаров на 10 000 человек населения во всех городах</a:t>
                      </a:r>
                    </a:p>
                    <a:p>
                      <a:pPr marL="360000" indent="-36000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 г.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79,6 в Череповце,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188,8 в Пскове</a:t>
                      </a:r>
                    </a:p>
                    <a:p>
                      <a:pPr marL="360000" indent="-36000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2021 г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69,1 в Череповце,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144,1 в Пскове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43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течение</a:t>
                      </a: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периода самые низкие значения первых трех рассмотренных показателей – </a:t>
                      </a:r>
                      <a:b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 Череповце </a:t>
                      </a:r>
                      <a:endParaRPr lang="ru-RU" sz="15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558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300"/>
                        </a:spcAft>
                        <a:defRPr/>
                      </a:pP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  <a:r>
                        <a:rPr lang="ru-RU" sz="15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– 2021 г. наблюдается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тенденция роста мощности амбулаторно-поликлинических организаций, посещений в смену на 10 000 человек населения во всех городах, </a:t>
                      </a:r>
                      <a:br>
                        <a:rPr lang="ru-RU" sz="15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за исключением Череповца</a:t>
                      </a:r>
                    </a:p>
                    <a:p>
                      <a:pPr marL="360000" indent="-36000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2011 г.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292,5 в Пскове,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391,6 в Архангельске</a:t>
                      </a:r>
                    </a:p>
                    <a:p>
                      <a:pPr marL="360000" indent="-36000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2021 г.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321,6 в Череповце,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461 в Архангельске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90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969954-F034-47FA-912B-95B505E6C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445"/>
            <a:ext cx="10515600" cy="4295682"/>
          </a:xfrm>
        </p:spPr>
        <p:txBody>
          <a:bodyPr>
            <a:normAutofit fontScale="77500" lnSpcReduction="20000"/>
          </a:bodyPr>
          <a:lstStyle/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6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Особенности адаптации и использования одних и тех же инноваций в разных местах позволяют судить о «Гении» </a:t>
            </a:r>
            <a:r>
              <a:rPr lang="ru-RU" sz="26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(социокультурных особенностях) </a:t>
            </a:r>
            <a:r>
              <a:rPr lang="ru-RU" sz="26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того или иного </a:t>
            </a:r>
            <a:r>
              <a:rPr lang="ru-RU" sz="26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места (См. М. </a:t>
            </a:r>
            <a:r>
              <a:rPr lang="ru-RU" sz="26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Сторпер</a:t>
            </a:r>
            <a:r>
              <a:rPr lang="ru-RU" sz="26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«Ключи к городу»). </a:t>
            </a:r>
            <a:r>
              <a:rPr lang="ru-RU" sz="26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Анализ источников по теме диффузии инноваций показал, что </a:t>
            </a:r>
            <a:r>
              <a:rPr lang="ru-RU" sz="2600" b="1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пространственное распространение инноваций изучается только на кейсах конкретных технологических, управленческих и прочих инноваций. </a:t>
            </a:r>
            <a:r>
              <a:rPr lang="ru-RU" sz="26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Нельзя говорить о восприимчивости к инновациям вообще или инновационности города/городского сообщества. Исходя из этого на втором этапе НИР </a:t>
            </a:r>
            <a:r>
              <a:rPr lang="ru-RU" sz="26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выбрано</a:t>
            </a:r>
            <a:r>
              <a:rPr lang="ru-RU" sz="2600" b="1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несколько повсеместно внедряемых инноваций и исследуются особенности этого процесса в группе городов Северо-Запада РФ.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6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Города с разным </a:t>
            </a:r>
            <a:r>
              <a:rPr lang="ru-RU" sz="26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уровнем «успешности» развития были </a:t>
            </a:r>
            <a:r>
              <a:rPr lang="ru-RU" sz="26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выбраны на основе построения </a:t>
            </a:r>
            <a:r>
              <a:rPr lang="ru-RU" sz="26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в 2023-2024 гг.</a:t>
            </a:r>
            <a:r>
              <a:rPr lang="ru-RU" sz="26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</a:t>
            </a:r>
            <a:r>
              <a:rPr lang="ru-RU" sz="2600" b="1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рейтинга городов Северо-Запада России </a:t>
            </a:r>
            <a:br>
              <a:rPr lang="ru-RU" sz="2600" b="1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</a:br>
            <a:r>
              <a:rPr lang="ru-RU" sz="26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с численностью населения от 50 до 500 тыс. чел.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314324" y="0"/>
            <a:ext cx="11525251" cy="900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ru-RU" sz="2800" b="1" spc="-5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Обоснование исследовательского подхода (1)</a:t>
            </a:r>
          </a:p>
        </p:txBody>
      </p:sp>
    </p:spTree>
    <p:extLst>
      <p:ext uri="{BB962C8B-B14F-4D97-AF65-F5344CB8AC3E}">
        <p14:creationId xmlns:p14="http://schemas.microsoft.com/office/powerpoint/2010/main" val="705263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3236" y="-193949"/>
            <a:ext cx="3550508" cy="954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Культура</a:t>
            </a:r>
            <a:endParaRPr lang="ru-RU" sz="2800" b="1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30441" r="35037" b="23399"/>
          <a:stretch>
            <a:fillRect/>
          </a:stretch>
        </p:blipFill>
        <p:spPr bwMode="auto">
          <a:xfrm>
            <a:off x="-19050" y="0"/>
            <a:ext cx="3676650" cy="33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6650" y="1079422"/>
            <a:ext cx="81730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данным за 2022 г.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наибольшее количество музеев, кинотеатров, галерей, театров, филармоний и др. учреждений культуры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расчете на 10 тыс. человек населения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Вологде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наибольшее количество достопримечательностей на 1 кв. км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Пскове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этим двум показателям в первой тройке – Вологда, Псков и Петрозаводск.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посещений культурных мероприятий в расчете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 тыс. человек населения резко сократилось в 2020 г. в связи с пандемией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COVID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19 и в 2022 г. превысило докризисный уровень только в Пскове.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Лучшие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показатели в 2022 г. у трех городов – Архангельск, Псков и Вологда.  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Наилучшая оценка музеев, кинотеатров, галерей, театров, филармоний и др. учреждений культуры (балл) в 2022 г.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Петрозаводске – 4,29 балла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000" t="28829" r="36216" b="14235"/>
          <a:stretch/>
        </p:blipFill>
        <p:spPr>
          <a:xfrm>
            <a:off x="1" y="3395963"/>
            <a:ext cx="3657600" cy="34387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7665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59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55600" r="34250" b="17513"/>
          <a:stretch/>
        </p:blipFill>
        <p:spPr bwMode="auto">
          <a:xfrm>
            <a:off x="5943648" y="3158275"/>
            <a:ext cx="5525540" cy="308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33202" r="71262" b="9401"/>
          <a:stretch>
            <a:fillRect/>
          </a:stretch>
        </p:blipFill>
        <p:spPr bwMode="auto">
          <a:xfrm>
            <a:off x="0" y="-1"/>
            <a:ext cx="581764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3648" y="1008071"/>
            <a:ext cx="6395833" cy="215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2011–2023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наблюдается тенденция роста числа спортивных сооружений во всех городах:</a:t>
            </a:r>
          </a:p>
          <a:p>
            <a:pPr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Череповец – 2,23 раз, </a:t>
            </a:r>
          </a:p>
          <a:p>
            <a:pPr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Вологда – 1,47 раз, </a:t>
            </a:r>
          </a:p>
          <a:p>
            <a:pPr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Архангельск – 1,45 раз, </a:t>
            </a:r>
          </a:p>
          <a:p>
            <a:pPr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Петрозаводск – 1,29 раз, </a:t>
            </a:r>
          </a:p>
          <a:p>
            <a:pPr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Псков – 1,06 раз. </a:t>
            </a:r>
          </a:p>
          <a:p>
            <a:pPr>
              <a:lnSpc>
                <a:spcPct val="107000"/>
              </a:lnSpc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в целом коррелирует с долей граждан, систематически занимающихся физкультурой и спортом, по данным опроса ВЭБ РФ.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3648" y="-263921"/>
            <a:ext cx="6809632" cy="954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Физическая </a:t>
            </a:r>
            <a:r>
              <a:rPr lang="ru-RU" alt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культура и спорт</a:t>
            </a:r>
            <a:endParaRPr lang="ru-RU" sz="2800" b="1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7640" y="6477000"/>
            <a:ext cx="471701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94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6600" y="-1396651"/>
            <a:ext cx="9939208" cy="2246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Соотношение среднемесячной номинальной начисленной заработной платы работников муниципальных учреждений социальной сферы и </a:t>
            </a:r>
            <a:r>
              <a:rPr lang="ru-RU" altLang="ru-RU" sz="16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заработной </a:t>
            </a:r>
            <a:r>
              <a:rPr lang="ru-RU" altLang="ru-RU" sz="16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платы работников </a:t>
            </a:r>
            <a:r>
              <a:rPr lang="ru-RU" altLang="ru-RU" sz="16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6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крупных </a:t>
            </a:r>
            <a:r>
              <a:rPr lang="ru-RU" altLang="ru-RU" sz="16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средних предприятий и некоммерческих организаций </a:t>
            </a:r>
            <a:endParaRPr lang="ru-RU" sz="1600" b="1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4599" r="43700" b="19200"/>
          <a:stretch>
            <a:fillRect/>
          </a:stretch>
        </p:blipFill>
        <p:spPr bwMode="auto">
          <a:xfrm>
            <a:off x="86069" y="0"/>
            <a:ext cx="2457879" cy="26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920" y="2771410"/>
            <a:ext cx="2611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Среднемесячная номинальная начисленная заработная плата работников крупных и средних предприятий и некоммерческих организаций, </a:t>
            </a:r>
            <a:b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январь-декабрь, рублей</a:t>
            </a:r>
            <a:endParaRPr lang="ru-RU" sz="800" dirty="0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4601" r="42125" b="13600"/>
          <a:stretch>
            <a:fillRect/>
          </a:stretch>
        </p:blipFill>
        <p:spPr bwMode="auto">
          <a:xfrm>
            <a:off x="2739083" y="1136970"/>
            <a:ext cx="2869422" cy="272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1799" r="42912" b="17799"/>
          <a:stretch>
            <a:fillRect/>
          </a:stretch>
        </p:blipFill>
        <p:spPr bwMode="auto">
          <a:xfrm>
            <a:off x="0" y="3511900"/>
            <a:ext cx="2784389" cy="263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48599" r="42912" b="23401"/>
          <a:stretch>
            <a:fillRect/>
          </a:stretch>
        </p:blipFill>
        <p:spPr bwMode="auto">
          <a:xfrm>
            <a:off x="2751098" y="4208736"/>
            <a:ext cx="2702011" cy="161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0146" y="5068338"/>
            <a:ext cx="64872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91252"/>
              </p:ext>
            </p:extLst>
          </p:nvPr>
        </p:nvGraphicFramePr>
        <p:xfrm>
          <a:off x="5535487" y="1020460"/>
          <a:ext cx="6658190" cy="5565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8190"/>
              </a:tblGrid>
              <a:tr h="707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 2023 г. наиболее высокая заработная плата была у работников крупных и средних предприятий и некоммерческих организаций </a:t>
                      </a:r>
                      <a:r>
                        <a:rPr lang="ru-RU" sz="115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Архангельска </a:t>
                      </a:r>
                      <a:br>
                        <a:rPr lang="ru-RU" sz="115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5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(80965 руб.), затем Череповца (79313 руб.), Петрозаводска (71274 руб.), Вологды (64506 руб.) и  наименьшая – Пскова (54130 руб.).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3081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defRPr/>
                      </a:pPr>
                      <a:r>
                        <a:rPr lang="ru-RU" sz="1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Соотношение среднемесячной номинальной начисленной заработной платы работников муниципальных учреждений в среднем по отраслям социальной сферы и заработной платы работников крупных и средних предприятий и некоммерческих организаций в 2023 г.: наилучшее – в Вологде (0,73), затем Пскове (0,67), Архангельске (0,64), Петрозаводске (0,63), Череповце (0,61). Таким образом, чем выше заработная плата у работников крупных и средних предприятий и некоммерческих организаций, тем хуже соотношение с ней зарплаты работников муниципальной социальной сферы.</a:t>
                      </a:r>
                      <a:endParaRPr lang="ru-RU" sz="11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5100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defRPr/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В 2012 – 2023 г. наблюдается тенденция роста соотношения среднемесячной зарплаты: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работников дошкольных образовательных организаций</a:t>
                      </a:r>
                      <a:r>
                        <a:rPr lang="ru-RU" sz="1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2012 г.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0,32 в Череповце,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0,46 в Вологде; в 2023 г.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в Череповце,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0,6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Вологде</a:t>
                      </a:r>
                      <a:r>
                        <a:rPr lang="ru-RU" sz="1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150" b="1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 также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работников муниципальных учреждений культуры и искусства </a:t>
                      </a:r>
                      <a:r>
                        <a:rPr lang="ru-RU" sz="1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2012 г.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0,36 в Череповце,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0,52 в Вологде; в 2023 г.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0,57 в Петрозаводске,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0,81 в Вологде</a:t>
                      </a:r>
                      <a:r>
                        <a:rPr lang="ru-RU" sz="1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 - во всех городах; 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работников муниципальных учреждений физической культуры и спорта </a:t>
                      </a:r>
                      <a:r>
                        <a:rPr lang="ru-RU" sz="1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2012 г.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0,49 в Архангельске,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0,62 в Череповце; в 2023 г.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0,56 в Череповце и Архангельске,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0,69 в Пскове)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- во всех городах, за исключением Череповца,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работников муниципальных общеобразовательных организаций </a:t>
                      </a:r>
                      <a:r>
                        <a:rPr lang="ru-RU" sz="1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2012 г.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0,55 в Череповце,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0,72 в Петрозаводске; в 2023 г.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0,7 в Череповце и Пскове, </a:t>
                      </a:r>
                      <a:r>
                        <a:rPr lang="en-US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15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0,8 в Вологде) </a:t>
                      </a:r>
                      <a:r>
                        <a:rPr lang="ru-RU" sz="1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в трех городах, за исключением Петрозаводска и Пскова</a:t>
                      </a:r>
                      <a:endParaRPr lang="ru-RU" sz="1150" dirty="0" smtClea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43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Наилучшее/максимальное соотношение среди всех городов в 2012 г. </a:t>
                      </a:r>
                      <a:r>
                        <a:rPr lang="ru-RU" sz="11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было у общеобразовательных организаций (0,72), затем – учреждений физической культуры и спорта (0,62), на третьем месте - учреждения культуры и искусства (0,53), на четвертом месте - дошкольные образовательные организации (0,46). В 2023 г. произошли изменения:  0,81 - учреждения культуры и искусства; 0,8 - общеобразовательные организации; 0,69 – учреждения физической культуры и спорта; 0,62 - дошкольные образовательные организации.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82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16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5107A5-2F58-4D90-89D6-D36E701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00" y="412735"/>
            <a:ext cx="10710950" cy="174943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АРХАНГЕЛЬСК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ВОЛОГДА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ПЕТРОЗАВОДСК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ПСКОВ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ЧЕРЕПОВЕЦ</a:t>
            </a:r>
            <a:endParaRPr lang="ru-RU" cap="none" dirty="0">
              <a:solidFill>
                <a:srgbClr val="1C3B6C"/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851" y="2551105"/>
            <a:ext cx="11496674" cy="2387600"/>
          </a:xfrm>
        </p:spPr>
        <p:txBody>
          <a:bodyPr/>
          <a:lstStyle/>
          <a:p>
            <a:r>
              <a:rPr lang="ru-RU" dirty="0" smtClean="0"/>
              <a:t>Развитие экономики</a:t>
            </a:r>
            <a:br>
              <a:rPr lang="ru-RU" dirty="0" smtClean="0"/>
            </a:br>
            <a:r>
              <a:rPr lang="ru-RU" sz="4800" b="0" dirty="0" smtClean="0"/>
              <a:t>2011-2023 гг.</a:t>
            </a:r>
            <a:endParaRPr lang="ru-RU" sz="48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794360"/>
            <a:ext cx="2333625" cy="98952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D3F955C-B7DF-4E30-80BE-0DD97E2C845B}"/>
              </a:ext>
            </a:extLst>
          </p:cNvPr>
          <p:cNvSpPr txBox="1">
            <a:spLocks/>
          </p:cNvSpPr>
          <p:nvPr/>
        </p:nvSpPr>
        <p:spPr>
          <a:xfrm>
            <a:off x="285751" y="6012896"/>
            <a:ext cx="10344150" cy="609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6000" b="1" kern="1200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dirty="0" smtClean="0">
                <a:solidFill>
                  <a:srgbClr val="1C3B6C"/>
                </a:solidFill>
              </a:rPr>
              <a:t>ПРОЕКТ «ГЕНИЙ МЕСТА И ДУХ ВРЕМЕНИ»</a:t>
            </a:r>
            <a:endParaRPr lang="ru-RU" sz="2400" dirty="0">
              <a:solidFill>
                <a:srgbClr val="1C3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5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>
            <a:spLocks noGrp="1"/>
          </p:cNvSpPr>
          <p:nvPr>
            <p:ph type="title"/>
          </p:nvPr>
        </p:nvSpPr>
        <p:spPr>
          <a:xfrm>
            <a:off x="381000" y="-1"/>
            <a:ext cx="11811000" cy="844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kern="1200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Структура экономики</a:t>
            </a:r>
            <a:endParaRPr sz="2800" kern="1200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body" idx="1"/>
          </p:nvPr>
        </p:nvSpPr>
        <p:spPr>
          <a:xfrm>
            <a:off x="67754" y="1079023"/>
            <a:ext cx="11858444" cy="5851259"/>
          </a:xfrm>
          <a:prstGeom prst="rect">
            <a:avLst/>
          </a:prstGeom>
        </p:spPr>
        <p:txBody>
          <a:bodyPr spcFirstLastPara="1" wrap="square" lIns="360000" tIns="121900" rIns="121900" bIns="121900" anchor="t" anchorCtr="0"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2000" b="1" kern="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Архангельск, Вологда, Петрозаводск и </a:t>
            </a:r>
            <a:r>
              <a:rPr lang="ru-RU" sz="2000" b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Псков: </a:t>
            </a:r>
            <a:endParaRPr lang="ru-RU" sz="2000" b="1" kern="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Высокая степень диверсификации. </a:t>
            </a: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всех городах в структуре экономики преобладает сектор услуг. Наблюдаются быстрые темпы развития сектора услуг. В то же время, сохраняется выполнение производственных функций, полной деиндустриализации городов не произошло (с начала 2000-х гг. наблюдается рост значения производственного сектора экономики – т.н. новая индустриализация).</a:t>
            </a: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города являются административными центрами своих регионов. Заметную роль в их экономической структуре играет сектор ГМУ.</a:t>
            </a: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Петрозаводске и Пскове заметную роль играют сферы туризма и культуры. В Архангельске заметную роль играет транспорт.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Череповец:</a:t>
            </a:r>
            <a:endParaRPr lang="ru-RU" sz="2000" b="1" kern="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экономической структуре преобладает сектор производства. Наблюдается сильнейшее доминирование одной отрасли – металлургии. </a:t>
            </a: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600" kern="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Монопрофильность</a:t>
            </a:r>
            <a: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Город имеет очень сильную зависимость от деятельности градообразующего предприятия ПАО «Северсталь». В то же время, немаловажную роль в экономике играет ОАО «Аммофос» (входит в группу «Фосагро»).</a:t>
            </a: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Решением Минэкономразвития России Череповец включен в перечень монопрофильных городов, с наиболее сложным социально-экономическим положением (в 2022 и 2023 гг. </a:t>
            </a:r>
            <a: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наблюдается ухудшение целого ряда экономических показателей</a:t>
            </a:r>
            <a:r>
              <a:rPr lang="ru-RU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)..</a:t>
            </a:r>
            <a:endParaRPr lang="ru-RU" sz="1600" kern="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600" kern="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0990" indent="-380990">
              <a:spcAft>
                <a:spcPts val="600"/>
              </a:spcAft>
              <a:buFont typeface="Arial" pitchFamily="34" charset="0"/>
              <a:buChar char="•"/>
            </a:pPr>
            <a:endParaRPr lang="ru-RU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ЭКОНОМИКИ: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37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>
            <a:spLocks noGrp="1"/>
          </p:cNvSpPr>
          <p:nvPr>
            <p:ph type="title"/>
          </p:nvPr>
        </p:nvSpPr>
        <p:spPr>
          <a:xfrm>
            <a:off x="314325" y="200620"/>
            <a:ext cx="11877675" cy="622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kern="1200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Роль и вклад в экономическое развитие региона</a:t>
            </a:r>
            <a:endParaRPr sz="2800" kern="1200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body" idx="1"/>
          </p:nvPr>
        </p:nvSpPr>
        <p:spPr>
          <a:xfrm>
            <a:off x="95842" y="1099690"/>
            <a:ext cx="11956567" cy="5944015"/>
          </a:xfrm>
          <a:prstGeom prst="rect">
            <a:avLst/>
          </a:prstGeom>
        </p:spPr>
        <p:txBody>
          <a:bodyPr spcFirstLastPara="1" wrap="square" lIns="360000" tIns="121900" rIns="121900" bIns="121900" anchor="t" anchorCtr="0">
            <a:noAutofit/>
          </a:bodyPr>
          <a:lstStyle/>
          <a:p>
            <a:pPr marL="380990" indent="-380990" algn="just"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8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Выделяется Петрозаводск, доля которого в формировании большинства основных экономических показателей превышает 50% (например, основные фонды предприятий – 63%, строительные работы – 64%, розничная торговля – 59%). </a:t>
            </a:r>
          </a:p>
          <a:p>
            <a:pPr marL="380990" indent="-380990" algn="just"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8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Череповец вносит определяющий вклад в развитие производственного сектора Вологодской области (80% по обрабатывающим производствам). </a:t>
            </a:r>
          </a:p>
          <a:p>
            <a:pPr marL="380990" indent="-380990" algn="just"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8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Несколько меньшую роль в своих регионах выполняют Архангельск и Вологда (без учета вклада в развитие промышленности). </a:t>
            </a:r>
          </a:p>
          <a:p>
            <a:pPr marL="380990" indent="-380990" algn="just"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8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Наименьшим значением отличается Псков, вклад которого в формирование большинства основных экономических показателей составляет менее 50%. </a:t>
            </a:r>
          </a:p>
          <a:p>
            <a:pPr marL="380990" indent="-380990" algn="just"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8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двух регионах сложились конкурирующие тандемы городов, ведущих борьбу за привлечение наиболее ценных ресурсов городского развития. </a:t>
            </a:r>
          </a:p>
          <a:p>
            <a:pPr marL="1007975" indent="-380990" algn="just">
              <a:spcAft>
                <a:spcPts val="1200"/>
              </a:spcAft>
              <a:buClr>
                <a:srgbClr val="28549C"/>
              </a:buClr>
              <a:buFont typeface="Wingdings 2" panose="05020102010507070707" pitchFamily="18" charset="2"/>
              <a:buChar char="¡"/>
            </a:pPr>
            <a:r>
              <a:rPr lang="ru-RU" sz="18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Вологодской области – это Вологда и Череповец, в Псковской области – Псков и Великие Луки. </a:t>
            </a:r>
          </a:p>
          <a:p>
            <a:pPr marL="1007975" indent="-380990" algn="just">
              <a:spcAft>
                <a:spcPts val="1200"/>
              </a:spcAft>
              <a:buClr>
                <a:srgbClr val="28549C"/>
              </a:buClr>
              <a:buFont typeface="Wingdings 2" panose="05020102010507070707" pitchFamily="18" charset="2"/>
              <a:buChar char="¡"/>
            </a:pPr>
            <a:r>
              <a:rPr lang="ru-RU" sz="18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Вторые города двух регионов (Череповец и Великие Луки) в существенной степени опережают административные центры по показателям производственной деятельности. </a:t>
            </a:r>
          </a:p>
          <a:p>
            <a:pPr marL="285750" indent="-285750" algn="just">
              <a:spcAft>
                <a:spcPts val="12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8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Архангельской области в производственном секторе серьезную конкуренцию Архангельску составляет Северодвинск. </a:t>
            </a:r>
          </a:p>
          <a:p>
            <a:pPr marL="1007975" indent="-38099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8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90575" lvl="1" indent="-380990" algn="just">
              <a:lnSpc>
                <a:spcPct val="100000"/>
              </a:lnSpc>
              <a:buFont typeface="Wingdings" pitchFamily="2" charset="2"/>
              <a:buChar char="ü"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buFont typeface="Arial" pitchFamily="34" charset="0"/>
              <a:buChar char="•"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20000"/>
              </a:lnSpc>
              <a:buFont typeface="Arial" pitchFamily="34" charset="0"/>
              <a:buChar char="•"/>
            </a:pP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ЭКОНОМИКИ: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36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xmlns="" id="{480C2A45-DE20-3353-45E9-E366150F6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>
            <a:extLst>
              <a:ext uri="{FF2B5EF4-FFF2-40B4-BE49-F238E27FC236}">
                <a16:creationId xmlns:a16="http://schemas.microsoft.com/office/drawing/2014/main" xmlns="" id="{C44AC462-F7E1-EAD1-1B0D-4B43AA348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691" y="10599"/>
            <a:ext cx="11893310" cy="767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kern="1200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Показатели развития промышленности</a:t>
            </a:r>
            <a:endParaRPr sz="2800" kern="1200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xmlns="" id="{B4D36F97-F072-5C7E-9F8C-C88E9F03DA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971493"/>
            <a:ext cx="11956567" cy="5886507"/>
          </a:xfrm>
          <a:prstGeom prst="rect">
            <a:avLst/>
          </a:prstGeom>
        </p:spPr>
        <p:txBody>
          <a:bodyPr spcFirstLastPara="1" wrap="square" lIns="360000" tIns="121900" rIns="121900" bIns="12190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b="1" kern="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показателям промышленной деятельности безусловным лидером является Череповец, опережающий другие города в десятки </a:t>
            </a:r>
            <a:r>
              <a:rPr lang="ru-RU" sz="2000" b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  </a:t>
            </a:r>
            <a:endParaRPr lang="ru-RU" sz="2000" b="1" kern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90575" lvl="1" indent="-380990" algn="just">
              <a:lnSpc>
                <a:spcPct val="100000"/>
              </a:lnSpc>
              <a:buFont typeface="Wingdings" pitchFamily="2" charset="2"/>
              <a:buChar char="ü"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buFont typeface="Arial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20000"/>
              </a:lnSpc>
              <a:buFont typeface="Arial" pitchFamily="34" charset="0"/>
              <a:buChar char="•"/>
            </a:pP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EDC2E8-9A18-D422-0BA2-4B476C0DA02C}"/>
              </a:ext>
            </a:extLst>
          </p:cNvPr>
          <p:cNvSpPr txBox="1"/>
          <p:nvPr/>
        </p:nvSpPr>
        <p:spPr>
          <a:xfrm>
            <a:off x="381000" y="5786637"/>
            <a:ext cx="116014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4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Объем отгруженной промышленной продукции в городах (по крупным и средним предприятиям) в 2021-2023 гг., млрд руб.</a:t>
            </a:r>
            <a:endParaRPr lang="ru-RU" sz="1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D85A80CA-46B9-789D-DB03-2EB217DB8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520107"/>
              </p:ext>
            </p:extLst>
          </p:nvPr>
        </p:nvGraphicFramePr>
        <p:xfrm>
          <a:off x="444630" y="1817720"/>
          <a:ext cx="11223495" cy="370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ЭКОНОМИКИ: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1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xmlns="" id="{54E40B05-97DD-6EE1-461B-6C50218F2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>
            <a:extLst>
              <a:ext uri="{FF2B5EF4-FFF2-40B4-BE49-F238E27FC236}">
                <a16:creationId xmlns:a16="http://schemas.microsoft.com/office/drawing/2014/main" xmlns="" id="{0B9B5517-1B7D-96C6-3B1E-D8D8441FBE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609" y="152725"/>
            <a:ext cx="11843392" cy="613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kern="1200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Показатели привлечения и использования инвестиций</a:t>
            </a:r>
            <a:endParaRPr sz="2800" kern="1200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xmlns="" id="{BBD5D127-1DC4-EED1-ABCD-A09D330C9A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383" y="891861"/>
            <a:ext cx="11956567" cy="6128047"/>
          </a:xfrm>
          <a:prstGeom prst="rect">
            <a:avLst/>
          </a:prstGeom>
        </p:spPr>
        <p:txBody>
          <a:bodyPr spcFirstLastPara="1" wrap="square" lIns="360000" tIns="121900" rIns="121900" bIns="121900" anchor="t" anchorCtr="0">
            <a:noAutofit/>
          </a:bodyPr>
          <a:lstStyle/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привлечению и использованию инвестиций с большим отрывом лидирует Череповец, на последнем месте – Псков. Череповец опережает Псков в 3,3 раза (2023 г.) в 8 раз (2021 г.). </a:t>
            </a: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Помимо Пскова неблагоприятная ситуация с привлечением инвестиций наблюдается в Петрозаводске. </a:t>
            </a: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Архангельска и Вологды находятся примерно на одном уровне. </a:t>
            </a:r>
          </a:p>
          <a:p>
            <a:pPr marL="380990" indent="-380990" algn="just">
              <a:spcAft>
                <a:spcPts val="6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 всех городах, за исключением Череповца, более или около трети всех инвестиций формируются за счет бюджетных средств. Самая большая доля бюджетных инвестиций в 2023 г. наблюдалась в Вологде – 46,6%, в Петрозаводске – 45,8% и Пскове – 31,8%, самая незначительная в Череповце –8,7%</a:t>
            </a:r>
          </a:p>
          <a:p>
            <a:pPr marL="380990" indent="-38099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575" lvl="1" indent="-380990" algn="just">
              <a:lnSpc>
                <a:spcPct val="100000"/>
              </a:lnSpc>
              <a:buFont typeface="Wingdings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buFont typeface="Arial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3E3D5E-6BFF-4441-0336-9A21A483CB96}"/>
              </a:ext>
            </a:extLst>
          </p:cNvPr>
          <p:cNvSpPr txBox="1"/>
          <p:nvPr/>
        </p:nvSpPr>
        <p:spPr>
          <a:xfrm>
            <a:off x="168168" y="5819107"/>
            <a:ext cx="6503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2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Объем инвестиций в основной капитал (по крупным и средним предприятиям) </a:t>
            </a:r>
            <a:r>
              <a:rPr lang="ru-RU" sz="1200" b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ru-RU" sz="1200" b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r>
              <a:rPr lang="ru-RU" sz="1200" b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lang="ru-RU" sz="12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2021-2023 гг., млрд руб.</a:t>
            </a:r>
            <a:endParaRPr lang="ru-RU" sz="12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E14428-ABB1-ACF0-EE63-19DF9DD29803}"/>
              </a:ext>
            </a:extLst>
          </p:cNvPr>
          <p:cNvSpPr txBox="1"/>
          <p:nvPr/>
        </p:nvSpPr>
        <p:spPr>
          <a:xfrm>
            <a:off x="6672001" y="5847440"/>
            <a:ext cx="542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1219170">
              <a:buClr>
                <a:srgbClr val="000000"/>
              </a:buClr>
              <a:defRPr sz="1200" b="1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sym typeface="Arial"/>
              </a:rPr>
              <a:t>Объем инвестиций в основной капитал на душу населения  (по крупным и средним предприятиям) в 2023., тыс. руб.</a:t>
            </a:r>
          </a:p>
          <a:p>
            <a:endParaRPr lang="ru-RU" dirty="0">
              <a:solidFill>
                <a:srgbClr val="0070C0"/>
              </a:solidFill>
              <a:sym typeface="Arial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B0E35279-7FDD-4026-F2E0-074B85EA0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597778"/>
              </p:ext>
            </p:extLst>
          </p:nvPr>
        </p:nvGraphicFramePr>
        <p:xfrm>
          <a:off x="348608" y="2662657"/>
          <a:ext cx="6142949" cy="319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AB19387-4E24-58B3-03EF-D6AEA2821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255340"/>
              </p:ext>
            </p:extLst>
          </p:nvPr>
        </p:nvGraphicFramePr>
        <p:xfrm>
          <a:off x="6580806" y="2662657"/>
          <a:ext cx="5353779" cy="319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ЭКОНОМИКИ: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13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xmlns="" id="{935E528B-56C1-E959-F6FD-AB4731056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>
            <a:extLst>
              <a:ext uri="{FF2B5EF4-FFF2-40B4-BE49-F238E27FC236}">
                <a16:creationId xmlns:a16="http://schemas.microsoft.com/office/drawing/2014/main" xmlns="" id="{135B59CB-0238-38D2-22BB-644AF4254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233" y="163623"/>
            <a:ext cx="11831833" cy="591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kern="1200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Показатели развития потребительского рынка</a:t>
            </a:r>
            <a:endParaRPr sz="2800" kern="1200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xmlns="" id="{6F2EDCBB-CA53-74D9-B893-9E43ADD39D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1348" y="826104"/>
            <a:ext cx="11956567" cy="6031896"/>
          </a:xfrm>
          <a:prstGeom prst="rect">
            <a:avLst/>
          </a:prstGeom>
        </p:spPr>
        <p:txBody>
          <a:bodyPr spcFirstLastPara="1" wrap="square" lIns="360000" tIns="121900" rIns="121900" bIns="12190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Наиболее высоким уровнем развития потребительского рынка отличаются Архангельск и Петрозаводск. Наименее развитым - Череповец. </a:t>
            </a:r>
          </a:p>
          <a:p>
            <a:pPr marL="990575" lvl="1" indent="-380990" algn="just">
              <a:lnSpc>
                <a:spcPct val="100000"/>
              </a:lnSpc>
              <a:buFont typeface="Wingdings" pitchFamily="2" charset="2"/>
              <a:buChar char="ü"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00000"/>
              </a:lnSpc>
              <a:buFont typeface="Arial" pitchFamily="34" charset="0"/>
              <a:buChar char="•"/>
            </a:pP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20000"/>
              </a:lnSpc>
              <a:buFont typeface="Arial" pitchFamily="34" charset="0"/>
              <a:buChar char="•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072AE-C5E5-EA73-68F7-C1B49A8241DF}"/>
              </a:ext>
            </a:extLst>
          </p:cNvPr>
          <p:cNvSpPr txBox="1"/>
          <p:nvPr/>
        </p:nvSpPr>
        <p:spPr>
          <a:xfrm>
            <a:off x="8879635" y="2145877"/>
            <a:ext cx="2894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1219170">
              <a:buClr>
                <a:srgbClr val="000000"/>
              </a:buClr>
              <a:defRPr sz="1200" b="1" kern="1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>
                <a:sym typeface="Arial"/>
              </a:rPr>
              <a:t>Оборот розничной торговли </a:t>
            </a:r>
            <a:r>
              <a:rPr lang="ru-RU" dirty="0" smtClean="0">
                <a:sym typeface="Arial"/>
              </a:rPr>
              <a:t/>
            </a:r>
            <a:br>
              <a:rPr lang="ru-RU" dirty="0" smtClean="0">
                <a:sym typeface="Arial"/>
              </a:rPr>
            </a:br>
            <a:r>
              <a:rPr lang="ru-RU" dirty="0" smtClean="0">
                <a:sym typeface="Arial"/>
              </a:rPr>
              <a:t>в </a:t>
            </a:r>
            <a:r>
              <a:rPr lang="ru-RU" dirty="0">
                <a:sym typeface="Arial"/>
              </a:rPr>
              <a:t>городах в 2021-2023 гг. </a:t>
            </a:r>
            <a:r>
              <a:rPr lang="ru-RU" dirty="0" smtClean="0">
                <a:sym typeface="Arial"/>
              </a:rPr>
              <a:t/>
            </a:r>
            <a:br>
              <a:rPr lang="ru-RU" dirty="0" smtClean="0">
                <a:sym typeface="Arial"/>
              </a:rPr>
            </a:br>
            <a:r>
              <a:rPr lang="ru-RU" dirty="0" smtClean="0">
                <a:sym typeface="Arial"/>
              </a:rPr>
              <a:t>(</a:t>
            </a:r>
            <a:r>
              <a:rPr lang="ru-RU" dirty="0">
                <a:sym typeface="Arial"/>
              </a:rPr>
              <a:t>без учета субъектов малого предпринимательства), </a:t>
            </a:r>
            <a:r>
              <a:rPr lang="ru-RU" dirty="0" smtClean="0">
                <a:sym typeface="Arial"/>
              </a:rPr>
              <a:t/>
            </a:r>
            <a:br>
              <a:rPr lang="ru-RU" dirty="0" smtClean="0">
                <a:sym typeface="Arial"/>
              </a:rPr>
            </a:br>
            <a:r>
              <a:rPr lang="ru-RU" dirty="0" smtClean="0">
                <a:sym typeface="Arial"/>
              </a:rPr>
              <a:t>млрд </a:t>
            </a:r>
            <a:r>
              <a:rPr lang="ru-RU" dirty="0">
                <a:sym typeface="Arial"/>
              </a:rPr>
              <a:t>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9FAC19-4AF8-3E0B-5BD5-2562AE7C5D0A}"/>
              </a:ext>
            </a:extLst>
          </p:cNvPr>
          <p:cNvSpPr txBox="1"/>
          <p:nvPr/>
        </p:nvSpPr>
        <p:spPr>
          <a:xfrm>
            <a:off x="8941110" y="4546416"/>
            <a:ext cx="27719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1219170">
              <a:buClr>
                <a:srgbClr val="000000"/>
              </a:buClr>
              <a:defRPr sz="1200" b="1" kern="1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>
                <a:sym typeface="Arial"/>
              </a:rPr>
              <a:t>Оборот розничной торговли </a:t>
            </a:r>
            <a:r>
              <a:rPr lang="ru-RU" dirty="0" smtClean="0">
                <a:sym typeface="Arial"/>
              </a:rPr>
              <a:t/>
            </a:r>
            <a:br>
              <a:rPr lang="ru-RU" dirty="0" smtClean="0">
                <a:sym typeface="Arial"/>
              </a:rPr>
            </a:br>
            <a:r>
              <a:rPr lang="ru-RU" dirty="0" smtClean="0">
                <a:sym typeface="Arial"/>
              </a:rPr>
              <a:t>в </a:t>
            </a:r>
            <a:r>
              <a:rPr lang="ru-RU" dirty="0">
                <a:sym typeface="Arial"/>
              </a:rPr>
              <a:t>расчете на душу населения </a:t>
            </a:r>
            <a:r>
              <a:rPr lang="ru-RU" dirty="0" smtClean="0">
                <a:sym typeface="Arial"/>
              </a:rPr>
              <a:t/>
            </a:r>
            <a:br>
              <a:rPr lang="ru-RU" dirty="0" smtClean="0">
                <a:sym typeface="Arial"/>
              </a:rPr>
            </a:br>
            <a:r>
              <a:rPr lang="ru-RU" dirty="0" smtClean="0">
                <a:sym typeface="Arial"/>
              </a:rPr>
              <a:t>в </a:t>
            </a:r>
            <a:r>
              <a:rPr lang="ru-RU" dirty="0">
                <a:sym typeface="Arial"/>
              </a:rPr>
              <a:t>2023г. (без учета субъектов малого предпринимательства), тыс. руб.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E8CB22D0-66DD-1CD8-69CC-9582B3112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181348"/>
              </p:ext>
            </p:extLst>
          </p:nvPr>
        </p:nvGraphicFramePr>
        <p:xfrm>
          <a:off x="212112" y="1590752"/>
          <a:ext cx="8768760" cy="253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FD502479-DC40-1416-FEC5-F94138C9F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243128"/>
              </p:ext>
            </p:extLst>
          </p:nvPr>
        </p:nvGraphicFramePr>
        <p:xfrm>
          <a:off x="276084" y="4196470"/>
          <a:ext cx="8334517" cy="212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ЭКОНОМИКИ: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67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xmlns="" id="{745DB23F-81FB-28AF-AEA0-651398295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>
            <a:extLst>
              <a:ext uri="{FF2B5EF4-FFF2-40B4-BE49-F238E27FC236}">
                <a16:creationId xmlns:a16="http://schemas.microsoft.com/office/drawing/2014/main" xmlns="" id="{9FFC7FF7-173C-2D3D-A3FC-5327804126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554" y="67269"/>
            <a:ext cx="11774364" cy="6335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kern="1200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Среднемесячная зарплата</a:t>
            </a:r>
            <a:endParaRPr sz="2800" kern="1200" spc="-5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xmlns="" id="{2255A776-34C9-4863-AAE4-24B69B926A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742" y="1066801"/>
            <a:ext cx="11956567" cy="5776879"/>
          </a:xfrm>
          <a:prstGeom prst="rect">
            <a:avLst/>
          </a:prstGeom>
        </p:spPr>
        <p:txBody>
          <a:bodyPr spcFirstLastPara="1" wrap="square" lIns="360000" tIns="121900" rIns="121900" bIns="121900" anchor="t" anchorCtr="0"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14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Лидерство Архангельска определяется тем, что город относится к районам Крайнего Севера и приравненным к ним местностям, наличием предприятий воздушного и водного транспорта, а также предприятий, обслуживающих компании и население Ненецкого автономного округа.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Второе место Череповца определяются высоким уровнем оплаты труда на  ПАО «Северсталь» и ОАО «Аммофос».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Хорошие позиции Петрозаводска определяются тем, что город относится к районам Крайнего Севера и приравненным к ним местностям.</a:t>
            </a:r>
            <a:endParaRPr lang="ru-RU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90575" lvl="1" indent="-380990" algn="just">
              <a:spcAft>
                <a:spcPts val="600"/>
              </a:spcAft>
              <a:buFont typeface="Wingdings" pitchFamily="2" charset="2"/>
              <a:buChar char="ü"/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Aft>
                <a:spcPts val="600"/>
              </a:spcAft>
              <a:buFont typeface="Arial" pitchFamily="34" charset="0"/>
              <a:buChar char="•"/>
            </a:pPr>
            <a:endParaRPr lang="ru-RU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Aft>
                <a:spcPts val="600"/>
              </a:spcAft>
              <a:buFont typeface="Arial" pitchFamily="34" charset="0"/>
              <a:buChar char="•"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198607-EF28-11A6-FDF7-BED68066175B}"/>
              </a:ext>
            </a:extLst>
          </p:cNvPr>
          <p:cNvSpPr txBox="1"/>
          <p:nvPr/>
        </p:nvSpPr>
        <p:spPr>
          <a:xfrm>
            <a:off x="333554" y="5970421"/>
            <a:ext cx="115248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2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Среднемесячная заработная плата одного работника (по крупным и средним предприятиям) в 2021-2023 гг., тыс. руб.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40D8B993-2CC5-BDA7-A05F-E4EDC4422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245651"/>
              </p:ext>
            </p:extLst>
          </p:nvPr>
        </p:nvGraphicFramePr>
        <p:xfrm>
          <a:off x="333554" y="2495911"/>
          <a:ext cx="11605404" cy="347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" y="64770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ЭКОНОМИКИ: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9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CE3D44-5348-4CAE-B41E-DD852B27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219201"/>
            <a:ext cx="11525250" cy="4438649"/>
          </a:xfrm>
        </p:spPr>
        <p:txBody>
          <a:bodyPr>
            <a:noAutofit/>
          </a:bodyPr>
          <a:lstStyle/>
          <a:p>
            <a:pPr marL="360000" indent="-360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20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В 2025 г. проводится сравнительный анализ пяти организационных и </a:t>
            </a:r>
            <a:r>
              <a:rPr lang="ru-RU" sz="20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управленческих</a:t>
            </a:r>
            <a:r>
              <a:rPr lang="ru-RU" sz="20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инноваций:  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планирование с общественным участием,</a:t>
            </a:r>
            <a:r>
              <a:rPr lang="ru-RU" sz="20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и</a:t>
            </a:r>
            <a:r>
              <a:rPr lang="ru-RU" sz="20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нициативное бюджетирование,  цифровизация </a:t>
            </a:r>
            <a:r>
              <a:rPr lang="ru-RU" sz="2000" b="1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градопланирования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, инновации в создании креативных пространств, инфраструктура поддержки технологических инноваций.</a:t>
            </a:r>
            <a:endParaRPr lang="ru-RU" sz="2000" kern="100" dirty="0">
              <a:effectLst/>
              <a:latin typeface="Arial" panose="020B0604020202020204" pitchFamily="34" charset="0"/>
              <a:ea typeface="Aptos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"/>
            </a:pPr>
            <a:r>
              <a:rPr lang="ru-RU" sz="20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Сравнение 5-ти городов выборки по каждой из пяти выбранных инноваций позволит оценить восприимчивость каждого города (городского сообщества) к каждой инновации, в частности, выяснить 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причины более раннего или позднего внедрения инновации, ее объемы и распространенность, причины и проблемы внедрения, было ли внедрение имитацией или ответом на реальную потребность, обязанностью перед региональной властью или внутренней потребностью, результативность внедрения инновации, отношение к ней населения/релевантной группы населения. </a:t>
            </a:r>
            <a:r>
              <a:rPr lang="ru-RU" sz="2000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Характер восприятия каждой рассматриваемой инновации позволит построить «инновационный портрет» каждого города. 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Эти «портреты» можно будет далее соотнести с социо-культурными характеристиками городских сообществ и с результатами социально-экономического развития.</a:t>
            </a:r>
          </a:p>
          <a:p>
            <a:pPr>
              <a:lnSpc>
                <a:spcPct val="100000"/>
              </a:lnSpc>
              <a:buClr>
                <a:srgbClr val="28549C"/>
              </a:buClr>
              <a:buFont typeface="Wingdings" panose="05000000000000000000" pitchFamily="2" charset="2"/>
              <a:buChar char="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333374" y="0"/>
            <a:ext cx="11525251" cy="900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ru-RU" sz="2800" b="1" spc="-5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Обоснование исследовательского подхода (2)</a:t>
            </a:r>
          </a:p>
        </p:txBody>
      </p:sp>
    </p:spTree>
    <p:extLst>
      <p:ext uri="{BB962C8B-B14F-4D97-AF65-F5344CB8AC3E}">
        <p14:creationId xmlns:p14="http://schemas.microsoft.com/office/powerpoint/2010/main" val="1158673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16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5107A5-2F58-4D90-89D6-D36E701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00" y="412735"/>
            <a:ext cx="10710950" cy="174943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АРХАНГЕЛЬСК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ВОЛОГДА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ПЕТРОЗАВОДСК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ПСКОВ 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ru-RU" sz="3600" b="1" dirty="0" smtClean="0">
                <a:solidFill>
                  <a:srgbClr val="1C3B6C"/>
                </a:solidFill>
                <a:ea typeface="Tahoma" panose="020B0604030504040204" pitchFamily="34" charset="0"/>
              </a:rPr>
              <a:t> ЧЕРЕПОВЕЦ</a:t>
            </a:r>
            <a:endParaRPr lang="ru-RU" cap="none" dirty="0">
              <a:solidFill>
                <a:srgbClr val="1C3B6C"/>
              </a:solidFill>
              <a:latin typeface="Fira Sans Condensed Medium" panose="020B06030500000200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794360"/>
            <a:ext cx="2333625" cy="98952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D3F955C-B7DF-4E30-80BE-0DD97E2C845B}"/>
              </a:ext>
            </a:extLst>
          </p:cNvPr>
          <p:cNvSpPr txBox="1">
            <a:spLocks/>
          </p:cNvSpPr>
          <p:nvPr/>
        </p:nvSpPr>
        <p:spPr>
          <a:xfrm>
            <a:off x="285751" y="6012896"/>
            <a:ext cx="10344150" cy="609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6000" b="1" kern="1200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dirty="0" smtClean="0">
                <a:solidFill>
                  <a:srgbClr val="1C3B6C"/>
                </a:solidFill>
              </a:rPr>
              <a:t>ПРОЕКТ «ГЕНИЙ МЕСТА И ДУХ ВРЕМЕНИ»</a:t>
            </a:r>
            <a:endParaRPr lang="ru-RU" sz="2400" dirty="0">
              <a:solidFill>
                <a:srgbClr val="1C3B6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851" y="2684455"/>
            <a:ext cx="11496674" cy="2387600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Муниципальное развитие 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и самоуправление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sz="4800" b="0" dirty="0" smtClean="0"/>
              <a:t>2011-2023 гг.</a:t>
            </a: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3972147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3EA2B3-F975-5836-305C-B02CB54F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3" y="120651"/>
            <a:ext cx="10617200" cy="71755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Реформа МСУ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43BE080-76B7-1930-D716-2AABDBED5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146502"/>
              </p:ext>
            </p:extLst>
          </p:nvPr>
        </p:nvGraphicFramePr>
        <p:xfrm>
          <a:off x="228065" y="1446213"/>
          <a:ext cx="5867935" cy="418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81A723-9DC2-9090-FA63-6097F0E618DD}"/>
              </a:ext>
            </a:extLst>
          </p:cNvPr>
          <p:cNvSpPr txBox="1"/>
          <p:nvPr/>
        </p:nvSpPr>
        <p:spPr>
          <a:xfrm>
            <a:off x="6200774" y="1109588"/>
            <a:ext cx="57372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Новации в системе местного самоуправления имеют общий тренд, задаваемый федеральной повесткой, но внедряются в городах с разной скоростью, что было обусловлено местными особенностями, главным образом наличием или отсутствием конфликтов между органами власти как по горизонтали (внутри муниципального образования), так и по вертикали (с региональными властями).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фоне процессов огосударствления системы местного самоуправления, отказа от прямых выборов мэров, низкой явки на местных выборах встаёт проблема выстраивания системы коммуникации и с горожанами и поиск механизмов, обеспечивающих их участие в управление городом.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999" y="6477000"/>
            <a:ext cx="80867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РАЗВИТИЕ И САМОУПРАВЛЕНИЕ: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28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xmlns="" id="{964C08AF-F743-5125-52E1-11C5863910E7}"/>
              </a:ext>
            </a:extLst>
          </p:cNvPr>
          <p:cNvSpPr/>
          <p:nvPr/>
        </p:nvSpPr>
        <p:spPr>
          <a:xfrm>
            <a:off x="670286" y="4015062"/>
            <a:ext cx="10683513" cy="428624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  <a:tailEnd type="arrow" w="sm" len="sm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18C367F5-AC39-3499-CD69-EBFD93CADEDA}"/>
              </a:ext>
            </a:extLst>
          </p:cNvPr>
          <p:cNvSpPr/>
          <p:nvPr/>
        </p:nvSpPr>
        <p:spPr>
          <a:xfrm>
            <a:off x="5440397" y="4225480"/>
            <a:ext cx="0" cy="159296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F7BA967B-3E84-14BB-A15C-D56DAD6F3861}"/>
              </a:ext>
            </a:extLst>
          </p:cNvPr>
          <p:cNvSpPr/>
          <p:nvPr/>
        </p:nvSpPr>
        <p:spPr>
          <a:xfrm>
            <a:off x="2441579" y="4247939"/>
            <a:ext cx="0" cy="159296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7A5F186A-E3A4-F42B-BE82-07ECA17A2A60}"/>
              </a:ext>
            </a:extLst>
          </p:cNvPr>
          <p:cNvSpPr/>
          <p:nvPr/>
        </p:nvSpPr>
        <p:spPr>
          <a:xfrm rot="18900000">
            <a:off x="2250206" y="5485999"/>
            <a:ext cx="382748" cy="3827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BE1A23EC-0EAD-391E-404A-B447FDB7C5BD}"/>
              </a:ext>
            </a:extLst>
          </p:cNvPr>
          <p:cNvSpPr/>
          <p:nvPr/>
        </p:nvSpPr>
        <p:spPr>
          <a:xfrm>
            <a:off x="3251204" y="2632519"/>
            <a:ext cx="0" cy="159296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785EED-B8B5-4E09-A0EC-8BD2CF13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0"/>
            <a:ext cx="10317198" cy="81582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Выборность глав</a:t>
            </a:r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xmlns="" id="{95087E81-67DC-FBC7-797D-D434FDB858F2}"/>
              </a:ext>
            </a:extLst>
          </p:cNvPr>
          <p:cNvSpPr/>
          <p:nvPr/>
        </p:nvSpPr>
        <p:spPr>
          <a:xfrm rot="8100000">
            <a:off x="3055033" y="2158922"/>
            <a:ext cx="392341" cy="392341"/>
          </a:xfrm>
          <a:prstGeom prst="teardrop">
            <a:avLst>
              <a:gd name="adj" fmla="val 11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xmlns="" id="{59BEDC47-1A27-61D8-41B6-78F989714476}"/>
              </a:ext>
            </a:extLst>
          </p:cNvPr>
          <p:cNvSpPr/>
          <p:nvPr/>
        </p:nvSpPr>
        <p:spPr>
          <a:xfrm>
            <a:off x="3098618" y="2202507"/>
            <a:ext cx="305170" cy="305170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4F19D04F-4072-0C84-6108-CA2787329C07}"/>
              </a:ext>
            </a:extLst>
          </p:cNvPr>
          <p:cNvSpPr/>
          <p:nvPr/>
        </p:nvSpPr>
        <p:spPr>
          <a:xfrm>
            <a:off x="3180272" y="4187875"/>
            <a:ext cx="141865" cy="143833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F89D64-2DE1-21A4-8B5E-129AEC0579D9}"/>
              </a:ext>
            </a:extLst>
          </p:cNvPr>
          <p:cNvSpPr txBox="1"/>
          <p:nvPr/>
        </p:nvSpPr>
        <p:spPr>
          <a:xfrm>
            <a:off x="2864551" y="1805784"/>
            <a:ext cx="80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Псков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E6F094F7-215D-8BF5-3CB8-8F0A01D56F0C}"/>
              </a:ext>
            </a:extLst>
          </p:cNvPr>
          <p:cNvSpPr/>
          <p:nvPr/>
        </p:nvSpPr>
        <p:spPr>
          <a:xfrm>
            <a:off x="6030852" y="2994669"/>
            <a:ext cx="1" cy="123081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8" name="Капля 17">
            <a:extLst>
              <a:ext uri="{FF2B5EF4-FFF2-40B4-BE49-F238E27FC236}">
                <a16:creationId xmlns:a16="http://schemas.microsoft.com/office/drawing/2014/main" xmlns="" id="{D0D5D367-A306-E7EF-F6A2-422A1E956A85}"/>
              </a:ext>
            </a:extLst>
          </p:cNvPr>
          <p:cNvSpPr/>
          <p:nvPr/>
        </p:nvSpPr>
        <p:spPr>
          <a:xfrm rot="8100000">
            <a:off x="5844307" y="2950109"/>
            <a:ext cx="392341" cy="392341"/>
          </a:xfrm>
          <a:prstGeom prst="teardrop">
            <a:avLst>
              <a:gd name="adj" fmla="val 115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9" name="Круг: прозрачная заливка 18">
            <a:extLst>
              <a:ext uri="{FF2B5EF4-FFF2-40B4-BE49-F238E27FC236}">
                <a16:creationId xmlns:a16="http://schemas.microsoft.com/office/drawing/2014/main" xmlns="" id="{5BD1AFDB-C9AD-A49C-E8F7-18B2EDC47F77}"/>
              </a:ext>
            </a:extLst>
          </p:cNvPr>
          <p:cNvSpPr/>
          <p:nvPr/>
        </p:nvSpPr>
        <p:spPr>
          <a:xfrm>
            <a:off x="5887892" y="2994669"/>
            <a:ext cx="305170" cy="305170"/>
          </a:xfrm>
          <a:prstGeom prst="donut">
            <a:avLst>
              <a:gd name="adj" fmla="val 24806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F32AA3E-FDA5-606F-117F-E2A6B1D23F6D}"/>
              </a:ext>
            </a:extLst>
          </p:cNvPr>
          <p:cNvSpPr/>
          <p:nvPr/>
        </p:nvSpPr>
        <p:spPr>
          <a:xfrm>
            <a:off x="5972995" y="4185868"/>
            <a:ext cx="141865" cy="143833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C2F8D2-FA9D-D816-AB91-9ADA86250FDE}"/>
              </a:ext>
            </a:extLst>
          </p:cNvPr>
          <p:cNvSpPr txBox="1"/>
          <p:nvPr/>
        </p:nvSpPr>
        <p:spPr>
          <a:xfrm>
            <a:off x="5244295" y="2550446"/>
            <a:ext cx="1535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Петрозаводск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9B2052EC-47A4-E202-4376-A1BDE8E4BEF3}"/>
              </a:ext>
            </a:extLst>
          </p:cNvPr>
          <p:cNvSpPr/>
          <p:nvPr/>
        </p:nvSpPr>
        <p:spPr>
          <a:xfrm rot="18900000">
            <a:off x="5249023" y="5486000"/>
            <a:ext cx="382748" cy="3827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35" name="Звезда: 12 точек 34">
            <a:extLst>
              <a:ext uri="{FF2B5EF4-FFF2-40B4-BE49-F238E27FC236}">
                <a16:creationId xmlns:a16="http://schemas.microsoft.com/office/drawing/2014/main" xmlns="" id="{B02D29B7-74DE-3E47-3905-02A9EEE98712}"/>
              </a:ext>
            </a:extLst>
          </p:cNvPr>
          <p:cNvSpPr/>
          <p:nvPr/>
        </p:nvSpPr>
        <p:spPr>
          <a:xfrm>
            <a:off x="5291543" y="5528520"/>
            <a:ext cx="297708" cy="297708"/>
          </a:xfrm>
          <a:prstGeom prst="star12">
            <a:avLst/>
          </a:prstGeom>
        </p:spPr>
        <p:style>
          <a:lnRef idx="2">
            <a:schemeClr val="accent2">
              <a:hueOff val="16917010"/>
              <a:satOff val="8786"/>
              <a:lumOff val="-100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4854B798-BC4A-FC51-DAEC-903E339ECDB5}"/>
              </a:ext>
            </a:extLst>
          </p:cNvPr>
          <p:cNvSpPr/>
          <p:nvPr/>
        </p:nvSpPr>
        <p:spPr>
          <a:xfrm>
            <a:off x="2370646" y="4185868"/>
            <a:ext cx="141865" cy="143833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33" name="Звезда: 12 точек 32">
            <a:extLst>
              <a:ext uri="{FF2B5EF4-FFF2-40B4-BE49-F238E27FC236}">
                <a16:creationId xmlns:a16="http://schemas.microsoft.com/office/drawing/2014/main" xmlns="" id="{03A01287-293C-8E85-3273-AE761DBB4A65}"/>
              </a:ext>
            </a:extLst>
          </p:cNvPr>
          <p:cNvSpPr/>
          <p:nvPr/>
        </p:nvSpPr>
        <p:spPr>
          <a:xfrm>
            <a:off x="2292724" y="5520733"/>
            <a:ext cx="297708" cy="297708"/>
          </a:xfrm>
          <a:prstGeom prst="star12">
            <a:avLst/>
          </a:prstGeom>
        </p:spPr>
        <p:style>
          <a:lnRef idx="2">
            <a:schemeClr val="accent2">
              <a:hueOff val="16917010"/>
              <a:satOff val="8786"/>
              <a:lumOff val="-100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5A340D7-000D-4493-91F1-2CB81B1BE7B3}"/>
              </a:ext>
            </a:extLst>
          </p:cNvPr>
          <p:cNvSpPr/>
          <p:nvPr/>
        </p:nvSpPr>
        <p:spPr>
          <a:xfrm>
            <a:off x="5369465" y="4176022"/>
            <a:ext cx="141865" cy="143833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660A80-B26C-AD54-9761-8A92DEEECA02}"/>
              </a:ext>
            </a:extLst>
          </p:cNvPr>
          <p:cNvSpPr txBox="1"/>
          <p:nvPr/>
        </p:nvSpPr>
        <p:spPr>
          <a:xfrm>
            <a:off x="2784987" y="5229177"/>
            <a:ext cx="234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Большая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муниципальная революция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2003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AD290DE-8131-CB21-AC2E-E9392434F213}"/>
              </a:ext>
            </a:extLst>
          </p:cNvPr>
          <p:cNvSpPr txBox="1"/>
          <p:nvPr/>
        </p:nvSpPr>
        <p:spPr>
          <a:xfrm>
            <a:off x="5715704" y="5247843"/>
            <a:ext cx="234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Малая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муниципальная революция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2014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6A7E9FE-4088-5AC4-6062-32FCB989038D}"/>
              </a:ext>
            </a:extLst>
          </p:cNvPr>
          <p:cNvSpPr txBox="1"/>
          <p:nvPr/>
        </p:nvSpPr>
        <p:spPr>
          <a:xfrm>
            <a:off x="2080828" y="3744732"/>
            <a:ext cx="234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2003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D2F6DAE-FD25-8B5A-185D-DCB93F66863C}"/>
              </a:ext>
            </a:extLst>
          </p:cNvPr>
          <p:cNvSpPr txBox="1"/>
          <p:nvPr/>
        </p:nvSpPr>
        <p:spPr>
          <a:xfrm>
            <a:off x="2950793" y="4426107"/>
            <a:ext cx="234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2005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DE3117A-0BA9-548F-A6E6-D65BFB13DEBB}"/>
              </a:ext>
            </a:extLst>
          </p:cNvPr>
          <p:cNvSpPr txBox="1"/>
          <p:nvPr/>
        </p:nvSpPr>
        <p:spPr>
          <a:xfrm>
            <a:off x="-37835" y="4094049"/>
            <a:ext cx="234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1996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6758E91-1F98-D59E-1167-41B603FB7285}"/>
              </a:ext>
            </a:extLst>
          </p:cNvPr>
          <p:cNvSpPr txBox="1"/>
          <p:nvPr/>
        </p:nvSpPr>
        <p:spPr>
          <a:xfrm>
            <a:off x="5158694" y="3674004"/>
            <a:ext cx="234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2014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6670E6A-4F21-D1DD-BBA5-91C5881DE947}"/>
              </a:ext>
            </a:extLst>
          </p:cNvPr>
          <p:cNvSpPr txBox="1"/>
          <p:nvPr/>
        </p:nvSpPr>
        <p:spPr>
          <a:xfrm>
            <a:off x="5753425" y="4471842"/>
            <a:ext cx="234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2015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E650D1C-0C6B-6D4D-3B12-8A883FD34849}"/>
              </a:ext>
            </a:extLst>
          </p:cNvPr>
          <p:cNvSpPr txBox="1"/>
          <p:nvPr/>
        </p:nvSpPr>
        <p:spPr>
          <a:xfrm>
            <a:off x="8827114" y="4471842"/>
            <a:ext cx="69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2017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C322F00D-C9DB-7BAA-20FB-CF4A7AEA296C}"/>
              </a:ext>
            </a:extLst>
          </p:cNvPr>
          <p:cNvSpPr/>
          <p:nvPr/>
        </p:nvSpPr>
        <p:spPr>
          <a:xfrm>
            <a:off x="6030851" y="2997855"/>
            <a:ext cx="1" cy="123081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63" name="Капля 62">
            <a:extLst>
              <a:ext uri="{FF2B5EF4-FFF2-40B4-BE49-F238E27FC236}">
                <a16:creationId xmlns:a16="http://schemas.microsoft.com/office/drawing/2014/main" xmlns="" id="{5A0E980F-34FA-86AA-F688-7B8FF547A13D}"/>
              </a:ext>
            </a:extLst>
          </p:cNvPr>
          <p:cNvSpPr/>
          <p:nvPr/>
        </p:nvSpPr>
        <p:spPr>
          <a:xfrm rot="8100000">
            <a:off x="5844306" y="2953295"/>
            <a:ext cx="392341" cy="392341"/>
          </a:xfrm>
          <a:prstGeom prst="teardrop">
            <a:avLst>
              <a:gd name="adj" fmla="val 115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64" name="Круг: прозрачная заливка 63">
            <a:extLst>
              <a:ext uri="{FF2B5EF4-FFF2-40B4-BE49-F238E27FC236}">
                <a16:creationId xmlns:a16="http://schemas.microsoft.com/office/drawing/2014/main" xmlns="" id="{84647113-2DCB-1909-9A16-8A7BD011246E}"/>
              </a:ext>
            </a:extLst>
          </p:cNvPr>
          <p:cNvSpPr/>
          <p:nvPr/>
        </p:nvSpPr>
        <p:spPr>
          <a:xfrm>
            <a:off x="5887891" y="2997855"/>
            <a:ext cx="305170" cy="305170"/>
          </a:xfrm>
          <a:prstGeom prst="donut">
            <a:avLst>
              <a:gd name="adj" fmla="val 24806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B6772BC4-DD4C-40AB-8FA2-E7ABD29D8EE4}"/>
              </a:ext>
            </a:extLst>
          </p:cNvPr>
          <p:cNvSpPr/>
          <p:nvPr/>
        </p:nvSpPr>
        <p:spPr>
          <a:xfrm>
            <a:off x="5972994" y="4189054"/>
            <a:ext cx="141865" cy="143833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1F66D0B1-ED23-A718-7DFC-6958D059ED8C}"/>
              </a:ext>
            </a:extLst>
          </p:cNvPr>
          <p:cNvSpPr/>
          <p:nvPr/>
        </p:nvSpPr>
        <p:spPr>
          <a:xfrm>
            <a:off x="7668795" y="2595072"/>
            <a:ext cx="0" cy="159296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68" name="Капля 67">
            <a:extLst>
              <a:ext uri="{FF2B5EF4-FFF2-40B4-BE49-F238E27FC236}">
                <a16:creationId xmlns:a16="http://schemas.microsoft.com/office/drawing/2014/main" xmlns="" id="{6FFD7F05-6D24-8B8A-688B-158529E55000}"/>
              </a:ext>
            </a:extLst>
          </p:cNvPr>
          <p:cNvSpPr/>
          <p:nvPr/>
        </p:nvSpPr>
        <p:spPr>
          <a:xfrm rot="8100000">
            <a:off x="7472624" y="2095975"/>
            <a:ext cx="392341" cy="392341"/>
          </a:xfrm>
          <a:prstGeom prst="teardrop">
            <a:avLst>
              <a:gd name="adj" fmla="val 115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69" name="Круг: прозрачная заливка 68">
            <a:extLst>
              <a:ext uri="{FF2B5EF4-FFF2-40B4-BE49-F238E27FC236}">
                <a16:creationId xmlns:a16="http://schemas.microsoft.com/office/drawing/2014/main" xmlns="" id="{D374C9F0-B5A2-817C-B06E-2991FD6C56CD}"/>
              </a:ext>
            </a:extLst>
          </p:cNvPr>
          <p:cNvSpPr/>
          <p:nvPr/>
        </p:nvSpPr>
        <p:spPr>
          <a:xfrm>
            <a:off x="7516209" y="2139560"/>
            <a:ext cx="305170" cy="305170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241EB0F4-D17E-0702-F8AE-2E863F9DE651}"/>
              </a:ext>
            </a:extLst>
          </p:cNvPr>
          <p:cNvSpPr/>
          <p:nvPr/>
        </p:nvSpPr>
        <p:spPr>
          <a:xfrm>
            <a:off x="7597863" y="4185868"/>
            <a:ext cx="141865" cy="143833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5114F95-2299-BF2E-8205-BE110AD929DF}"/>
              </a:ext>
            </a:extLst>
          </p:cNvPr>
          <p:cNvSpPr txBox="1"/>
          <p:nvPr/>
        </p:nvSpPr>
        <p:spPr>
          <a:xfrm>
            <a:off x="7156233" y="1670020"/>
            <a:ext cx="115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Вологда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59B65F56-B6BE-5E95-E8BA-22324E6B39D0}"/>
              </a:ext>
            </a:extLst>
          </p:cNvPr>
          <p:cNvSpPr/>
          <p:nvPr/>
        </p:nvSpPr>
        <p:spPr>
          <a:xfrm>
            <a:off x="9147213" y="2585680"/>
            <a:ext cx="0" cy="159296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73" name="Капля 72">
            <a:extLst>
              <a:ext uri="{FF2B5EF4-FFF2-40B4-BE49-F238E27FC236}">
                <a16:creationId xmlns:a16="http://schemas.microsoft.com/office/drawing/2014/main" xmlns="" id="{FFAF70B2-5AEB-4BCC-9CBB-BD8060D1FD91}"/>
              </a:ext>
            </a:extLst>
          </p:cNvPr>
          <p:cNvSpPr/>
          <p:nvPr/>
        </p:nvSpPr>
        <p:spPr>
          <a:xfrm rot="8100000">
            <a:off x="8951042" y="2112083"/>
            <a:ext cx="392341" cy="392341"/>
          </a:xfrm>
          <a:prstGeom prst="teardrop">
            <a:avLst>
              <a:gd name="adj" fmla="val 115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74" name="Круг: прозрачная заливка 73">
            <a:extLst>
              <a:ext uri="{FF2B5EF4-FFF2-40B4-BE49-F238E27FC236}">
                <a16:creationId xmlns:a16="http://schemas.microsoft.com/office/drawing/2014/main" xmlns="" id="{85C409A6-C8F6-2E24-E8EB-6DAB238F126C}"/>
              </a:ext>
            </a:extLst>
          </p:cNvPr>
          <p:cNvSpPr/>
          <p:nvPr/>
        </p:nvSpPr>
        <p:spPr>
          <a:xfrm>
            <a:off x="8994627" y="2155668"/>
            <a:ext cx="305170" cy="305170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C1A5CFEA-AFDC-0186-F327-9ED00A6034E7}"/>
              </a:ext>
            </a:extLst>
          </p:cNvPr>
          <p:cNvSpPr/>
          <p:nvPr/>
        </p:nvSpPr>
        <p:spPr>
          <a:xfrm>
            <a:off x="9076279" y="4185868"/>
            <a:ext cx="141865" cy="143833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A08D69B-B5F6-AEFD-4B3B-7A2747887C64}"/>
              </a:ext>
            </a:extLst>
          </p:cNvPr>
          <p:cNvSpPr txBox="1"/>
          <p:nvPr/>
        </p:nvSpPr>
        <p:spPr>
          <a:xfrm>
            <a:off x="8534962" y="1642503"/>
            <a:ext cx="1224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Череповец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D15FC45-CE39-3379-3F5C-EBC6E6AA3514}"/>
              </a:ext>
            </a:extLst>
          </p:cNvPr>
          <p:cNvSpPr txBox="1"/>
          <p:nvPr/>
        </p:nvSpPr>
        <p:spPr>
          <a:xfrm>
            <a:off x="7391367" y="4471842"/>
            <a:ext cx="69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2016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79ACD0B-B73D-F78E-827D-3D0D90835194}"/>
              </a:ext>
            </a:extLst>
          </p:cNvPr>
          <p:cNvSpPr txBox="1"/>
          <p:nvPr/>
        </p:nvSpPr>
        <p:spPr>
          <a:xfrm>
            <a:off x="5244295" y="2254644"/>
            <a:ext cx="1535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Архангельск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0999" y="6477000"/>
            <a:ext cx="80867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РАЗВИТИЕ И САМОУПРАВЛЕНИЕ: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41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37E036F-D4DA-6E8A-B001-652B3FAD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-536575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Развитость ТОС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676F6CFF-952F-7186-A3D8-2729EC7364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57864"/>
              </p:ext>
            </p:extLst>
          </p:nvPr>
        </p:nvGraphicFramePr>
        <p:xfrm>
          <a:off x="380998" y="1524000"/>
          <a:ext cx="7023101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D0AF5B-ED37-5EF4-9699-6E71D06A3040}"/>
              </a:ext>
            </a:extLst>
          </p:cNvPr>
          <p:cNvSpPr txBox="1"/>
          <p:nvPr/>
        </p:nvSpPr>
        <p:spPr>
          <a:xfrm>
            <a:off x="7556500" y="1339195"/>
            <a:ext cx="46355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Внутригородское административно-территориальное деление (деление на районы), за исключением Архангельска, было упразднено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постсоветский период.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разной степенью интенсивности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городах развивается система территориального общественного самоуправления.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Наиболее развита система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ТОСов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Вологде, интересен также опыт Череповца.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999" y="6477000"/>
            <a:ext cx="80867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РАЗВИТИЕ И САМОУПРАВЛЕНИЕ: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0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37E036F-D4DA-6E8A-B001-652B3FAD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-527050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Внутригородской уровень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4EDCE5-4AC8-97A3-9ED1-090AA3ECBCD2}"/>
              </a:ext>
            </a:extLst>
          </p:cNvPr>
          <p:cNvSpPr txBox="1"/>
          <p:nvPr/>
        </p:nvSpPr>
        <p:spPr>
          <a:xfrm>
            <a:off x="825500" y="1253331"/>
            <a:ext cx="10693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Наиболее развита система ТОСов в Вологде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где они выступают связующим звеном между советами многоквартирных домов, представители которых входят в состав ТОС и Общественным советом города, с которым они взаимодействуют на уровне руководителей. Общественный совет выступает в качестве экспертной площадки, где обсуждаются инициативы со всех районов города.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Череповце в 2021 г. были созданы городские управы (территориальные подразделения администрации города), также призванные более оперативно реагировать на обращения граждан и решать проблемы городских районов. При внедрении этого подхода в Череповец ориентировались на опыт Белгорода.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0999" y="6477000"/>
            <a:ext cx="80867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РАЗВИТИЕ И САМОУПРАВЛЕНИЕ: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29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1D321F-00EA-619B-6BB6-887B59E24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4542A83-9399-69E9-31A1-79DF9FCA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2" y="-572289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Механизмы со-управления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CA6D78D3-941C-F381-6DCA-66A5F92CB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495874"/>
              </p:ext>
            </p:extLst>
          </p:nvPr>
        </p:nvGraphicFramePr>
        <p:xfrm>
          <a:off x="5759452" y="1310316"/>
          <a:ext cx="5813424" cy="362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543224-E86D-6C2C-C52E-62739015D004}"/>
              </a:ext>
            </a:extLst>
          </p:cNvPr>
          <p:cNvSpPr txBox="1"/>
          <p:nvPr/>
        </p:nvSpPr>
        <p:spPr>
          <a:xfrm>
            <a:off x="635000" y="1239443"/>
            <a:ext cx="4699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Таким образом, проблема эффективной коммуникации с местным сообществом и восполнение пробелов обусловленных огосударствлением системы местного самоуправления осознается в городах и идет поиск путей ее решения.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Важными механизмами коммуникации также выступают инструменты инициативного бюджетирования и социально-экономического планирования, предполагающие вовлечение граждан в процессы управления городским развитием.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FA0575-612A-4B06-A3CE-CDF17BB7369E}"/>
              </a:ext>
            </a:extLst>
          </p:cNvPr>
          <p:cNvSpPr txBox="1"/>
          <p:nvPr/>
        </p:nvSpPr>
        <p:spPr>
          <a:xfrm>
            <a:off x="635000" y="5488445"/>
            <a:ext cx="10404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Однако насколько действенно эти инструменты зависит от степени формальности с которой городские власти походят к организации этих процессов.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1C6284-40E0-75FA-4A1A-B9561344F693}"/>
              </a:ext>
            </a:extLst>
          </p:cNvPr>
          <p:cNvSpPr txBox="1"/>
          <p:nvPr/>
        </p:nvSpPr>
        <p:spPr>
          <a:xfrm>
            <a:off x="6481763" y="4964047"/>
            <a:ext cx="104044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Рейтинг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ВЭБ.РФ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999" y="6477000"/>
            <a:ext cx="80867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85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РАЗВИТИЕ И САМОУПРАВЛЕНИЕ: 2011-2023 гг.</a:t>
            </a:r>
            <a:endParaRPr lang="ru-RU" dirty="0">
              <a:solidFill>
                <a:srgbClr val="285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6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425" y="4845896"/>
            <a:ext cx="10515600" cy="53614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333375" y="0"/>
            <a:ext cx="11553826" cy="900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ru-RU" sz="2800" b="1" spc="-5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Гипотезы исследования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38446"/>
              </p:ext>
            </p:extLst>
          </p:nvPr>
        </p:nvGraphicFramePr>
        <p:xfrm>
          <a:off x="466725" y="1354993"/>
          <a:ext cx="11049000" cy="515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7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1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4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Гипотеза 1.</a:t>
                      </a:r>
                      <a:endParaRPr lang="ru-RU" sz="20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0674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Социокультурные особенности местного сообщества оказывают значимое влияние на способность этого сообщества воспринимать и адаптировать инновации, отражающие глобальные тренды и глобальные вызовы современного мира. От скорости внедрения/освоения инноваций и особенностей их адаптации зависит, является ли данный город (городское сообщество) бенефициаром процессов глобализации или «проигравшим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4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Гипотеза 2.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2731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Восприимчивость к инновациям является одним из значимых факторов успешного социально-экономического развития города. Поскольку эта восприимчивость зависит, в частности, от социокультурных особенностей городского сообщества (Гипотеза 1), то следует рассматривать эти социокультурные особенности в качестве одного из факторов (наряду с экономическими, политическими и прочими) развития территорий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13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314324" y="0"/>
            <a:ext cx="11563351" cy="900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ru-RU" sz="2800" b="1" spc="-5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Содержание исследования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51404"/>
              </p:ext>
            </p:extLst>
          </p:nvPr>
        </p:nvGraphicFramePr>
        <p:xfrm>
          <a:off x="219074" y="1281641"/>
          <a:ext cx="11753850" cy="468227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63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7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исследования</a:t>
                      </a:r>
                      <a:r>
                        <a:rPr lang="ru-RU" sz="16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Изучение городских инновационных практик и определение влияния локальной социокультурной среды на успешность  развития </a:t>
                      </a:r>
                      <a:r>
                        <a:rPr lang="ru-RU" sz="16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 исследования:</a:t>
                      </a:r>
                      <a:endParaRPr lang="ru-RU" sz="1600" b="1" i="1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Города Северо-Западного </a:t>
                      </a:r>
                      <a:r>
                        <a:rPr lang="ru-RU" sz="1600" kern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</a:t>
                      </a: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Вологда, Череповец, Псков, Петрозаводск, Архангельск, отобранные методом ранжирования на основе комплексной оценки «успешности» развития городов Северо-Западного </a:t>
                      </a:r>
                      <a:r>
                        <a:rPr lang="ru-RU" sz="1600" kern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</a:t>
                      </a: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(«неуспешные», «средние», «успешные</a:t>
                      </a:r>
                      <a:r>
                        <a:rPr lang="ru-RU" sz="16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»)</a:t>
                      </a:r>
                      <a:endParaRPr lang="ru-RU" sz="16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исследования: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 Городские инновации:</a:t>
                      </a:r>
                    </a:p>
                    <a:p>
                      <a:pPr marL="457200" lvl="1" indent="-285750" algn="just" defTabSz="914400" rtl="0" eaLnBrk="1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Планирование с общественным участием;</a:t>
                      </a:r>
                    </a:p>
                    <a:p>
                      <a:pPr marL="457200" lvl="1" indent="-285750" algn="just" defTabSz="914400" rtl="0" eaLnBrk="1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Инициативное бюджетирование;</a:t>
                      </a:r>
                    </a:p>
                    <a:p>
                      <a:pPr marL="457200" lvl="1" indent="-285750" algn="just" defTabSz="914400" rtl="0" eaLnBrk="1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Цифровизация </a:t>
                      </a:r>
                      <a:r>
                        <a:rPr lang="ru-RU" sz="1600" kern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градопланирования</a:t>
                      </a: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457200" lvl="1" indent="-285750" algn="just" defTabSz="914400" rtl="0" eaLnBrk="1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Инновации в создании креативных пространств;</a:t>
                      </a:r>
                    </a:p>
                    <a:p>
                      <a:pPr marL="457200" lvl="1" indent="-285750" algn="just" defTabSz="914400" rtl="0" eaLnBrk="1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Инфраструктура поддержки технологических инноваций и особенности технологического сектора </a:t>
                      </a:r>
                      <a:r>
                        <a:rPr lang="ru-RU" sz="16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экономики</a:t>
                      </a:r>
                      <a:endParaRPr lang="ru-RU" sz="16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 Социокультурный портрет города:</a:t>
                      </a:r>
                    </a:p>
                    <a:p>
                      <a:pPr marL="457200" lvl="1" indent="-285750" algn="just" defTabSz="914400" rtl="0" eaLnBrk="1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Региональная идентичность и культурно-исторический «портрет» города (на примере Пскова и Петрозаводска);</a:t>
                      </a:r>
                    </a:p>
                    <a:p>
                      <a:pPr marL="457200" lvl="1" indent="-285750" algn="just" defTabSz="914400" rtl="0" eaLnBrk="1" latinLnBrk="0" hangingPunct="1">
                        <a:lnSpc>
                          <a:spcPct val="9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6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Ценности, нормы, доверие и сетевое взаимодействие локальных сообществ (на примере Вологды и Череповца</a:t>
                      </a:r>
                      <a:r>
                        <a:rPr lang="ru-RU" sz="16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kern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63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903F75-E093-4056-AFFE-2B62AF0FD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3049"/>
            <a:ext cx="11234738" cy="4974239"/>
          </a:xfrm>
        </p:spPr>
        <p:txBody>
          <a:bodyPr>
            <a:normAutofit fontScale="70000" lnSpcReduction="20000"/>
          </a:bodyPr>
          <a:lstStyle/>
          <a:p>
            <a:pPr marL="360000" lvl="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400" b="1" kern="100" dirty="0" smtClean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Каковы </a:t>
            </a:r>
            <a:r>
              <a:rPr lang="ru-RU" sz="24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основные тренды развития города за последние 10 лет?</a:t>
            </a:r>
          </a:p>
          <a:p>
            <a:pPr marL="360000" lvl="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4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Включен ли город в инновационную систему страны? </a:t>
            </a:r>
          </a:p>
          <a:p>
            <a:pPr marL="360000" lvl="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4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Какова оценка городской инновационной среды и как она влияет на диффузию инноваций?</a:t>
            </a:r>
          </a:p>
          <a:p>
            <a:pPr marL="360000" lvl="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4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Какие виды инновационных практик характерны для города и как они соотносятся с практикой успешных городов?</a:t>
            </a:r>
          </a:p>
          <a:p>
            <a:pPr marL="360000" lvl="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4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Насколько успешно в городе внедряются инновации, выбранные для углубленного анализа?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4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Насколько выражена городская идентичность и как она влияет на диффузию инноваций?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4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Какие факторы локальной среды способствуют внедрению инноваций?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4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Какие факторы сдерживают восприятие инноваций в городе? 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8549C"/>
              </a:buClr>
              <a:buFont typeface="Wingdings" panose="05000000000000000000" pitchFamily="2" charset="2"/>
              <a:buChar char="n"/>
            </a:pPr>
            <a:r>
              <a:rPr lang="ru-RU" sz="2400" b="1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Есть ли связь между социокультурными особенностями местной среды, успешным внедрением инноваций и социально-экономическим развитием городов?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323850" y="0"/>
            <a:ext cx="11563350" cy="900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ru-RU" sz="2800" b="1" spc="-5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Исследовательские 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425533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023484"/>
              </p:ext>
            </p:extLst>
          </p:nvPr>
        </p:nvGraphicFramePr>
        <p:xfrm>
          <a:off x="285750" y="1209675"/>
          <a:ext cx="11634787" cy="50054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8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238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1.Характеристика изучаемых городов </a:t>
                      </a: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местной социальной среды 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Сбор данных по ключевым характеристикам изучаемых городов, анализ факторов развития, оценка «успешности» развития городов.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958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2.Анализ городских инновационных практик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Изучение понятий «инновации» в контексте городов: инновации в системе управления, функционировании городского хозяйства, инновации в технологичных производствах, в креативной сфере.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Анализ литературы по проблемам инноваций для разработки концепции и методики исследования инновационной среды городов.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Разработка методик изучения выбранных инновационных практик с учетом отраслевых особенностей.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Проведение анализа собранной информации, характеризующей выбранные инновационные практики в исследуемых городах.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Определение особенностей и трендов в инновационном развитии городов.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Выявление барьеров для модернизации.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Определение перспектив включения городов в инновационную систему региона и страны.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29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Анализ социокультурных особенностей городов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Исследование культурной идентичности и культурно-историческое </a:t>
                      </a:r>
                      <a:r>
                        <a:rPr lang="ru-RU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портретирование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примере Пскова и Петрозаводска).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Исследование ценностей, норм, уровня доверия и сетевого взаимодействия локальных сообществ </a:t>
                      </a: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примере Вологды и Череповца).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285750" y="-9525"/>
            <a:ext cx="11906250" cy="900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ru-RU" sz="2800" b="1" spc="-5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Основные направления и задачи </a:t>
            </a:r>
            <a:r>
              <a:rPr lang="ru-RU" dirty="0" err="1"/>
              <a:t>НИР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59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15ED5E-C984-466C-9F5D-7A1E8B11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07583"/>
            <a:ext cx="11725275" cy="452649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Сбор и анализ информации, определение динамики развития пяти изучаемых городов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2011-2023 гг. по направлениям:</a:t>
            </a:r>
          </a:p>
          <a:p>
            <a:pPr marL="360000" indent="360000"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Демографическая ситуация;</a:t>
            </a:r>
          </a:p>
          <a:p>
            <a:pPr marL="360000" indent="360000"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Экономика;</a:t>
            </a:r>
          </a:p>
          <a:p>
            <a:pPr marL="360000" indent="360000"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Социальная сфера;</a:t>
            </a:r>
          </a:p>
          <a:p>
            <a:pPr marL="360000" indent="360000"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Гражданское общество;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360000"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Управление/(со)-управление; </a:t>
            </a:r>
          </a:p>
          <a:p>
            <a:pPr marL="360000" indent="360000"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Бюджетная политика и финансы;</a:t>
            </a:r>
          </a:p>
          <a:p>
            <a:pPr marL="360000" indent="360000"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Инновационная инфраструктура, технологические инновации.</a:t>
            </a:r>
          </a:p>
          <a:p>
            <a:pPr marL="360000" indent="360000">
              <a:spcBef>
                <a:spcPts val="600"/>
              </a:spcBef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Сравнительный анализ городов, определение потенциала инновационного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657225"/>
            <a:ext cx="12192000" cy="539002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Направление 1. Характеристика изучаемых городов и местной среды</a:t>
            </a: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D343B00-5058-44FB-A2F2-23F9835BD77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0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Содержание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325199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4223</Words>
  <Application>Microsoft Office PowerPoint</Application>
  <PresentationFormat>Широкоэкранный</PresentationFormat>
  <Paragraphs>475</Paragraphs>
  <Slides>45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62" baseType="lpstr">
      <vt:lpstr>Aptos</vt:lpstr>
      <vt:lpstr>Arial</vt:lpstr>
      <vt:lpstr>Arial Cyr</vt:lpstr>
      <vt:lpstr>Arial Narrow</vt:lpstr>
      <vt:lpstr>Calibri</vt:lpstr>
      <vt:lpstr>Courier New</vt:lpstr>
      <vt:lpstr>DejaVu Sans</vt:lpstr>
      <vt:lpstr>DengXian</vt:lpstr>
      <vt:lpstr>Fira Sans Condensed Medium</vt:lpstr>
      <vt:lpstr>Georgia</vt:lpstr>
      <vt:lpstr>MS Mincho</vt:lpstr>
      <vt:lpstr>Symbol</vt:lpstr>
      <vt:lpstr>Tahoma</vt:lpstr>
      <vt:lpstr>Times New Roman</vt:lpstr>
      <vt:lpstr>Wingdings</vt:lpstr>
      <vt:lpstr>Wingdings 2</vt:lpstr>
      <vt:lpstr>Тема Office</vt:lpstr>
      <vt:lpstr>СРАВНИТЕЛЬНЫЙ АНАЛИЗ ДИНАМИКИ ДЕМОГРАФИЧЕСКОГО, СОЦИАЛЬНОГО И ЭКОНОМИЧЕСКОГО РАЗВИТИЯ ГОРОДОВ СЕВЕРО-ЗАПАДА РОССИИ </vt:lpstr>
      <vt:lpstr>О проекте "Гений места и дух времени":  постановка проблемы и предварительные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XXIII ЕЖЕГОДНАЯ МЕЖДУНАРОДНАЯ КОНФЕРЕНЦИЯ   ИЗ ЦИКЛА «ЛЕОНТЬЕВСКИЕ ЧТЕНИЯ» «Инновационные практики российских городов»</vt:lpstr>
      <vt:lpstr>Основные темы</vt:lpstr>
      <vt:lpstr>СРАВНИТЕЛЬНЫЙ АНАЛИЗ  ДИНАМИКИ ДЕМОГРАФИЧЕСКОГО, СОЦИАЛЬНОГО И ЭКОНОМИЧЕСКОГО РАЗВИТИЯ ГОРОДОВ СЕВЕРО-ЗАПАДА РОССИИ</vt:lpstr>
      <vt:lpstr>Демографическая ситуация 2011-2023 гг.</vt:lpstr>
      <vt:lpstr>Динамика численности населения, тыс. чел.</vt:lpstr>
      <vt:lpstr>Численность населения до и после переписи населения, тыс. чел. </vt:lpstr>
      <vt:lpstr>Естественный прирост/убыль населения,  чел. на 1 тыс. жителей</vt:lpstr>
      <vt:lpstr>Коэффициент миграционного прироста/убыли,  чел. на 10 тыс. жителей </vt:lpstr>
      <vt:lpstr>Социальная сфера  2011-2023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экономики 2011-2023 гг.</vt:lpstr>
      <vt:lpstr>Структура экономики</vt:lpstr>
      <vt:lpstr> Роль и вклад в экономическое развитие региона</vt:lpstr>
      <vt:lpstr> Показатели развития промышленности</vt:lpstr>
      <vt:lpstr> Показатели привлечения и использования инвестиций</vt:lpstr>
      <vt:lpstr> Показатели развития потребительского рынка</vt:lpstr>
      <vt:lpstr> Среднемесячная зарплата</vt:lpstr>
      <vt:lpstr>Муниципальное развитие  и самоуправление 2011-2023 гг.</vt:lpstr>
      <vt:lpstr>Реформа МСУ</vt:lpstr>
      <vt:lpstr>Выборность глав</vt:lpstr>
      <vt:lpstr>Развитость ТОС</vt:lpstr>
      <vt:lpstr>Внутригородской уровень</vt:lpstr>
      <vt:lpstr>Механизмы со-управления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"Гений места и дух времени": постановка проблемы и предварительные результаты.   Сравнительный анализ динамики демографического, социального и экономического развития городов Северо-Запада России (Архангельск, Вологда, Петрозаводск, Псков, Череповец)   Л.Э.Лимонов, генеральный директор АНО МЦСЭИ "Леонтьевский центр", д.э.н., г. Санкт-Петербург</dc:title>
  <dc:creator>Лимонов Леонид Эдуардович</dc:creator>
  <cp:lastModifiedBy>Kostygina Elena</cp:lastModifiedBy>
  <cp:revision>36</cp:revision>
  <dcterms:created xsi:type="dcterms:W3CDTF">2025-02-24T11:08:51Z</dcterms:created>
  <dcterms:modified xsi:type="dcterms:W3CDTF">2025-03-04T09:12:43Z</dcterms:modified>
</cp:coreProperties>
</file>