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5" r:id="rId2"/>
    <p:sldId id="274" r:id="rId3"/>
    <p:sldId id="272" r:id="rId4"/>
    <p:sldId id="277" r:id="rId5"/>
    <p:sldId id="257" r:id="rId6"/>
    <p:sldId id="258" r:id="rId7"/>
    <p:sldId id="259" r:id="rId8"/>
    <p:sldId id="260" r:id="rId9"/>
    <p:sldId id="261" r:id="rId10"/>
    <p:sldId id="262" r:id="rId11"/>
    <p:sldId id="264" r:id="rId12"/>
    <p:sldId id="265" r:id="rId13"/>
    <p:sldId id="266" r:id="rId14"/>
    <p:sldId id="267" r:id="rId15"/>
    <p:sldId id="268" r:id="rId16"/>
    <p:sldId id="269" r:id="rId17"/>
    <p:sldId id="263" r:id="rId18"/>
    <p:sldId id="276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D7EF09-F62B-47AF-B4AE-8244E188760A}" v="75" dt="2023-10-28T21:29:26.4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shkov, Andrey" userId="91a7084d-9139-4b15-a086-f4db3d604ac8" providerId="ADAL" clId="{6ED7EF09-F62B-47AF-B4AE-8244E188760A}"/>
    <pc:docChg chg="custSel addSld modSld">
      <pc:chgData name="Yushkov, Andrey" userId="91a7084d-9139-4b15-a086-f4db3d604ac8" providerId="ADAL" clId="{6ED7EF09-F62B-47AF-B4AE-8244E188760A}" dt="2023-10-28T21:29:05.802" v="90" actId="1076"/>
      <pc:docMkLst>
        <pc:docMk/>
      </pc:docMkLst>
      <pc:sldChg chg="addSp delSp modSp new mod">
        <pc:chgData name="Yushkov, Andrey" userId="91a7084d-9139-4b15-a086-f4db3d604ac8" providerId="ADAL" clId="{6ED7EF09-F62B-47AF-B4AE-8244E188760A}" dt="2023-10-28T21:24:08.494" v="65" actId="1076"/>
        <pc:sldMkLst>
          <pc:docMk/>
          <pc:sldMk cId="1091575725" sldId="264"/>
        </pc:sldMkLst>
        <pc:spChg chg="del">
          <ac:chgData name="Yushkov, Andrey" userId="91a7084d-9139-4b15-a086-f4db3d604ac8" providerId="ADAL" clId="{6ED7EF09-F62B-47AF-B4AE-8244E188760A}" dt="2023-10-28T21:18:47.216" v="1" actId="478"/>
          <ac:spMkLst>
            <pc:docMk/>
            <pc:sldMk cId="1091575725" sldId="264"/>
            <ac:spMk id="2" creationId="{7C3F9F8A-82D6-F2A7-9974-489FC32B8D71}"/>
          </ac:spMkLst>
        </pc:spChg>
        <pc:spChg chg="del">
          <ac:chgData name="Yushkov, Andrey" userId="91a7084d-9139-4b15-a086-f4db3d604ac8" providerId="ADAL" clId="{6ED7EF09-F62B-47AF-B4AE-8244E188760A}" dt="2023-10-28T21:18:52.567" v="2" actId="478"/>
          <ac:spMkLst>
            <pc:docMk/>
            <pc:sldMk cId="1091575725" sldId="264"/>
            <ac:spMk id="3" creationId="{0C2B151A-8BAF-E461-40C1-DE03F894E339}"/>
          </ac:spMkLst>
        </pc:spChg>
        <pc:graphicFrameChg chg="add mod">
          <ac:chgData name="Yushkov, Andrey" userId="91a7084d-9139-4b15-a086-f4db3d604ac8" providerId="ADAL" clId="{6ED7EF09-F62B-47AF-B4AE-8244E188760A}" dt="2023-10-28T21:24:08.494" v="65" actId="1076"/>
          <ac:graphicFrameMkLst>
            <pc:docMk/>
            <pc:sldMk cId="1091575725" sldId="264"/>
            <ac:graphicFrameMk id="4" creationId="{E38EADEA-A20A-691D-7E64-A9D5E816ACB1}"/>
          </ac:graphicFrameMkLst>
        </pc:graphicFrameChg>
      </pc:sldChg>
      <pc:sldChg chg="addSp delSp modSp add mod">
        <pc:chgData name="Yushkov, Andrey" userId="91a7084d-9139-4b15-a086-f4db3d604ac8" providerId="ADAL" clId="{6ED7EF09-F62B-47AF-B4AE-8244E188760A}" dt="2023-10-28T21:24:04.476" v="64" actId="1076"/>
        <pc:sldMkLst>
          <pc:docMk/>
          <pc:sldMk cId="3854364057" sldId="265"/>
        </pc:sldMkLst>
        <pc:graphicFrameChg chg="add mod">
          <ac:chgData name="Yushkov, Andrey" userId="91a7084d-9139-4b15-a086-f4db3d604ac8" providerId="ADAL" clId="{6ED7EF09-F62B-47AF-B4AE-8244E188760A}" dt="2023-10-28T21:24:04.476" v="64" actId="1076"/>
          <ac:graphicFrameMkLst>
            <pc:docMk/>
            <pc:sldMk cId="3854364057" sldId="265"/>
            <ac:graphicFrameMk id="2" creationId="{FCC89E7A-D004-A047-C38B-C670FA6C96B0}"/>
          </ac:graphicFrameMkLst>
        </pc:graphicFrameChg>
        <pc:graphicFrameChg chg="del">
          <ac:chgData name="Yushkov, Andrey" userId="91a7084d-9139-4b15-a086-f4db3d604ac8" providerId="ADAL" clId="{6ED7EF09-F62B-47AF-B4AE-8244E188760A}" dt="2023-10-28T21:19:36.775" v="33" actId="478"/>
          <ac:graphicFrameMkLst>
            <pc:docMk/>
            <pc:sldMk cId="3854364057" sldId="265"/>
            <ac:graphicFrameMk id="4" creationId="{E38EADEA-A20A-691D-7E64-A9D5E816ACB1}"/>
          </ac:graphicFrameMkLst>
        </pc:graphicFrameChg>
      </pc:sldChg>
      <pc:sldChg chg="addSp delSp modSp add mod">
        <pc:chgData name="Yushkov, Andrey" userId="91a7084d-9139-4b15-a086-f4db3d604ac8" providerId="ADAL" clId="{6ED7EF09-F62B-47AF-B4AE-8244E188760A}" dt="2023-10-28T21:29:05.802" v="90" actId="1076"/>
        <pc:sldMkLst>
          <pc:docMk/>
          <pc:sldMk cId="2408748145" sldId="266"/>
        </pc:sldMkLst>
        <pc:graphicFrameChg chg="del">
          <ac:chgData name="Yushkov, Andrey" userId="91a7084d-9139-4b15-a086-f4db3d604ac8" providerId="ADAL" clId="{6ED7EF09-F62B-47AF-B4AE-8244E188760A}" dt="2023-10-28T21:28:26.520" v="67" actId="478"/>
          <ac:graphicFrameMkLst>
            <pc:docMk/>
            <pc:sldMk cId="2408748145" sldId="266"/>
            <ac:graphicFrameMk id="2" creationId="{FCC89E7A-D004-A047-C38B-C670FA6C96B0}"/>
          </ac:graphicFrameMkLst>
        </pc:graphicFrameChg>
        <pc:graphicFrameChg chg="add mod">
          <ac:chgData name="Yushkov, Andrey" userId="91a7084d-9139-4b15-a086-f4db3d604ac8" providerId="ADAL" clId="{6ED7EF09-F62B-47AF-B4AE-8244E188760A}" dt="2023-10-28T21:29:05.802" v="90" actId="1076"/>
          <ac:graphicFrameMkLst>
            <pc:docMk/>
            <pc:sldMk cId="2408748145" sldId="266"/>
            <ac:graphicFrameMk id="3" creationId="{50A8B8F4-0C31-1AB6-E33C-F6D178FF3E68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788\Desktop\&#1043;&#1077;&#1085;&#1080;&#1081;%20&#1084;&#1077;&#1089;&#1090;&#1072;\&#1050;&#1086;&#1087;&#1080;&#1103;%20&#1043;&#1086;&#1088;&#1086;&#1076;&#1072;%20&#1057;&#1047;&#1060;&#1054;%20(&#1073;&#1086;&#1083;&#1100;&#1096;&#1077;%2050%20&#1090;&#1099;&#1089;%20&#1095;&#1077;&#1083;%20&#1085;&#1072;%201%20&#1103;&#1085;&#1074;%202022%20&#1075;)%201311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788\Desktop\&#1043;&#1077;&#1085;&#1080;&#1081;%20&#1084;&#1077;&#1089;&#1090;&#1072;\&#1050;&#1086;&#1087;&#1080;&#1103;%20&#1043;&#1086;&#1088;&#1086;&#1076;&#1072;%20&#1057;&#1047;&#1060;&#1054;%20(&#1073;&#1086;&#1083;&#1100;&#1096;&#1077;%2050%20&#1090;&#1099;&#1089;%20&#1095;&#1077;&#1083;%20&#1085;&#1072;%201%20&#1103;&#1085;&#1074;%202022%20&#1075;)%20131123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788\Desktop\&#1043;&#1077;&#1085;&#1080;&#1081;%20&#1084;&#1077;&#1089;&#1090;&#1072;\&#1050;&#1086;&#1087;&#1080;&#1103;%20&#1043;&#1086;&#1088;&#1086;&#1076;&#1072;%20&#1057;&#1047;&#1060;&#1054;%20(&#1073;&#1086;&#1083;&#1100;&#1096;&#1077;%2050%20&#1090;&#1099;&#1089;%20&#1095;&#1077;&#1083;%20&#1085;&#1072;%201%20&#1103;&#1085;&#1074;%202022%20&#1075;)%20131123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788\Desktop\&#1043;&#1077;&#1085;&#1080;&#1081;%20&#1084;&#1077;&#1089;&#1090;&#1072;\&#1050;&#1086;&#1087;&#1080;&#1103;%20&#1043;&#1086;&#1088;&#1086;&#1076;&#1072;%20&#1057;&#1047;&#1060;&#1054;%20(&#1073;&#1086;&#1083;&#1100;&#1096;&#1077;%2050%20&#1090;&#1099;&#1089;%20&#1095;&#1077;&#1083;%20&#1085;&#1072;%201%20&#1103;&#1085;&#1074;%202022%20&#1075;)%20131123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788\Desktop\&#1043;&#1077;&#1085;&#1080;&#1081;%20&#1084;&#1077;&#1089;&#1090;&#1072;\&#1050;&#1086;&#1087;&#1080;&#1103;%20&#1043;&#1086;&#1088;&#1086;&#1076;&#1072;%20&#1057;&#1047;&#1060;&#1054;%20(&#1073;&#1086;&#1083;&#1100;&#1096;&#1077;%2050%20&#1090;&#1099;&#1089;%20&#1095;&#1077;&#1083;%20&#1085;&#1072;%201%20&#1103;&#1085;&#1074;%202022%20&#1075;)%201311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788\Desktop\&#1043;&#1077;&#1085;&#1080;&#1081;%20&#1084;&#1077;&#1089;&#1090;&#1072;\&#1043;&#1086;&#1088;&#1086;&#1076;&#1072;%20&#1057;&#1047;&#1060;&#1054;%20(&#1073;&#1086;&#1083;&#1100;&#1096;&#1077;%2050%20&#1090;&#1099;&#1089;%20&#1095;&#1077;&#1083;%20&#1085;&#1072;%201%20&#1103;&#1085;&#1074;%202022%20&#1075;)%201610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788\Desktop\&#1043;&#1077;&#1085;&#1080;&#1081;%20&#1084;&#1077;&#1089;&#1090;&#1072;\&#1043;&#1086;&#1088;&#1086;&#1076;&#1072;%20&#1057;&#1047;&#1060;&#1054;%20(&#1073;&#1086;&#1083;&#1100;&#1096;&#1077;%2050%20&#1090;&#1099;&#1089;%20&#1095;&#1077;&#1083;%20&#1085;&#1072;%201%20&#1103;&#1085;&#1074;%202022%20&#1075;)%2016102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788\Desktop\&#1043;&#1077;&#1085;&#1080;&#1081;%20&#1084;&#1077;&#1089;&#1090;&#1072;\&#1043;&#1086;&#1088;&#1086;&#1076;&#1072;%20&#1057;&#1047;&#1060;&#1054;%20(&#1073;&#1086;&#1083;&#1100;&#1096;&#1077;%2050%20&#1090;&#1099;&#1089;%20&#1095;&#1077;&#1083;%20&#1085;&#1072;%201%20&#1103;&#1085;&#1074;%202022%20&#1075;)%2016102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788\Desktop\&#1043;&#1077;&#1085;&#1080;&#1081;%20&#1084;&#1077;&#1089;&#1090;&#1072;\&#1043;&#1086;&#1088;&#1086;&#1076;&#1072;%20&#1057;&#1047;&#1060;&#1054;%20(&#1073;&#1086;&#1083;&#1100;&#1096;&#1077;%2050%20&#1090;&#1099;&#1089;%20&#1095;&#1077;&#1083;%20&#1085;&#1072;%201%20&#1103;&#1085;&#1074;%202022%20&#1075;)%2016102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indiana-my.sharepoint.com/personal/ayushkov_iu_edu/Documents/Desktop/&#1056;&#1072;&#1073;&#1086;&#1090;&#1072;%20&#1051;&#1062;/2023/&#1043;&#1077;&#1085;&#1080;&#1081;%20&#1084;&#1077;&#1089;&#1090;&#1072;/&#1043;&#1086;&#1088;&#1086;&#1076;&#1072;%20&#1057;&#1047;&#1060;&#1054;%20(&#1073;&#1086;&#1083;&#1100;&#1096;&#1077;%2050%20&#1090;&#1099;&#1089;%20&#1095;&#1077;&#1083;%20&#1085;&#1072;%201%20&#1103;&#1085;&#1074;%202022%20&#1075;)%2027102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indiana-my.sharepoint.com/personal/ayushkov_iu_edu/Documents/Desktop/&#1056;&#1072;&#1073;&#1086;&#1090;&#1072;%20&#1051;&#1062;/2023/&#1043;&#1077;&#1085;&#1080;&#1081;%20&#1084;&#1077;&#1089;&#1090;&#1072;/&#1043;&#1086;&#1088;&#1086;&#1076;&#1072;%20&#1057;&#1047;&#1060;&#1054;%20(&#1073;&#1086;&#1083;&#1100;&#1096;&#1077;%2050%20&#1090;&#1099;&#1089;%20&#1095;&#1077;&#1083;%20&#1085;&#1072;%201%20&#1103;&#1085;&#1074;%202022%20&#1075;)%20271023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indiana-my.sharepoint.com/personal/ayushkov_iu_edu/Documents/Desktop/&#1056;&#1072;&#1073;&#1086;&#1090;&#1072;%20&#1051;&#1062;/2023/&#1043;&#1077;&#1085;&#1080;&#1081;%20&#1084;&#1077;&#1089;&#1090;&#1072;/&#1043;&#1086;&#1088;&#1086;&#1076;&#1072;%20&#1057;&#1047;&#1060;&#1054;%20(&#1073;&#1086;&#1083;&#1100;&#1096;&#1077;%2050%20&#1090;&#1099;&#1089;%20&#1095;&#1077;&#1083;%20&#1085;&#1072;%201%20&#1103;&#1085;&#1074;%202022%20&#1075;)%20271023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/>
              <a:t>Соотношение численности</a:t>
            </a:r>
            <a:r>
              <a:rPr lang="ru-RU" sz="1400" b="1" baseline="0"/>
              <a:t> </a:t>
            </a:r>
            <a:r>
              <a:rPr lang="ru-RU" sz="1400" b="1"/>
              <a:t>населения на начало 2022 г. </a:t>
            </a:r>
          </a:p>
          <a:p>
            <a:pPr>
              <a:defRPr sz="1400" b="1"/>
            </a:pPr>
            <a:r>
              <a:rPr lang="ru-RU" sz="1400" b="1"/>
              <a:t>и численности</a:t>
            </a:r>
            <a:r>
              <a:rPr lang="ru-RU" sz="1400" b="1" baseline="0"/>
              <a:t> населения на</a:t>
            </a:r>
            <a:r>
              <a:rPr lang="ru-RU" sz="1400" b="1"/>
              <a:t> начало 2012 г.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'Население на 1 янв чел'!$C$28</c:f>
              <c:strCache>
                <c:ptCount val="1"/>
                <c:pt idx="0">
                  <c:v>2022 к 2012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'Население на 1 янв чел'!$B$29:$B$51</c:f>
              <c:strCache>
                <c:ptCount val="23"/>
                <c:pt idx="0">
                  <c:v>Североморск</c:v>
                </c:pt>
                <c:pt idx="1">
                  <c:v>Всеволожск</c:v>
                </c:pt>
                <c:pt idx="2">
                  <c:v>Сертолово</c:v>
                </c:pt>
                <c:pt idx="3">
                  <c:v>Калининград</c:v>
                </c:pt>
                <c:pt idx="4">
                  <c:v>Петрозаводск</c:v>
                </c:pt>
                <c:pt idx="5">
                  <c:v>Псков</c:v>
                </c:pt>
                <c:pt idx="6">
                  <c:v>Великий Новгород</c:v>
                </c:pt>
                <c:pt idx="7">
                  <c:v>СЗФО</c:v>
                </c:pt>
                <c:pt idx="8">
                  <c:v>Котлас</c:v>
                </c:pt>
                <c:pt idx="9">
                  <c:v>Сыктывкар</c:v>
                </c:pt>
                <c:pt idx="10">
                  <c:v>Вологда</c:v>
                </c:pt>
                <c:pt idx="11">
                  <c:v>Сосновый Бор</c:v>
                </c:pt>
                <c:pt idx="12">
                  <c:v>Архангельск</c:v>
                </c:pt>
                <c:pt idx="13">
                  <c:v>Тихвин</c:v>
                </c:pt>
                <c:pt idx="14">
                  <c:v>Череповец</c:v>
                </c:pt>
                <c:pt idx="15">
                  <c:v>Северодвинск</c:v>
                </c:pt>
                <c:pt idx="16">
                  <c:v>Гатчина</c:v>
                </c:pt>
                <c:pt idx="17">
                  <c:v>Великие Луки</c:v>
                </c:pt>
                <c:pt idx="18">
                  <c:v>Мурманск</c:v>
                </c:pt>
                <c:pt idx="19">
                  <c:v>Ухта</c:v>
                </c:pt>
                <c:pt idx="20">
                  <c:v>Выборг</c:v>
                </c:pt>
                <c:pt idx="21">
                  <c:v>Апатиты</c:v>
                </c:pt>
                <c:pt idx="22">
                  <c:v>Воркута</c:v>
                </c:pt>
              </c:strCache>
            </c:strRef>
          </c:cat>
          <c:val>
            <c:numRef>
              <c:f>'Население на 1 янв чел'!$C$29:$C$51</c:f>
              <c:numCache>
                <c:formatCode>0.00</c:formatCode>
                <c:ptCount val="23"/>
                <c:pt idx="0">
                  <c:v>1.31</c:v>
                </c:pt>
                <c:pt idx="1">
                  <c:v>1.2693182942515089</c:v>
                </c:pt>
                <c:pt idx="2">
                  <c:v>1.263429413691451</c:v>
                </c:pt>
                <c:pt idx="3">
                  <c:v>1.131547382892151</c:v>
                </c:pt>
                <c:pt idx="4">
                  <c:v>1.058911344590086</c:v>
                </c:pt>
                <c:pt idx="5">
                  <c:v>1.0249982840950318</c:v>
                </c:pt>
                <c:pt idx="6">
                  <c:v>1.0223417459660737</c:v>
                </c:pt>
                <c:pt idx="7">
                  <c:v>1.0176427525622256</c:v>
                </c:pt>
                <c:pt idx="8">
                  <c:v>1.016871479425524</c:v>
                </c:pt>
                <c:pt idx="9">
                  <c:v>1.0155134406595177</c:v>
                </c:pt>
                <c:pt idx="10">
                  <c:v>1.0100749668983517</c:v>
                </c:pt>
                <c:pt idx="11">
                  <c:v>0.9846643172858679</c:v>
                </c:pt>
                <c:pt idx="12">
                  <c:v>0.979431902009127</c:v>
                </c:pt>
                <c:pt idx="13">
                  <c:v>0.96589466743591856</c:v>
                </c:pt>
                <c:pt idx="14">
                  <c:v>0.95344874547884639</c:v>
                </c:pt>
                <c:pt idx="15">
                  <c:v>0.94438781644163572</c:v>
                </c:pt>
                <c:pt idx="16">
                  <c:v>0.93128992145901313</c:v>
                </c:pt>
                <c:pt idx="17">
                  <c:v>0.91523667286415311</c:v>
                </c:pt>
                <c:pt idx="18">
                  <c:v>0.91486194981543045</c:v>
                </c:pt>
                <c:pt idx="19">
                  <c:v>0.90881154275948206</c:v>
                </c:pt>
                <c:pt idx="20">
                  <c:v>0.90512442190619069</c:v>
                </c:pt>
                <c:pt idx="21" formatCode="General">
                  <c:v>0.89</c:v>
                </c:pt>
                <c:pt idx="22">
                  <c:v>0.77985776805251639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386-453C-9A3B-246407D802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93398272"/>
        <c:axId val="193397488"/>
      </c:barChart>
      <c:catAx>
        <c:axId val="193398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3397488"/>
        <c:crosses val="autoZero"/>
        <c:auto val="0"/>
        <c:lblAlgn val="ctr"/>
        <c:lblOffset val="100"/>
        <c:noMultiLvlLbl val="0"/>
      </c:catAx>
      <c:valAx>
        <c:axId val="193397488"/>
        <c:scaling>
          <c:orientation val="minMax"/>
          <c:min val="0.7000000000000000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3398272"/>
        <c:crossesAt val="1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 baseline="0">
                <a:effectLst/>
              </a:rPr>
              <a:t>Динамика рангов городов </a:t>
            </a:r>
            <a:endParaRPr lang="ru-RU" sz="1400">
              <a:effectLst/>
            </a:endParaRPr>
          </a:p>
          <a:p>
            <a:pPr>
              <a:defRPr sz="1400"/>
            </a:pPr>
            <a:r>
              <a:rPr lang="ru-RU" sz="1400" b="1" i="0" baseline="0">
                <a:effectLst/>
              </a:rPr>
              <a:t>по величине бюджетных доходов в расчете на 1 жителя в 2012-2022 гг.</a:t>
            </a:r>
            <a:endParaRPr lang="ru-RU" sz="1400">
              <a:effectLst/>
            </a:endParaRPr>
          </a:p>
          <a:p>
            <a:pPr>
              <a:defRPr sz="1400"/>
            </a:pPr>
            <a:r>
              <a:rPr lang="ru-RU" sz="1400" b="0" i="0" baseline="0">
                <a:effectLst/>
              </a:rPr>
              <a:t>(данные по городам с доступной статистикой за рассматриваемый период) </a:t>
            </a:r>
            <a:endParaRPr lang="ru-RU" sz="1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3.3823111111111109E-2"/>
          <c:y val="0.19904896147240858"/>
          <c:w val="0.78968121854124596"/>
          <c:h val="0.77669761187259001"/>
        </c:manualLayout>
      </c:layout>
      <c:lineChart>
        <c:grouping val="standard"/>
        <c:varyColors val="0"/>
        <c:ser>
          <c:idx val="0"/>
          <c:order val="0"/>
          <c:tx>
            <c:strRef>
              <c:f>'Бюджетные параметры'!$B$53</c:f>
              <c:strCache>
                <c:ptCount val="1"/>
                <c:pt idx="0">
                  <c:v>Гатчина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параметры'!$C$53:$M$53</c:f>
              <c:numCache>
                <c:formatCode>General</c:formatCode>
                <c:ptCount val="11"/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'Бюджетные параметры'!$B$54</c:f>
              <c:strCache>
                <c:ptCount val="1"/>
                <c:pt idx="0">
                  <c:v>Воркута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параметры'!$C$54:$M$54</c:f>
              <c:numCache>
                <c:formatCode>General</c:formatCode>
                <c:ptCount val="11"/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3</c:v>
                </c:pt>
                <c:pt idx="9">
                  <c:v>2</c:v>
                </c:pt>
                <c:pt idx="10">
                  <c:v>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'Бюджетные параметры'!$B$55</c:f>
              <c:strCache>
                <c:ptCount val="1"/>
                <c:pt idx="0">
                  <c:v>Североморск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параметры'!$C$55:$M$55</c:f>
              <c:numCache>
                <c:formatCode>General</c:formatCode>
                <c:ptCount val="11"/>
                <c:pt idx="6">
                  <c:v>1</c:v>
                </c:pt>
                <c:pt idx="7">
                  <c:v>3</c:v>
                </c:pt>
                <c:pt idx="8">
                  <c:v>2</c:v>
                </c:pt>
                <c:pt idx="9">
                  <c:v>4</c:v>
                </c:pt>
                <c:pt idx="10">
                  <c:v>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'Бюджетные параметры'!$B$56</c:f>
              <c:strCache>
                <c:ptCount val="1"/>
                <c:pt idx="0">
                  <c:v>Мурманск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параметры'!$C$56:$M$56</c:f>
              <c:numCache>
                <c:formatCode>General</c:formatCode>
                <c:ptCount val="11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2</c:v>
                </c:pt>
                <c:pt idx="5">
                  <c:v>3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  <c:pt idx="10">
                  <c:v>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'Бюджетные параметры'!$B$57</c:f>
              <c:strCache>
                <c:ptCount val="1"/>
                <c:pt idx="0">
                  <c:v>Апатиты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параметры'!$C$57:$M$57</c:f>
              <c:numCache>
                <c:formatCode>General</c:formatCode>
                <c:ptCount val="11"/>
                <c:pt idx="2">
                  <c:v>4</c:v>
                </c:pt>
                <c:pt idx="3">
                  <c:v>2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6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'Бюджетные параметры'!$B$58</c:f>
              <c:strCache>
                <c:ptCount val="1"/>
                <c:pt idx="0">
                  <c:v>Северодвинск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параметры'!$C$58:$M$58</c:f>
              <c:numCache>
                <c:formatCode>General</c:formatCode>
                <c:ptCount val="11"/>
                <c:pt idx="0">
                  <c:v>4</c:v>
                </c:pt>
                <c:pt idx="1">
                  <c:v>4</c:v>
                </c:pt>
                <c:pt idx="2">
                  <c:v>5</c:v>
                </c:pt>
                <c:pt idx="3">
                  <c:v>3</c:v>
                </c:pt>
                <c:pt idx="4">
                  <c:v>4</c:v>
                </c:pt>
                <c:pt idx="5">
                  <c:v>6</c:v>
                </c:pt>
                <c:pt idx="6">
                  <c:v>7</c:v>
                </c:pt>
                <c:pt idx="7">
                  <c:v>6</c:v>
                </c:pt>
                <c:pt idx="8">
                  <c:v>6</c:v>
                </c:pt>
                <c:pt idx="9">
                  <c:v>5</c:v>
                </c:pt>
                <c:pt idx="10">
                  <c:v>5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'Бюджетные параметры'!$B$59</c:f>
              <c:strCache>
                <c:ptCount val="1"/>
                <c:pt idx="0">
                  <c:v>Сосновый Бор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параметры'!$C$59:$M$59</c:f>
              <c:numCache>
                <c:formatCode>General</c:formatCode>
                <c:ptCount val="11"/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7</c:v>
                </c:pt>
                <c:pt idx="10">
                  <c:v>6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'Бюджетные параметры'!$B$60</c:f>
              <c:strCache>
                <c:ptCount val="1"/>
                <c:pt idx="0">
                  <c:v>Калининград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параметры'!$C$60:$M$60</c:f>
              <c:numCache>
                <c:formatCode>General</c:formatCode>
                <c:ptCount val="11"/>
                <c:pt idx="0">
                  <c:v>1</c:v>
                </c:pt>
                <c:pt idx="1">
                  <c:v>3</c:v>
                </c:pt>
                <c:pt idx="2">
                  <c:v>2</c:v>
                </c:pt>
                <c:pt idx="3">
                  <c:v>4</c:v>
                </c:pt>
                <c:pt idx="4">
                  <c:v>7</c:v>
                </c:pt>
                <c:pt idx="5">
                  <c:v>9</c:v>
                </c:pt>
                <c:pt idx="6">
                  <c:v>10</c:v>
                </c:pt>
                <c:pt idx="7">
                  <c:v>12</c:v>
                </c:pt>
                <c:pt idx="8">
                  <c:v>14</c:v>
                </c:pt>
                <c:pt idx="9">
                  <c:v>9</c:v>
                </c:pt>
                <c:pt idx="10">
                  <c:v>7</c:v>
                </c:pt>
              </c:numCache>
            </c:numRef>
          </c:val>
          <c:smooth val="0"/>
        </c:ser>
        <c:ser>
          <c:idx val="8"/>
          <c:order val="8"/>
          <c:tx>
            <c:strRef>
              <c:f>'Бюджетные параметры'!$B$61</c:f>
              <c:strCache>
                <c:ptCount val="1"/>
                <c:pt idx="0">
                  <c:v>Сыктывкар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параметры'!$C$61:$M$61</c:f>
              <c:numCache>
                <c:formatCode>General</c:formatCode>
                <c:ptCount val="11"/>
                <c:pt idx="0">
                  <c:v>3</c:v>
                </c:pt>
                <c:pt idx="1">
                  <c:v>7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10</c:v>
                </c:pt>
                <c:pt idx="6">
                  <c:v>9</c:v>
                </c:pt>
                <c:pt idx="7">
                  <c:v>8</c:v>
                </c:pt>
                <c:pt idx="8">
                  <c:v>10</c:v>
                </c:pt>
                <c:pt idx="9">
                  <c:v>10</c:v>
                </c:pt>
                <c:pt idx="10">
                  <c:v>11</c:v>
                </c:pt>
              </c:numCache>
            </c:numRef>
          </c:val>
          <c:smooth val="0"/>
        </c:ser>
        <c:ser>
          <c:idx val="9"/>
          <c:order val="9"/>
          <c:tx>
            <c:strRef>
              <c:f>'Бюджетные параметры'!$B$62</c:f>
              <c:strCache>
                <c:ptCount val="1"/>
                <c:pt idx="0">
                  <c:v>Ухта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параметры'!$C$62:$M$62</c:f>
              <c:numCache>
                <c:formatCode>General</c:formatCode>
                <c:ptCount val="11"/>
                <c:pt idx="4">
                  <c:v>5</c:v>
                </c:pt>
                <c:pt idx="5">
                  <c:v>8</c:v>
                </c:pt>
                <c:pt idx="6">
                  <c:v>8</c:v>
                </c:pt>
                <c:pt idx="7">
                  <c:v>9</c:v>
                </c:pt>
                <c:pt idx="8">
                  <c:v>11</c:v>
                </c:pt>
                <c:pt idx="9">
                  <c:v>11</c:v>
                </c:pt>
                <c:pt idx="10">
                  <c:v>8</c:v>
                </c:pt>
              </c:numCache>
            </c:numRef>
          </c:val>
          <c:smooth val="0"/>
        </c:ser>
        <c:ser>
          <c:idx val="10"/>
          <c:order val="10"/>
          <c:tx>
            <c:strRef>
              <c:f>'Бюджетные параметры'!$B$63</c:f>
              <c:strCache>
                <c:ptCount val="1"/>
                <c:pt idx="0">
                  <c:v>Котлас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параметры'!$C$63:$M$63</c:f>
              <c:numCache>
                <c:formatCode>General</c:formatCode>
                <c:ptCount val="11"/>
                <c:pt idx="0">
                  <c:v>8</c:v>
                </c:pt>
                <c:pt idx="1">
                  <c:v>5</c:v>
                </c:pt>
                <c:pt idx="2">
                  <c:v>8</c:v>
                </c:pt>
                <c:pt idx="3">
                  <c:v>7</c:v>
                </c:pt>
                <c:pt idx="4">
                  <c:v>10</c:v>
                </c:pt>
                <c:pt idx="5">
                  <c:v>12</c:v>
                </c:pt>
                <c:pt idx="6">
                  <c:v>11</c:v>
                </c:pt>
                <c:pt idx="7">
                  <c:v>10</c:v>
                </c:pt>
                <c:pt idx="8">
                  <c:v>7</c:v>
                </c:pt>
                <c:pt idx="9">
                  <c:v>13</c:v>
                </c:pt>
                <c:pt idx="10">
                  <c:v>9</c:v>
                </c:pt>
              </c:numCache>
            </c:numRef>
          </c:val>
          <c:smooth val="0"/>
        </c:ser>
        <c:ser>
          <c:idx val="11"/>
          <c:order val="11"/>
          <c:tx>
            <c:strRef>
              <c:f>'Бюджетные параметры'!$B$64</c:f>
              <c:strCache>
                <c:ptCount val="1"/>
                <c:pt idx="0">
                  <c:v>Тихвин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параметры'!$C$64:$M$64</c:f>
              <c:numCache>
                <c:formatCode>General</c:formatCode>
                <c:ptCount val="11"/>
                <c:pt idx="8">
                  <c:v>9</c:v>
                </c:pt>
                <c:pt idx="9">
                  <c:v>8</c:v>
                </c:pt>
                <c:pt idx="10">
                  <c:v>12</c:v>
                </c:pt>
              </c:numCache>
            </c:numRef>
          </c:val>
          <c:smooth val="0"/>
        </c:ser>
        <c:ser>
          <c:idx val="12"/>
          <c:order val="12"/>
          <c:tx>
            <c:strRef>
              <c:f>'Бюджетные параметры'!$B$65</c:f>
              <c:strCache>
                <c:ptCount val="1"/>
                <c:pt idx="0">
                  <c:v>Архангельск</c:v>
                </c:pt>
              </c:strCache>
            </c:strRef>
          </c:tx>
          <c:spPr>
            <a:ln w="28575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параметры'!$C$65:$M$65</c:f>
              <c:numCache>
                <c:formatCode>General</c:formatCode>
                <c:ptCount val="11"/>
                <c:pt idx="0">
                  <c:v>5</c:v>
                </c:pt>
                <c:pt idx="1">
                  <c:v>6</c:v>
                </c:pt>
                <c:pt idx="2">
                  <c:v>11</c:v>
                </c:pt>
                <c:pt idx="3">
                  <c:v>8</c:v>
                </c:pt>
                <c:pt idx="4">
                  <c:v>12</c:v>
                </c:pt>
                <c:pt idx="5">
                  <c:v>13</c:v>
                </c:pt>
                <c:pt idx="6">
                  <c:v>12</c:v>
                </c:pt>
                <c:pt idx="7">
                  <c:v>13</c:v>
                </c:pt>
                <c:pt idx="8">
                  <c:v>12</c:v>
                </c:pt>
                <c:pt idx="9">
                  <c:v>12</c:v>
                </c:pt>
                <c:pt idx="10">
                  <c:v>10</c:v>
                </c:pt>
              </c:numCache>
            </c:numRef>
          </c:val>
          <c:smooth val="0"/>
        </c:ser>
        <c:ser>
          <c:idx val="13"/>
          <c:order val="13"/>
          <c:tx>
            <c:strRef>
              <c:f>'Бюджетные параметры'!$B$66</c:f>
              <c:strCache>
                <c:ptCount val="1"/>
                <c:pt idx="0">
                  <c:v>Великие Луки</c:v>
                </c:pt>
              </c:strCache>
            </c:strRef>
          </c:tx>
          <c:spPr>
            <a:ln w="28575" cap="rnd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параметры'!$C$66:$M$66</c:f>
              <c:numCache>
                <c:formatCode>General</c:formatCode>
                <c:ptCount val="11"/>
                <c:pt idx="0">
                  <c:v>9</c:v>
                </c:pt>
                <c:pt idx="1">
                  <c:v>10</c:v>
                </c:pt>
                <c:pt idx="2">
                  <c:v>7</c:v>
                </c:pt>
                <c:pt idx="3">
                  <c:v>9</c:v>
                </c:pt>
                <c:pt idx="4">
                  <c:v>8</c:v>
                </c:pt>
                <c:pt idx="5">
                  <c:v>7</c:v>
                </c:pt>
                <c:pt idx="6">
                  <c:v>14</c:v>
                </c:pt>
                <c:pt idx="7">
                  <c:v>11</c:v>
                </c:pt>
                <c:pt idx="8">
                  <c:v>13</c:v>
                </c:pt>
                <c:pt idx="9">
                  <c:v>14</c:v>
                </c:pt>
                <c:pt idx="10">
                  <c:v>14</c:v>
                </c:pt>
              </c:numCache>
            </c:numRef>
          </c:val>
          <c:smooth val="0"/>
        </c:ser>
        <c:ser>
          <c:idx val="14"/>
          <c:order val="14"/>
          <c:tx>
            <c:strRef>
              <c:f>'Бюджетные параметры'!$B$67</c:f>
              <c:strCache>
                <c:ptCount val="1"/>
                <c:pt idx="0">
                  <c:v>Великий Новгород</c:v>
                </c:pt>
              </c:strCache>
            </c:strRef>
          </c:tx>
          <c:spPr>
            <a:ln w="28575" cap="rnd">
              <a:solidFill>
                <a:schemeClr val="accent3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  <a:lumOff val="20000"/>
                </a:schemeClr>
              </a:solidFill>
              <a:ln w="9525">
                <a:solidFill>
                  <a:schemeClr val="accent3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параметры'!$C$67:$M$67</c:f>
              <c:numCache>
                <c:formatCode>General</c:formatCode>
                <c:ptCount val="11"/>
                <c:pt idx="1">
                  <c:v>9</c:v>
                </c:pt>
                <c:pt idx="2">
                  <c:v>10</c:v>
                </c:pt>
                <c:pt idx="3">
                  <c:v>10</c:v>
                </c:pt>
                <c:pt idx="4">
                  <c:v>9</c:v>
                </c:pt>
                <c:pt idx="5">
                  <c:v>11</c:v>
                </c:pt>
                <c:pt idx="6">
                  <c:v>13</c:v>
                </c:pt>
                <c:pt idx="7">
                  <c:v>15</c:v>
                </c:pt>
                <c:pt idx="8">
                  <c:v>17</c:v>
                </c:pt>
                <c:pt idx="9">
                  <c:v>17</c:v>
                </c:pt>
                <c:pt idx="10">
                  <c:v>17</c:v>
                </c:pt>
              </c:numCache>
            </c:numRef>
          </c:val>
          <c:smooth val="0"/>
        </c:ser>
        <c:ser>
          <c:idx val="15"/>
          <c:order val="15"/>
          <c:tx>
            <c:strRef>
              <c:f>'Бюджетные параметры'!$B$68</c:f>
              <c:strCache>
                <c:ptCount val="1"/>
                <c:pt idx="0">
                  <c:v>Псков</c:v>
                </c:pt>
              </c:strCache>
            </c:strRef>
          </c:tx>
          <c:spPr>
            <a:ln w="28575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параметры'!$C$68:$M$68</c:f>
              <c:numCache>
                <c:formatCode>General</c:formatCode>
                <c:ptCount val="11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11</c:v>
                </c:pt>
                <c:pt idx="5">
                  <c:v>14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16</c:v>
                </c:pt>
                <c:pt idx="10">
                  <c:v>16</c:v>
                </c:pt>
              </c:numCache>
            </c:numRef>
          </c:val>
          <c:smooth val="0"/>
        </c:ser>
        <c:ser>
          <c:idx val="16"/>
          <c:order val="16"/>
          <c:tx>
            <c:strRef>
              <c:f>'Бюджетные параметры'!$B$69</c:f>
              <c:strCache>
                <c:ptCount val="1"/>
                <c:pt idx="0">
                  <c:v>Петрозаводск</c:v>
                </c:pt>
              </c:strCache>
            </c:strRef>
          </c:tx>
          <c:spPr>
            <a:ln w="28575" cap="rnd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  <a:lumOff val="20000"/>
                </a:schemeClr>
              </a:solidFill>
              <a:ln w="9525">
                <a:solidFill>
                  <a:schemeClr val="accent5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параметры'!$C$69:$M$69</c:f>
              <c:numCache>
                <c:formatCode>General</c:formatCode>
                <c:ptCount val="11"/>
                <c:pt idx="0">
                  <c:v>6</c:v>
                </c:pt>
                <c:pt idx="1">
                  <c:v>11</c:v>
                </c:pt>
                <c:pt idx="2">
                  <c:v>12</c:v>
                </c:pt>
                <c:pt idx="3">
                  <c:v>12</c:v>
                </c:pt>
                <c:pt idx="4">
                  <c:v>13</c:v>
                </c:pt>
                <c:pt idx="5">
                  <c:v>16</c:v>
                </c:pt>
                <c:pt idx="6">
                  <c:v>15</c:v>
                </c:pt>
                <c:pt idx="7">
                  <c:v>16</c:v>
                </c:pt>
                <c:pt idx="8">
                  <c:v>15</c:v>
                </c:pt>
                <c:pt idx="9">
                  <c:v>15</c:v>
                </c:pt>
                <c:pt idx="10">
                  <c:v>13</c:v>
                </c:pt>
              </c:numCache>
            </c:numRef>
          </c:val>
          <c:smooth val="0"/>
        </c:ser>
        <c:ser>
          <c:idx val="17"/>
          <c:order val="17"/>
          <c:tx>
            <c:strRef>
              <c:f>'Бюджетные параметры'!$B$70</c:f>
              <c:strCache>
                <c:ptCount val="1"/>
                <c:pt idx="0">
                  <c:v>Всеволожск</c:v>
                </c:pt>
              </c:strCache>
            </c:strRef>
          </c:tx>
          <c:spPr>
            <a:ln w="28575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параметры'!$C$70:$M$70</c:f>
              <c:numCache>
                <c:formatCode>General</c:formatCode>
                <c:ptCount val="11"/>
                <c:pt idx="0">
                  <c:v>10</c:v>
                </c:pt>
                <c:pt idx="1">
                  <c:v>12</c:v>
                </c:pt>
                <c:pt idx="2">
                  <c:v>13</c:v>
                </c:pt>
                <c:pt idx="3">
                  <c:v>13</c:v>
                </c:pt>
                <c:pt idx="4">
                  <c:v>14</c:v>
                </c:pt>
                <c:pt idx="5">
                  <c:v>17</c:v>
                </c:pt>
                <c:pt idx="6">
                  <c:v>18</c:v>
                </c:pt>
                <c:pt idx="7">
                  <c:v>18</c:v>
                </c:pt>
                <c:pt idx="8">
                  <c:v>19</c:v>
                </c:pt>
                <c:pt idx="9">
                  <c:v>18</c:v>
                </c:pt>
                <c:pt idx="10">
                  <c:v>15</c:v>
                </c:pt>
              </c:numCache>
            </c:numRef>
          </c:val>
          <c:smooth val="0"/>
        </c:ser>
        <c:ser>
          <c:idx val="18"/>
          <c:order val="18"/>
          <c:tx>
            <c:strRef>
              <c:f>'Бюджетные параметры'!$B$71</c:f>
              <c:strCache>
                <c:ptCount val="1"/>
                <c:pt idx="0">
                  <c:v>Сертолово</c:v>
                </c:pt>
              </c:strCache>
            </c:strRef>
          </c:tx>
          <c:spPr>
            <a:ln w="28575" cap="rnd">
              <a:solidFill>
                <a:schemeClr val="accent1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</a:schemeClr>
              </a:solidFill>
              <a:ln w="9525">
                <a:solidFill>
                  <a:schemeClr val="accent1">
                    <a:lumMod val="80000"/>
                  </a:schemeClr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параметры'!$C$71:$M$71</c:f>
              <c:numCache>
                <c:formatCode>General</c:formatCode>
                <c:ptCount val="11"/>
                <c:pt idx="3">
                  <c:v>14</c:v>
                </c:pt>
                <c:pt idx="4">
                  <c:v>15</c:v>
                </c:pt>
                <c:pt idx="5">
                  <c:v>15</c:v>
                </c:pt>
                <c:pt idx="6">
                  <c:v>17</c:v>
                </c:pt>
                <c:pt idx="7">
                  <c:v>14</c:v>
                </c:pt>
                <c:pt idx="8">
                  <c:v>16</c:v>
                </c:pt>
                <c:pt idx="9">
                  <c:v>19</c:v>
                </c:pt>
                <c:pt idx="10">
                  <c:v>18</c:v>
                </c:pt>
              </c:numCache>
            </c:numRef>
          </c:val>
          <c:smooth val="0"/>
        </c:ser>
        <c:ser>
          <c:idx val="19"/>
          <c:order val="19"/>
          <c:tx>
            <c:strRef>
              <c:f>'Бюджетные параметры'!$B$72</c:f>
              <c:strCache>
                <c:ptCount val="1"/>
                <c:pt idx="0">
                  <c:v>Выборг</c:v>
                </c:pt>
              </c:strCache>
            </c:strRef>
          </c:tx>
          <c:spPr>
            <a:ln w="28575" cap="rnd">
              <a:solidFill>
                <a:schemeClr val="accent2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</a:schemeClr>
              </a:solidFill>
              <a:ln w="9525">
                <a:solidFill>
                  <a:schemeClr val="accent2">
                    <a:lumMod val="80000"/>
                  </a:schemeClr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параметры'!$C$72:$M$72</c:f>
              <c:numCache>
                <c:formatCode>General</c:formatCode>
                <c:ptCount val="11"/>
                <c:pt idx="7">
                  <c:v>19</c:v>
                </c:pt>
                <c:pt idx="8">
                  <c:v>20</c:v>
                </c:pt>
                <c:pt idx="9">
                  <c:v>20</c:v>
                </c:pt>
                <c:pt idx="10">
                  <c:v>19</c:v>
                </c:pt>
              </c:numCache>
            </c:numRef>
          </c:val>
          <c:smooth val="0"/>
        </c:ser>
        <c:ser>
          <c:idx val="20"/>
          <c:order val="20"/>
          <c:tx>
            <c:strRef>
              <c:f>'Бюджетные параметры'!$B$73</c:f>
              <c:strCache>
                <c:ptCount val="1"/>
                <c:pt idx="0">
                  <c:v>Вологда</c:v>
                </c:pt>
              </c:strCache>
            </c:strRef>
          </c:tx>
          <c:spPr>
            <a:ln w="28575" cap="rnd">
              <a:solidFill>
                <a:schemeClr val="accent3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</a:schemeClr>
              </a:solidFill>
              <a:ln w="9525">
                <a:solidFill>
                  <a:schemeClr val="accent3">
                    <a:lumMod val="80000"/>
                  </a:schemeClr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параметры'!$C$73:$M$73</c:f>
              <c:numCache>
                <c:formatCode>General</c:formatCode>
                <c:ptCount val="11"/>
              </c:numCache>
            </c:numRef>
          </c:val>
          <c:smooth val="0"/>
        </c:ser>
        <c:ser>
          <c:idx val="21"/>
          <c:order val="21"/>
          <c:tx>
            <c:strRef>
              <c:f>'Бюджетные параметры'!$B$74</c:f>
              <c:strCache>
                <c:ptCount val="1"/>
                <c:pt idx="0">
                  <c:v>Череповец</c:v>
                </c:pt>
              </c:strCache>
            </c:strRef>
          </c:tx>
          <c:spPr>
            <a:ln w="28575" cap="rnd">
              <a:solidFill>
                <a:schemeClr val="accent4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</a:schemeClr>
              </a:solidFill>
              <a:ln w="9525">
                <a:solidFill>
                  <a:schemeClr val="accent4">
                    <a:lumMod val="80000"/>
                  </a:schemeClr>
                </a:solidFill>
              </a:ln>
              <a:effectLst/>
            </c:spPr>
          </c:marker>
          <c:cat>
            <c:numRef>
              <c:f>'Бюджетные параметры'!$C$52:$M$52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параметры'!$C$74:$M$74</c:f>
              <c:numCache>
                <c:formatCode>General</c:formatCode>
                <c:ptCount val="11"/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267424"/>
        <c:axId val="50267032"/>
      </c:lineChart>
      <c:catAx>
        <c:axId val="5026742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0267032"/>
        <c:crosses val="autoZero"/>
        <c:auto val="1"/>
        <c:lblAlgn val="ctr"/>
        <c:lblOffset val="100"/>
        <c:noMultiLvlLbl val="0"/>
      </c:catAx>
      <c:valAx>
        <c:axId val="50267032"/>
        <c:scaling>
          <c:orientation val="maxMin"/>
          <c:max val="20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0267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91543333333333"/>
          <c:y val="0.19510255662486634"/>
          <c:w val="0.19899323435010507"/>
          <c:h val="0.793037490684034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 baseline="0">
                <a:effectLst/>
              </a:rPr>
              <a:t>Динамика рангов городов </a:t>
            </a:r>
            <a:endParaRPr lang="ru-RU" sz="1400">
              <a:effectLst/>
            </a:endParaRPr>
          </a:p>
          <a:p>
            <a:pPr>
              <a:defRPr sz="1400"/>
            </a:pPr>
            <a:r>
              <a:rPr lang="ru-RU" sz="1400" b="1" i="0" baseline="0">
                <a:effectLst/>
              </a:rPr>
              <a:t>по доле безвозмездных поступлений в бюджетных доходах в 2012-2022 гг.</a:t>
            </a:r>
            <a:endParaRPr lang="ru-RU" sz="1400">
              <a:effectLst/>
            </a:endParaRPr>
          </a:p>
          <a:p>
            <a:pPr>
              <a:defRPr sz="1400"/>
            </a:pPr>
            <a:r>
              <a:rPr lang="ru-RU" sz="1400" b="0" i="0" baseline="0">
                <a:effectLst/>
              </a:rPr>
              <a:t>(данные по городам с доступной статистикой за рассматриваемый период) </a:t>
            </a:r>
            <a:endParaRPr lang="ru-RU" sz="1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3.3823111111111109E-2"/>
          <c:y val="0.18660752861385774"/>
          <c:w val="0.76928174080923528"/>
          <c:h val="0.78913899747525262"/>
        </c:manualLayout>
      </c:layout>
      <c:lineChart>
        <c:grouping val="standard"/>
        <c:varyColors val="0"/>
        <c:ser>
          <c:idx val="0"/>
          <c:order val="0"/>
          <c:tx>
            <c:strRef>
              <c:f>'Бюджетные параметры'!$B$103</c:f>
              <c:strCache>
                <c:ptCount val="1"/>
                <c:pt idx="0">
                  <c:v>Выборг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параметры'!$C$103:$M$103</c:f>
              <c:numCache>
                <c:formatCode>General</c:formatCode>
                <c:ptCount val="11"/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'Бюджетные параметры'!$B$104</c:f>
              <c:strCache>
                <c:ptCount val="1"/>
                <c:pt idx="0">
                  <c:v>Калининград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параметры'!$C$104:$M$104</c:f>
              <c:numCache>
                <c:formatCode>General</c:formatCode>
                <c:ptCount val="11"/>
                <c:pt idx="0">
                  <c:v>4</c:v>
                </c:pt>
                <c:pt idx="1">
                  <c:v>2</c:v>
                </c:pt>
                <c:pt idx="2">
                  <c:v>6</c:v>
                </c:pt>
                <c:pt idx="3">
                  <c:v>3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4</c:v>
                </c:pt>
                <c:pt idx="8">
                  <c:v>3</c:v>
                </c:pt>
                <c:pt idx="9">
                  <c:v>4</c:v>
                </c:pt>
                <c:pt idx="10">
                  <c:v>4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'Бюджетные параметры'!$B$105</c:f>
              <c:strCache>
                <c:ptCount val="1"/>
                <c:pt idx="0">
                  <c:v>Мурманск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параметры'!$C$105:$M$105</c:f>
              <c:numCache>
                <c:formatCode>General</c:formatCode>
                <c:ptCount val="11"/>
                <c:pt idx="0">
                  <c:v>5</c:v>
                </c:pt>
                <c:pt idx="1">
                  <c:v>8</c:v>
                </c:pt>
                <c:pt idx="2">
                  <c:v>3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1</c:v>
                </c:pt>
                <c:pt idx="7">
                  <c:v>3</c:v>
                </c:pt>
                <c:pt idx="8">
                  <c:v>2</c:v>
                </c:pt>
                <c:pt idx="9">
                  <c:v>5</c:v>
                </c:pt>
                <c:pt idx="10">
                  <c:v>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'Бюджетные параметры'!$B$106</c:f>
              <c:strCache>
                <c:ptCount val="1"/>
                <c:pt idx="0">
                  <c:v>Сосновый Бор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параметры'!$C$106:$M$106</c:f>
              <c:numCache>
                <c:formatCode>General</c:formatCode>
                <c:ptCount val="11"/>
                <c:pt idx="5">
                  <c:v>5</c:v>
                </c:pt>
                <c:pt idx="6">
                  <c:v>5</c:v>
                </c:pt>
                <c:pt idx="7">
                  <c:v>2</c:v>
                </c:pt>
                <c:pt idx="8">
                  <c:v>5</c:v>
                </c:pt>
                <c:pt idx="9">
                  <c:v>3</c:v>
                </c:pt>
                <c:pt idx="10">
                  <c:v>3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'Бюджетные параметры'!$B$107</c:f>
              <c:strCache>
                <c:ptCount val="1"/>
                <c:pt idx="0">
                  <c:v>Северодвинск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параметры'!$C$107:$M$107</c:f>
              <c:numCache>
                <c:formatCode>General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6</c:v>
                </c:pt>
                <c:pt idx="4">
                  <c:v>4</c:v>
                </c:pt>
                <c:pt idx="5">
                  <c:v>3</c:v>
                </c:pt>
                <c:pt idx="6">
                  <c:v>2</c:v>
                </c:pt>
                <c:pt idx="7">
                  <c:v>6</c:v>
                </c:pt>
                <c:pt idx="8">
                  <c:v>6</c:v>
                </c:pt>
                <c:pt idx="9">
                  <c:v>7</c:v>
                </c:pt>
                <c:pt idx="10">
                  <c:v>7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'Бюджетные параметры'!$B$108</c:f>
              <c:strCache>
                <c:ptCount val="1"/>
                <c:pt idx="0">
                  <c:v>Архангельск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параметры'!$C$108:$M$108</c:f>
              <c:numCache>
                <c:formatCode>General</c:formatCode>
                <c:ptCount val="11"/>
                <c:pt idx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4</c:v>
                </c:pt>
                <c:pt idx="4">
                  <c:v>3</c:v>
                </c:pt>
                <c:pt idx="5">
                  <c:v>4</c:v>
                </c:pt>
                <c:pt idx="6">
                  <c:v>6</c:v>
                </c:pt>
                <c:pt idx="7">
                  <c:v>5</c:v>
                </c:pt>
                <c:pt idx="8">
                  <c:v>8</c:v>
                </c:pt>
                <c:pt idx="9">
                  <c:v>6</c:v>
                </c:pt>
                <c:pt idx="10">
                  <c:v>6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'Бюджетные параметры'!$B$109</c:f>
              <c:strCache>
                <c:ptCount val="1"/>
                <c:pt idx="0">
                  <c:v>Всеволожск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параметры'!$C$109:$M$109</c:f>
              <c:numCache>
                <c:formatCode>General</c:formatCode>
                <c:ptCount val="11"/>
                <c:pt idx="0">
                  <c:v>7</c:v>
                </c:pt>
                <c:pt idx="1">
                  <c:v>4</c:v>
                </c:pt>
                <c:pt idx="2">
                  <c:v>4</c:v>
                </c:pt>
                <c:pt idx="3">
                  <c:v>7</c:v>
                </c:pt>
                <c:pt idx="4">
                  <c:v>8</c:v>
                </c:pt>
                <c:pt idx="5">
                  <c:v>8</c:v>
                </c:pt>
                <c:pt idx="6">
                  <c:v>17</c:v>
                </c:pt>
                <c:pt idx="7">
                  <c:v>18</c:v>
                </c:pt>
                <c:pt idx="8">
                  <c:v>13</c:v>
                </c:pt>
                <c:pt idx="9">
                  <c:v>1</c:v>
                </c:pt>
                <c:pt idx="10">
                  <c:v>2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'Бюджетные параметры'!$B$110</c:f>
              <c:strCache>
                <c:ptCount val="1"/>
                <c:pt idx="0">
                  <c:v>Апатиты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параметры'!$C$110:$M$110</c:f>
              <c:numCache>
                <c:formatCode>General</c:formatCode>
                <c:ptCount val="11"/>
                <c:pt idx="2">
                  <c:v>8</c:v>
                </c:pt>
                <c:pt idx="3">
                  <c:v>1</c:v>
                </c:pt>
                <c:pt idx="4">
                  <c:v>5</c:v>
                </c:pt>
                <c:pt idx="5">
                  <c:v>10</c:v>
                </c:pt>
                <c:pt idx="6">
                  <c:v>9</c:v>
                </c:pt>
                <c:pt idx="7">
                  <c:v>10</c:v>
                </c:pt>
                <c:pt idx="8">
                  <c:v>12</c:v>
                </c:pt>
                <c:pt idx="9">
                  <c:v>11</c:v>
                </c:pt>
                <c:pt idx="10">
                  <c:v>9</c:v>
                </c:pt>
              </c:numCache>
            </c:numRef>
          </c:val>
          <c:smooth val="0"/>
        </c:ser>
        <c:ser>
          <c:idx val="8"/>
          <c:order val="8"/>
          <c:tx>
            <c:strRef>
              <c:f>'Бюджетные параметры'!$B$111</c:f>
              <c:strCache>
                <c:ptCount val="1"/>
                <c:pt idx="0">
                  <c:v>Гатчина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параметры'!$C$111:$M$111</c:f>
              <c:numCache>
                <c:formatCode>General</c:formatCode>
                <c:ptCount val="11"/>
                <c:pt idx="5">
                  <c:v>13</c:v>
                </c:pt>
                <c:pt idx="6">
                  <c:v>12</c:v>
                </c:pt>
                <c:pt idx="7">
                  <c:v>11</c:v>
                </c:pt>
                <c:pt idx="8">
                  <c:v>7</c:v>
                </c:pt>
                <c:pt idx="9">
                  <c:v>8</c:v>
                </c:pt>
                <c:pt idx="10">
                  <c:v>8</c:v>
                </c:pt>
              </c:numCache>
            </c:numRef>
          </c:val>
          <c:smooth val="0"/>
        </c:ser>
        <c:ser>
          <c:idx val="9"/>
          <c:order val="9"/>
          <c:tx>
            <c:strRef>
              <c:f>'Бюджетные параметры'!$B$112</c:f>
              <c:strCache>
                <c:ptCount val="1"/>
                <c:pt idx="0">
                  <c:v>Петрозаводск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параметры'!$C$112:$M$112</c:f>
              <c:numCache>
                <c:formatCode>General</c:formatCode>
                <c:ptCount val="11"/>
                <c:pt idx="0">
                  <c:v>8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15</c:v>
                </c:pt>
                <c:pt idx="8">
                  <c:v>17</c:v>
                </c:pt>
                <c:pt idx="9">
                  <c:v>18</c:v>
                </c:pt>
                <c:pt idx="10">
                  <c:v>16</c:v>
                </c:pt>
              </c:numCache>
            </c:numRef>
          </c:val>
          <c:smooth val="0"/>
        </c:ser>
        <c:ser>
          <c:idx val="10"/>
          <c:order val="10"/>
          <c:tx>
            <c:strRef>
              <c:f>'Бюджетные параметры'!$B$113</c:f>
              <c:strCache>
                <c:ptCount val="1"/>
                <c:pt idx="0">
                  <c:v>Тихвин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параметры'!$C$113:$M$113</c:f>
              <c:numCache>
                <c:formatCode>General</c:formatCode>
                <c:ptCount val="11"/>
                <c:pt idx="8">
                  <c:v>10</c:v>
                </c:pt>
                <c:pt idx="9">
                  <c:v>12</c:v>
                </c:pt>
                <c:pt idx="10">
                  <c:v>11</c:v>
                </c:pt>
              </c:numCache>
            </c:numRef>
          </c:val>
          <c:smooth val="0"/>
        </c:ser>
        <c:ser>
          <c:idx val="11"/>
          <c:order val="11"/>
          <c:tx>
            <c:strRef>
              <c:f>'Бюджетные параметры'!$B$114</c:f>
              <c:strCache>
                <c:ptCount val="1"/>
                <c:pt idx="0">
                  <c:v>Североморск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параметры'!$C$114:$M$114</c:f>
              <c:numCache>
                <c:formatCode>General</c:formatCode>
                <c:ptCount val="11"/>
                <c:pt idx="0">
                  <c:v>10</c:v>
                </c:pt>
                <c:pt idx="1">
                  <c:v>13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9</c:v>
                </c:pt>
                <c:pt idx="6">
                  <c:v>4</c:v>
                </c:pt>
                <c:pt idx="7">
                  <c:v>13</c:v>
                </c:pt>
                <c:pt idx="8">
                  <c:v>16</c:v>
                </c:pt>
                <c:pt idx="9">
                  <c:v>19</c:v>
                </c:pt>
                <c:pt idx="10">
                  <c:v>13</c:v>
                </c:pt>
              </c:numCache>
            </c:numRef>
          </c:val>
          <c:smooth val="0"/>
        </c:ser>
        <c:ser>
          <c:idx val="12"/>
          <c:order val="12"/>
          <c:tx>
            <c:strRef>
              <c:f>'Бюджетные параметры'!$B$115</c:f>
              <c:strCache>
                <c:ptCount val="1"/>
                <c:pt idx="0">
                  <c:v>Псков</c:v>
                </c:pt>
              </c:strCache>
            </c:strRef>
          </c:tx>
          <c:spPr>
            <a:ln w="28575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параметры'!$C$115:$M$115</c:f>
              <c:numCache>
                <c:formatCode>General</c:formatCode>
                <c:ptCount val="11"/>
                <c:pt idx="0">
                  <c:v>11</c:v>
                </c:pt>
                <c:pt idx="1">
                  <c:v>12</c:v>
                </c:pt>
                <c:pt idx="2">
                  <c:v>11</c:v>
                </c:pt>
                <c:pt idx="3">
                  <c:v>11</c:v>
                </c:pt>
                <c:pt idx="4">
                  <c:v>13</c:v>
                </c:pt>
                <c:pt idx="5">
                  <c:v>11</c:v>
                </c:pt>
                <c:pt idx="6">
                  <c:v>7</c:v>
                </c:pt>
                <c:pt idx="7">
                  <c:v>7</c:v>
                </c:pt>
                <c:pt idx="8">
                  <c:v>11</c:v>
                </c:pt>
                <c:pt idx="9">
                  <c:v>15</c:v>
                </c:pt>
                <c:pt idx="10">
                  <c:v>14</c:v>
                </c:pt>
              </c:numCache>
            </c:numRef>
          </c:val>
          <c:smooth val="0"/>
        </c:ser>
        <c:ser>
          <c:idx val="13"/>
          <c:order val="13"/>
          <c:tx>
            <c:strRef>
              <c:f>'Бюджетные параметры'!$B$116</c:f>
              <c:strCache>
                <c:ptCount val="1"/>
                <c:pt idx="0">
                  <c:v>Великий Новгород</c:v>
                </c:pt>
              </c:strCache>
            </c:strRef>
          </c:tx>
          <c:spPr>
            <a:ln w="28575" cap="rnd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параметры'!$C$116:$M$116</c:f>
              <c:numCache>
                <c:formatCode>General</c:formatCode>
                <c:ptCount val="11"/>
                <c:pt idx="1">
                  <c:v>11</c:v>
                </c:pt>
                <c:pt idx="2">
                  <c:v>10</c:v>
                </c:pt>
                <c:pt idx="3">
                  <c:v>9</c:v>
                </c:pt>
                <c:pt idx="4">
                  <c:v>15</c:v>
                </c:pt>
                <c:pt idx="5">
                  <c:v>16</c:v>
                </c:pt>
                <c:pt idx="6">
                  <c:v>15</c:v>
                </c:pt>
                <c:pt idx="7">
                  <c:v>9</c:v>
                </c:pt>
                <c:pt idx="8">
                  <c:v>9</c:v>
                </c:pt>
                <c:pt idx="9">
                  <c:v>10</c:v>
                </c:pt>
                <c:pt idx="10">
                  <c:v>10</c:v>
                </c:pt>
              </c:numCache>
            </c:numRef>
          </c:val>
          <c:smooth val="0"/>
        </c:ser>
        <c:ser>
          <c:idx val="14"/>
          <c:order val="14"/>
          <c:tx>
            <c:strRef>
              <c:f>'Бюджетные параметры'!$B$117</c:f>
              <c:strCache>
                <c:ptCount val="1"/>
                <c:pt idx="0">
                  <c:v>Сыктывкар</c:v>
                </c:pt>
              </c:strCache>
            </c:strRef>
          </c:tx>
          <c:spPr>
            <a:ln w="28575" cap="rnd">
              <a:solidFill>
                <a:schemeClr val="accent3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  <a:lumOff val="20000"/>
                </a:schemeClr>
              </a:solidFill>
              <a:ln w="9525">
                <a:solidFill>
                  <a:schemeClr val="accent3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параметры'!$C$117:$M$117</c:f>
              <c:numCache>
                <c:formatCode>General</c:formatCode>
                <c:ptCount val="11"/>
                <c:pt idx="0">
                  <c:v>6</c:v>
                </c:pt>
                <c:pt idx="1">
                  <c:v>6</c:v>
                </c:pt>
                <c:pt idx="2">
                  <c:v>12</c:v>
                </c:pt>
                <c:pt idx="3">
                  <c:v>12</c:v>
                </c:pt>
                <c:pt idx="4">
                  <c:v>14</c:v>
                </c:pt>
                <c:pt idx="5">
                  <c:v>14</c:v>
                </c:pt>
                <c:pt idx="6">
                  <c:v>11</c:v>
                </c:pt>
                <c:pt idx="7">
                  <c:v>16</c:v>
                </c:pt>
                <c:pt idx="8">
                  <c:v>14</c:v>
                </c:pt>
                <c:pt idx="9">
                  <c:v>9</c:v>
                </c:pt>
                <c:pt idx="10">
                  <c:v>12</c:v>
                </c:pt>
              </c:numCache>
            </c:numRef>
          </c:val>
          <c:smooth val="0"/>
        </c:ser>
        <c:ser>
          <c:idx val="15"/>
          <c:order val="15"/>
          <c:tx>
            <c:strRef>
              <c:f>'Бюджетные параметры'!$B$118</c:f>
              <c:strCache>
                <c:ptCount val="1"/>
                <c:pt idx="0">
                  <c:v>Котлас</c:v>
                </c:pt>
              </c:strCache>
            </c:strRef>
          </c:tx>
          <c:spPr>
            <a:ln w="28575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параметры'!$C$118:$M$118</c:f>
              <c:numCache>
                <c:formatCode>General</c:formatCode>
                <c:ptCount val="11"/>
                <c:pt idx="0">
                  <c:v>3</c:v>
                </c:pt>
                <c:pt idx="1">
                  <c:v>7</c:v>
                </c:pt>
                <c:pt idx="2">
                  <c:v>9</c:v>
                </c:pt>
                <c:pt idx="3">
                  <c:v>10</c:v>
                </c:pt>
                <c:pt idx="4">
                  <c:v>10</c:v>
                </c:pt>
                <c:pt idx="5">
                  <c:v>6</c:v>
                </c:pt>
                <c:pt idx="6">
                  <c:v>13</c:v>
                </c:pt>
                <c:pt idx="7">
                  <c:v>17</c:v>
                </c:pt>
                <c:pt idx="8">
                  <c:v>19</c:v>
                </c:pt>
                <c:pt idx="9">
                  <c:v>16</c:v>
                </c:pt>
                <c:pt idx="10">
                  <c:v>17</c:v>
                </c:pt>
              </c:numCache>
            </c:numRef>
          </c:val>
          <c:smooth val="0"/>
        </c:ser>
        <c:ser>
          <c:idx val="16"/>
          <c:order val="16"/>
          <c:tx>
            <c:strRef>
              <c:f>'Бюджетные параметры'!$B$119</c:f>
              <c:strCache>
                <c:ptCount val="1"/>
                <c:pt idx="0">
                  <c:v>Сертолово</c:v>
                </c:pt>
              </c:strCache>
            </c:strRef>
          </c:tx>
          <c:spPr>
            <a:ln w="28575" cap="rnd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  <a:lumOff val="20000"/>
                </a:schemeClr>
              </a:solidFill>
              <a:ln w="9525">
                <a:solidFill>
                  <a:schemeClr val="accent5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параметры'!$C$119:$M$119</c:f>
              <c:numCache>
                <c:formatCode>General</c:formatCode>
                <c:ptCount val="11"/>
                <c:pt idx="3">
                  <c:v>13</c:v>
                </c:pt>
                <c:pt idx="4">
                  <c:v>7</c:v>
                </c:pt>
                <c:pt idx="5">
                  <c:v>15</c:v>
                </c:pt>
                <c:pt idx="6">
                  <c:v>14</c:v>
                </c:pt>
                <c:pt idx="7">
                  <c:v>8</c:v>
                </c:pt>
                <c:pt idx="8">
                  <c:v>4</c:v>
                </c:pt>
                <c:pt idx="9">
                  <c:v>17</c:v>
                </c:pt>
                <c:pt idx="10">
                  <c:v>18</c:v>
                </c:pt>
              </c:numCache>
            </c:numRef>
          </c:val>
          <c:smooth val="0"/>
        </c:ser>
        <c:ser>
          <c:idx val="17"/>
          <c:order val="17"/>
          <c:tx>
            <c:strRef>
              <c:f>'Бюджетные параметры'!$B$120</c:f>
              <c:strCache>
                <c:ptCount val="1"/>
                <c:pt idx="0">
                  <c:v>Великие Луки</c:v>
                </c:pt>
              </c:strCache>
            </c:strRef>
          </c:tx>
          <c:spPr>
            <a:ln w="28575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параметры'!$C$120:$M$120</c:f>
              <c:numCache>
                <c:formatCode>General</c:formatCode>
                <c:ptCount val="11"/>
                <c:pt idx="0">
                  <c:v>9</c:v>
                </c:pt>
                <c:pt idx="1">
                  <c:v>10</c:v>
                </c:pt>
                <c:pt idx="2">
                  <c:v>14</c:v>
                </c:pt>
                <c:pt idx="3">
                  <c:v>14</c:v>
                </c:pt>
                <c:pt idx="4">
                  <c:v>12</c:v>
                </c:pt>
                <c:pt idx="5">
                  <c:v>18</c:v>
                </c:pt>
                <c:pt idx="6">
                  <c:v>10</c:v>
                </c:pt>
                <c:pt idx="7">
                  <c:v>12</c:v>
                </c:pt>
                <c:pt idx="8">
                  <c:v>18</c:v>
                </c:pt>
                <c:pt idx="9">
                  <c:v>14</c:v>
                </c:pt>
                <c:pt idx="10">
                  <c:v>19</c:v>
                </c:pt>
              </c:numCache>
            </c:numRef>
          </c:val>
          <c:smooth val="0"/>
        </c:ser>
        <c:ser>
          <c:idx val="18"/>
          <c:order val="18"/>
          <c:tx>
            <c:strRef>
              <c:f>'Бюджетные параметры'!$B$121</c:f>
              <c:strCache>
                <c:ptCount val="1"/>
                <c:pt idx="0">
                  <c:v>Ухта</c:v>
                </c:pt>
              </c:strCache>
            </c:strRef>
          </c:tx>
          <c:spPr>
            <a:ln w="28575" cap="rnd">
              <a:solidFill>
                <a:schemeClr val="accent1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</a:schemeClr>
              </a:solidFill>
              <a:ln w="9525">
                <a:solidFill>
                  <a:schemeClr val="accent1">
                    <a:lumMod val="80000"/>
                  </a:schemeClr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параметры'!$C$121:$M$121</c:f>
              <c:numCache>
                <c:formatCode>General</c:formatCode>
                <c:ptCount val="11"/>
                <c:pt idx="4">
                  <c:v>11</c:v>
                </c:pt>
                <c:pt idx="5">
                  <c:v>12</c:v>
                </c:pt>
                <c:pt idx="6">
                  <c:v>16</c:v>
                </c:pt>
                <c:pt idx="7">
                  <c:v>14</c:v>
                </c:pt>
                <c:pt idx="8">
                  <c:v>15</c:v>
                </c:pt>
                <c:pt idx="9">
                  <c:v>13</c:v>
                </c:pt>
                <c:pt idx="10">
                  <c:v>15</c:v>
                </c:pt>
              </c:numCache>
            </c:numRef>
          </c:val>
          <c:smooth val="0"/>
        </c:ser>
        <c:ser>
          <c:idx val="19"/>
          <c:order val="19"/>
          <c:tx>
            <c:strRef>
              <c:f>'Бюджетные параметры'!$B$122</c:f>
              <c:strCache>
                <c:ptCount val="1"/>
                <c:pt idx="0">
                  <c:v>Воркута</c:v>
                </c:pt>
              </c:strCache>
            </c:strRef>
          </c:tx>
          <c:spPr>
            <a:ln w="28575" cap="rnd">
              <a:solidFill>
                <a:schemeClr val="accent2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</a:schemeClr>
              </a:solidFill>
              <a:ln w="9525">
                <a:solidFill>
                  <a:schemeClr val="accent2">
                    <a:lumMod val="80000"/>
                  </a:schemeClr>
                </a:solidFill>
              </a:ln>
              <a:effectLst/>
            </c:spPr>
          </c:marker>
          <c:cat>
            <c:numRef>
              <c:f>'Бюджетные параметры'!$C$102:$M$102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параметры'!$C$122:$M$122</c:f>
              <c:numCache>
                <c:formatCode>General</c:formatCode>
                <c:ptCount val="11"/>
                <c:pt idx="1">
                  <c:v>9</c:v>
                </c:pt>
                <c:pt idx="2">
                  <c:v>13</c:v>
                </c:pt>
                <c:pt idx="3">
                  <c:v>15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20</c:v>
                </c:pt>
                <c:pt idx="9">
                  <c:v>20</c:v>
                </c:pt>
                <c:pt idx="10">
                  <c:v>20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7491016"/>
        <c:axId val="307490624"/>
      </c:lineChart>
      <c:catAx>
        <c:axId val="307491016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7490624"/>
        <c:crosses val="autoZero"/>
        <c:auto val="1"/>
        <c:lblAlgn val="ctr"/>
        <c:lblOffset val="100"/>
        <c:noMultiLvlLbl val="0"/>
      </c:catAx>
      <c:valAx>
        <c:axId val="307490624"/>
        <c:scaling>
          <c:orientation val="maxMin"/>
          <c:max val="20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7491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7939877777777777"/>
          <c:y val="0.16632116868046484"/>
          <c:w val="0.19899323435010507"/>
          <c:h val="0.8336788313195351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400" b="1" i="0" baseline="0">
                <a:effectLst/>
              </a:rPr>
              <a:t>Динамика рангов городов </a:t>
            </a:r>
            <a:endParaRPr lang="ru-RU" sz="1400">
              <a:effectLst/>
            </a:endParaRPr>
          </a:p>
          <a:p>
            <a:pPr>
              <a:defRPr sz="1400"/>
            </a:pPr>
            <a:r>
              <a:rPr lang="ru-RU" sz="1400" b="1" i="0" baseline="0">
                <a:effectLst/>
              </a:rPr>
              <a:t>по величине бюджетного дефицита на душу населения в 2012-2022 гг.</a:t>
            </a:r>
            <a:endParaRPr lang="ru-RU" sz="1400">
              <a:effectLst/>
            </a:endParaRPr>
          </a:p>
          <a:p>
            <a:pPr>
              <a:defRPr sz="1400"/>
            </a:pPr>
            <a:r>
              <a:rPr lang="ru-RU" sz="1400" b="0" i="0" baseline="0">
                <a:effectLst/>
              </a:rPr>
              <a:t>(данные по городам с доступной статистикой за рассматриваемый период) </a:t>
            </a:r>
            <a:endParaRPr lang="ru-RU" sz="1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3.3823111111111109E-2"/>
          <c:y val="0.19287612196623571"/>
          <c:w val="0.78943432036485939"/>
          <c:h val="0.78287045137876288"/>
        </c:manualLayout>
      </c:layout>
      <c:lineChart>
        <c:grouping val="standard"/>
        <c:varyColors val="0"/>
        <c:ser>
          <c:idx val="0"/>
          <c:order val="0"/>
          <c:tx>
            <c:strRef>
              <c:f>'Бюджетные параметры'!$B$178</c:f>
              <c:strCache>
                <c:ptCount val="1"/>
                <c:pt idx="0">
                  <c:v>Всеволожск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параметры'!$C$178:$M$178</c:f>
              <c:numCache>
                <c:formatCode>General</c:formatCode>
                <c:ptCount val="11"/>
                <c:pt idx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4</c:v>
                </c:pt>
                <c:pt idx="4">
                  <c:v>3</c:v>
                </c:pt>
                <c:pt idx="5">
                  <c:v>7</c:v>
                </c:pt>
                <c:pt idx="6">
                  <c:v>8</c:v>
                </c:pt>
                <c:pt idx="7">
                  <c:v>3</c:v>
                </c:pt>
                <c:pt idx="8">
                  <c:v>6</c:v>
                </c:pt>
                <c:pt idx="9">
                  <c:v>2</c:v>
                </c:pt>
                <c:pt idx="10">
                  <c:v>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'Бюджетные параметры'!$B$179</c:f>
              <c:strCache>
                <c:ptCount val="1"/>
                <c:pt idx="0">
                  <c:v>Архангельск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параметры'!$C$179:$M$179</c:f>
              <c:numCache>
                <c:formatCode>General</c:formatCode>
                <c:ptCount val="11"/>
                <c:pt idx="0">
                  <c:v>7</c:v>
                </c:pt>
                <c:pt idx="1">
                  <c:v>6</c:v>
                </c:pt>
                <c:pt idx="2">
                  <c:v>5</c:v>
                </c:pt>
                <c:pt idx="3">
                  <c:v>5</c:v>
                </c:pt>
                <c:pt idx="4">
                  <c:v>10</c:v>
                </c:pt>
                <c:pt idx="5">
                  <c:v>6</c:v>
                </c:pt>
                <c:pt idx="6">
                  <c:v>9</c:v>
                </c:pt>
                <c:pt idx="7">
                  <c:v>1</c:v>
                </c:pt>
                <c:pt idx="8">
                  <c:v>2</c:v>
                </c:pt>
                <c:pt idx="9">
                  <c:v>6</c:v>
                </c:pt>
                <c:pt idx="10">
                  <c:v>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'Бюджетные параметры'!$B$180</c:f>
              <c:strCache>
                <c:ptCount val="1"/>
                <c:pt idx="0">
                  <c:v>Калининград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параметры'!$C$180:$M$180</c:f>
              <c:numCache>
                <c:formatCode>General</c:formatCode>
                <c:ptCount val="11"/>
                <c:pt idx="0">
                  <c:v>8</c:v>
                </c:pt>
                <c:pt idx="1">
                  <c:v>7</c:v>
                </c:pt>
                <c:pt idx="2">
                  <c:v>1</c:v>
                </c:pt>
                <c:pt idx="3">
                  <c:v>14</c:v>
                </c:pt>
                <c:pt idx="4">
                  <c:v>11</c:v>
                </c:pt>
                <c:pt idx="5">
                  <c:v>8</c:v>
                </c:pt>
                <c:pt idx="6">
                  <c:v>6</c:v>
                </c:pt>
                <c:pt idx="7">
                  <c:v>5</c:v>
                </c:pt>
                <c:pt idx="8">
                  <c:v>1</c:v>
                </c:pt>
                <c:pt idx="9">
                  <c:v>4</c:v>
                </c:pt>
                <c:pt idx="10">
                  <c:v>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'Бюджетные параметры'!$B$181</c:f>
              <c:strCache>
                <c:ptCount val="1"/>
                <c:pt idx="0">
                  <c:v>Сертолово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параметры'!$C$181:$M$181</c:f>
              <c:numCache>
                <c:formatCode>General</c:formatCode>
                <c:ptCount val="11"/>
                <c:pt idx="3">
                  <c:v>7</c:v>
                </c:pt>
                <c:pt idx="4">
                  <c:v>1</c:v>
                </c:pt>
                <c:pt idx="5">
                  <c:v>3</c:v>
                </c:pt>
                <c:pt idx="6">
                  <c:v>4</c:v>
                </c:pt>
                <c:pt idx="7">
                  <c:v>12</c:v>
                </c:pt>
                <c:pt idx="8">
                  <c:v>7</c:v>
                </c:pt>
                <c:pt idx="9">
                  <c:v>5</c:v>
                </c:pt>
                <c:pt idx="10">
                  <c:v>12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'Бюджетные параметры'!$B$182</c:f>
              <c:strCache>
                <c:ptCount val="1"/>
                <c:pt idx="0">
                  <c:v>Котлас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параметры'!$C$182:$M$182</c:f>
              <c:numCache>
                <c:formatCode>General</c:formatCode>
                <c:ptCount val="11"/>
                <c:pt idx="0">
                  <c:v>4</c:v>
                </c:pt>
                <c:pt idx="1">
                  <c:v>5</c:v>
                </c:pt>
                <c:pt idx="2">
                  <c:v>4</c:v>
                </c:pt>
                <c:pt idx="3">
                  <c:v>9</c:v>
                </c:pt>
                <c:pt idx="4">
                  <c:v>4</c:v>
                </c:pt>
                <c:pt idx="5">
                  <c:v>10</c:v>
                </c:pt>
                <c:pt idx="6">
                  <c:v>16</c:v>
                </c:pt>
                <c:pt idx="7">
                  <c:v>2</c:v>
                </c:pt>
                <c:pt idx="8">
                  <c:v>8</c:v>
                </c:pt>
                <c:pt idx="9">
                  <c:v>13</c:v>
                </c:pt>
                <c:pt idx="10">
                  <c:v>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'Бюджетные параметры'!$B$183</c:f>
              <c:strCache>
                <c:ptCount val="1"/>
                <c:pt idx="0">
                  <c:v>Сосновый Бор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параметры'!$C$183:$M$183</c:f>
              <c:numCache>
                <c:formatCode>General</c:formatCode>
                <c:ptCount val="11"/>
                <c:pt idx="5">
                  <c:v>11</c:v>
                </c:pt>
                <c:pt idx="6">
                  <c:v>2</c:v>
                </c:pt>
                <c:pt idx="7">
                  <c:v>6</c:v>
                </c:pt>
                <c:pt idx="8">
                  <c:v>4</c:v>
                </c:pt>
                <c:pt idx="9">
                  <c:v>18</c:v>
                </c:pt>
                <c:pt idx="10">
                  <c:v>5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'Бюджетные параметры'!$B$184</c:f>
              <c:strCache>
                <c:ptCount val="1"/>
                <c:pt idx="0">
                  <c:v>Псков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параметры'!$C$184:$M$184</c:f>
              <c:numCache>
                <c:formatCode>General</c:formatCode>
                <c:ptCount val="11"/>
                <c:pt idx="0">
                  <c:v>5</c:v>
                </c:pt>
                <c:pt idx="1">
                  <c:v>8</c:v>
                </c:pt>
                <c:pt idx="2">
                  <c:v>6</c:v>
                </c:pt>
                <c:pt idx="3">
                  <c:v>6</c:v>
                </c:pt>
                <c:pt idx="4">
                  <c:v>5</c:v>
                </c:pt>
                <c:pt idx="5">
                  <c:v>2</c:v>
                </c:pt>
                <c:pt idx="6">
                  <c:v>11</c:v>
                </c:pt>
                <c:pt idx="7">
                  <c:v>10</c:v>
                </c:pt>
                <c:pt idx="8">
                  <c:v>12</c:v>
                </c:pt>
                <c:pt idx="9">
                  <c:v>10</c:v>
                </c:pt>
                <c:pt idx="10">
                  <c:v>14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'Бюджетные параметры'!$B$185</c:f>
              <c:strCache>
                <c:ptCount val="1"/>
                <c:pt idx="0">
                  <c:v>Петрозаводск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параметры'!$C$185:$M$185</c:f>
              <c:numCache>
                <c:formatCode>General</c:formatCode>
                <c:ptCount val="11"/>
                <c:pt idx="0">
                  <c:v>3</c:v>
                </c:pt>
                <c:pt idx="1">
                  <c:v>12</c:v>
                </c:pt>
                <c:pt idx="2">
                  <c:v>8</c:v>
                </c:pt>
                <c:pt idx="3">
                  <c:v>12</c:v>
                </c:pt>
                <c:pt idx="4">
                  <c:v>9</c:v>
                </c:pt>
                <c:pt idx="5">
                  <c:v>13</c:v>
                </c:pt>
                <c:pt idx="6">
                  <c:v>13</c:v>
                </c:pt>
                <c:pt idx="7">
                  <c:v>4</c:v>
                </c:pt>
                <c:pt idx="8">
                  <c:v>3</c:v>
                </c:pt>
                <c:pt idx="9">
                  <c:v>7</c:v>
                </c:pt>
                <c:pt idx="10">
                  <c:v>9</c:v>
                </c:pt>
              </c:numCache>
            </c:numRef>
          </c:val>
          <c:smooth val="0"/>
        </c:ser>
        <c:ser>
          <c:idx val="8"/>
          <c:order val="8"/>
          <c:tx>
            <c:strRef>
              <c:f>'Бюджетные параметры'!$B$186</c:f>
              <c:strCache>
                <c:ptCount val="1"/>
                <c:pt idx="0">
                  <c:v>Ухта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параметры'!$C$186:$M$186</c:f>
              <c:numCache>
                <c:formatCode>General</c:formatCode>
                <c:ptCount val="11"/>
                <c:pt idx="4">
                  <c:v>2</c:v>
                </c:pt>
                <c:pt idx="5">
                  <c:v>1</c:v>
                </c:pt>
                <c:pt idx="6">
                  <c:v>5</c:v>
                </c:pt>
                <c:pt idx="7">
                  <c:v>19</c:v>
                </c:pt>
                <c:pt idx="8">
                  <c:v>16</c:v>
                </c:pt>
                <c:pt idx="9">
                  <c:v>12</c:v>
                </c:pt>
                <c:pt idx="10">
                  <c:v>6</c:v>
                </c:pt>
              </c:numCache>
            </c:numRef>
          </c:val>
          <c:smooth val="0"/>
        </c:ser>
        <c:ser>
          <c:idx val="9"/>
          <c:order val="9"/>
          <c:tx>
            <c:strRef>
              <c:f>'Бюджетные параметры'!$B$187</c:f>
              <c:strCache>
                <c:ptCount val="1"/>
                <c:pt idx="0">
                  <c:v>Североморск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параметры'!$C$187:$M$187</c:f>
              <c:numCache>
                <c:formatCode>General</c:formatCode>
                <c:ptCount val="11"/>
                <c:pt idx="6">
                  <c:v>1</c:v>
                </c:pt>
                <c:pt idx="7">
                  <c:v>9</c:v>
                </c:pt>
                <c:pt idx="8">
                  <c:v>11</c:v>
                </c:pt>
                <c:pt idx="9">
                  <c:v>20</c:v>
                </c:pt>
                <c:pt idx="10">
                  <c:v>4</c:v>
                </c:pt>
              </c:numCache>
            </c:numRef>
          </c:val>
          <c:smooth val="0"/>
        </c:ser>
        <c:ser>
          <c:idx val="10"/>
          <c:order val="10"/>
          <c:tx>
            <c:strRef>
              <c:f>'Бюджетные параметры'!$B$188</c:f>
              <c:strCache>
                <c:ptCount val="1"/>
                <c:pt idx="0">
                  <c:v>Великий Новгород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параметры'!$C$188:$M$188</c:f>
              <c:numCache>
                <c:formatCode>General</c:formatCode>
                <c:ptCount val="11"/>
                <c:pt idx="1">
                  <c:v>1</c:v>
                </c:pt>
                <c:pt idx="2">
                  <c:v>7</c:v>
                </c:pt>
                <c:pt idx="3">
                  <c:v>11</c:v>
                </c:pt>
                <c:pt idx="4">
                  <c:v>6</c:v>
                </c:pt>
                <c:pt idx="5">
                  <c:v>12</c:v>
                </c:pt>
                <c:pt idx="6">
                  <c:v>7</c:v>
                </c:pt>
                <c:pt idx="7">
                  <c:v>17</c:v>
                </c:pt>
                <c:pt idx="8">
                  <c:v>10</c:v>
                </c:pt>
                <c:pt idx="9">
                  <c:v>8</c:v>
                </c:pt>
                <c:pt idx="10">
                  <c:v>15</c:v>
                </c:pt>
              </c:numCache>
            </c:numRef>
          </c:val>
          <c:smooth val="0"/>
        </c:ser>
        <c:ser>
          <c:idx val="11"/>
          <c:order val="11"/>
          <c:tx>
            <c:strRef>
              <c:f>'Бюджетные параметры'!$B$189</c:f>
              <c:strCache>
                <c:ptCount val="1"/>
                <c:pt idx="0">
                  <c:v>Сыктывкар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параметры'!$C$189:$M$189</c:f>
              <c:numCache>
                <c:formatCode>General</c:formatCode>
                <c:ptCount val="11"/>
                <c:pt idx="0">
                  <c:v>1</c:v>
                </c:pt>
                <c:pt idx="1">
                  <c:v>10</c:v>
                </c:pt>
                <c:pt idx="2">
                  <c:v>9</c:v>
                </c:pt>
                <c:pt idx="3">
                  <c:v>10</c:v>
                </c:pt>
                <c:pt idx="4">
                  <c:v>13</c:v>
                </c:pt>
                <c:pt idx="5">
                  <c:v>14</c:v>
                </c:pt>
                <c:pt idx="6">
                  <c:v>10</c:v>
                </c:pt>
                <c:pt idx="7">
                  <c:v>7</c:v>
                </c:pt>
                <c:pt idx="8">
                  <c:v>9</c:v>
                </c:pt>
                <c:pt idx="9">
                  <c:v>3</c:v>
                </c:pt>
                <c:pt idx="10">
                  <c:v>18</c:v>
                </c:pt>
              </c:numCache>
            </c:numRef>
          </c:val>
          <c:smooth val="0"/>
        </c:ser>
        <c:ser>
          <c:idx val="12"/>
          <c:order val="12"/>
          <c:tx>
            <c:strRef>
              <c:f>'Бюджетные параметры'!$B$190</c:f>
              <c:strCache>
                <c:ptCount val="1"/>
                <c:pt idx="0">
                  <c:v>Выборг</c:v>
                </c:pt>
              </c:strCache>
            </c:strRef>
          </c:tx>
          <c:spPr>
            <a:ln w="28575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параметры'!$C$190:$M$190</c:f>
              <c:numCache>
                <c:formatCode>General</c:formatCode>
                <c:ptCount val="11"/>
                <c:pt idx="7">
                  <c:v>13</c:v>
                </c:pt>
                <c:pt idx="8">
                  <c:v>15</c:v>
                </c:pt>
                <c:pt idx="9">
                  <c:v>1</c:v>
                </c:pt>
                <c:pt idx="10">
                  <c:v>10</c:v>
                </c:pt>
              </c:numCache>
            </c:numRef>
          </c:val>
          <c:smooth val="0"/>
        </c:ser>
        <c:ser>
          <c:idx val="13"/>
          <c:order val="13"/>
          <c:tx>
            <c:strRef>
              <c:f>'Бюджетные параметры'!$B$191</c:f>
              <c:strCache>
                <c:ptCount val="1"/>
                <c:pt idx="0">
                  <c:v>Великие Луки</c:v>
                </c:pt>
              </c:strCache>
            </c:strRef>
          </c:tx>
          <c:spPr>
            <a:ln w="28575" cap="rnd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параметры'!$C$191:$M$191</c:f>
              <c:numCache>
                <c:formatCode>General</c:formatCode>
                <c:ptCount val="11"/>
                <c:pt idx="0">
                  <c:v>9</c:v>
                </c:pt>
                <c:pt idx="1">
                  <c:v>4</c:v>
                </c:pt>
                <c:pt idx="2">
                  <c:v>13</c:v>
                </c:pt>
                <c:pt idx="3">
                  <c:v>8</c:v>
                </c:pt>
                <c:pt idx="4">
                  <c:v>14</c:v>
                </c:pt>
                <c:pt idx="5">
                  <c:v>15</c:v>
                </c:pt>
                <c:pt idx="6">
                  <c:v>14</c:v>
                </c:pt>
                <c:pt idx="7">
                  <c:v>8</c:v>
                </c:pt>
                <c:pt idx="8">
                  <c:v>17</c:v>
                </c:pt>
                <c:pt idx="9">
                  <c:v>9</c:v>
                </c:pt>
                <c:pt idx="10">
                  <c:v>1</c:v>
                </c:pt>
              </c:numCache>
            </c:numRef>
          </c:val>
          <c:smooth val="0"/>
        </c:ser>
        <c:ser>
          <c:idx val="14"/>
          <c:order val="14"/>
          <c:tx>
            <c:strRef>
              <c:f>'Бюджетные параметры'!$B$192</c:f>
              <c:strCache>
                <c:ptCount val="1"/>
                <c:pt idx="0">
                  <c:v>Апатиты</c:v>
                </c:pt>
              </c:strCache>
            </c:strRef>
          </c:tx>
          <c:spPr>
            <a:ln w="28575" cap="rnd">
              <a:solidFill>
                <a:schemeClr val="accent3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  <a:lumOff val="20000"/>
                </a:schemeClr>
              </a:solidFill>
              <a:ln w="9525">
                <a:solidFill>
                  <a:schemeClr val="accent3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параметры'!$C$192:$M$192</c:f>
              <c:numCache>
                <c:formatCode>General</c:formatCode>
                <c:ptCount val="11"/>
                <c:pt idx="2">
                  <c:v>10</c:v>
                </c:pt>
                <c:pt idx="3">
                  <c:v>1</c:v>
                </c:pt>
                <c:pt idx="4">
                  <c:v>15</c:v>
                </c:pt>
                <c:pt idx="5">
                  <c:v>5</c:v>
                </c:pt>
                <c:pt idx="6">
                  <c:v>12</c:v>
                </c:pt>
                <c:pt idx="7">
                  <c:v>15</c:v>
                </c:pt>
                <c:pt idx="8">
                  <c:v>5</c:v>
                </c:pt>
                <c:pt idx="9">
                  <c:v>19</c:v>
                </c:pt>
              </c:numCache>
            </c:numRef>
          </c:val>
          <c:smooth val="0"/>
        </c:ser>
        <c:ser>
          <c:idx val="15"/>
          <c:order val="15"/>
          <c:tx>
            <c:strRef>
              <c:f>'Бюджетные параметры'!$B$193</c:f>
              <c:strCache>
                <c:ptCount val="1"/>
                <c:pt idx="0">
                  <c:v>Северодвинск</c:v>
                </c:pt>
              </c:strCache>
            </c:strRef>
          </c:tx>
          <c:spPr>
            <a:ln w="28575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параметры'!$C$193:$M$193</c:f>
              <c:numCache>
                <c:formatCode>General</c:formatCode>
                <c:ptCount val="11"/>
                <c:pt idx="0">
                  <c:v>10</c:v>
                </c:pt>
                <c:pt idx="1">
                  <c:v>9</c:v>
                </c:pt>
                <c:pt idx="2">
                  <c:v>3</c:v>
                </c:pt>
                <c:pt idx="3">
                  <c:v>3</c:v>
                </c:pt>
                <c:pt idx="4">
                  <c:v>12</c:v>
                </c:pt>
                <c:pt idx="5">
                  <c:v>9</c:v>
                </c:pt>
                <c:pt idx="6">
                  <c:v>3</c:v>
                </c:pt>
                <c:pt idx="7">
                  <c:v>11</c:v>
                </c:pt>
                <c:pt idx="8">
                  <c:v>20</c:v>
                </c:pt>
                <c:pt idx="9">
                  <c:v>16</c:v>
                </c:pt>
                <c:pt idx="10">
                  <c:v>17</c:v>
                </c:pt>
              </c:numCache>
            </c:numRef>
          </c:val>
          <c:smooth val="0"/>
        </c:ser>
        <c:ser>
          <c:idx val="16"/>
          <c:order val="16"/>
          <c:tx>
            <c:strRef>
              <c:f>'Бюджетные параметры'!$B$194</c:f>
              <c:strCache>
                <c:ptCount val="1"/>
                <c:pt idx="0">
                  <c:v>Мурманск</c:v>
                </c:pt>
              </c:strCache>
            </c:strRef>
          </c:tx>
          <c:spPr>
            <a:ln w="28575" cap="rnd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  <a:lumOff val="20000"/>
                </a:schemeClr>
              </a:solidFill>
              <a:ln w="9525">
                <a:solidFill>
                  <a:schemeClr val="accent5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параметры'!$C$194:$M$194</c:f>
              <c:numCache>
                <c:formatCode>General</c:formatCode>
                <c:ptCount val="11"/>
                <c:pt idx="0">
                  <c:v>6</c:v>
                </c:pt>
                <c:pt idx="1">
                  <c:v>11</c:v>
                </c:pt>
                <c:pt idx="2">
                  <c:v>11</c:v>
                </c:pt>
                <c:pt idx="3">
                  <c:v>2</c:v>
                </c:pt>
                <c:pt idx="4">
                  <c:v>7</c:v>
                </c:pt>
                <c:pt idx="5">
                  <c:v>4</c:v>
                </c:pt>
                <c:pt idx="6">
                  <c:v>18</c:v>
                </c:pt>
                <c:pt idx="7">
                  <c:v>16</c:v>
                </c:pt>
                <c:pt idx="8">
                  <c:v>19</c:v>
                </c:pt>
                <c:pt idx="9">
                  <c:v>15</c:v>
                </c:pt>
                <c:pt idx="10">
                  <c:v>19</c:v>
                </c:pt>
              </c:numCache>
            </c:numRef>
          </c:val>
          <c:smooth val="0"/>
        </c:ser>
        <c:ser>
          <c:idx val="17"/>
          <c:order val="17"/>
          <c:tx>
            <c:strRef>
              <c:f>'Бюджетные параметры'!$B$195</c:f>
              <c:strCache>
                <c:ptCount val="1"/>
                <c:pt idx="0">
                  <c:v>Воркута</c:v>
                </c:pt>
              </c:strCache>
            </c:strRef>
          </c:tx>
          <c:spPr>
            <a:ln w="28575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параметры'!$C$195:$M$195</c:f>
              <c:numCache>
                <c:formatCode>General</c:formatCode>
                <c:ptCount val="11"/>
                <c:pt idx="1">
                  <c:v>2</c:v>
                </c:pt>
                <c:pt idx="2">
                  <c:v>12</c:v>
                </c:pt>
                <c:pt idx="3">
                  <c:v>13</c:v>
                </c:pt>
                <c:pt idx="4">
                  <c:v>8</c:v>
                </c:pt>
                <c:pt idx="5">
                  <c:v>17</c:v>
                </c:pt>
                <c:pt idx="6">
                  <c:v>15</c:v>
                </c:pt>
                <c:pt idx="7">
                  <c:v>14</c:v>
                </c:pt>
                <c:pt idx="8">
                  <c:v>14</c:v>
                </c:pt>
                <c:pt idx="9">
                  <c:v>11</c:v>
                </c:pt>
                <c:pt idx="10">
                  <c:v>11</c:v>
                </c:pt>
              </c:numCache>
            </c:numRef>
          </c:val>
          <c:smooth val="0"/>
        </c:ser>
        <c:ser>
          <c:idx val="18"/>
          <c:order val="18"/>
          <c:tx>
            <c:strRef>
              <c:f>'Бюджетные параметры'!$B$196</c:f>
              <c:strCache>
                <c:ptCount val="1"/>
                <c:pt idx="0">
                  <c:v>Гатчина</c:v>
                </c:pt>
              </c:strCache>
            </c:strRef>
          </c:tx>
          <c:spPr>
            <a:ln w="28575" cap="rnd">
              <a:solidFill>
                <a:schemeClr val="accent1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</a:schemeClr>
              </a:solidFill>
              <a:ln w="9525">
                <a:solidFill>
                  <a:schemeClr val="accent1">
                    <a:lumMod val="80000"/>
                  </a:schemeClr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параметры'!$C$196:$M$196</c:f>
              <c:numCache>
                <c:formatCode>General</c:formatCode>
                <c:ptCount val="11"/>
                <c:pt idx="5">
                  <c:v>16</c:v>
                </c:pt>
                <c:pt idx="6">
                  <c:v>17</c:v>
                </c:pt>
                <c:pt idx="7">
                  <c:v>18</c:v>
                </c:pt>
                <c:pt idx="8">
                  <c:v>13</c:v>
                </c:pt>
                <c:pt idx="9">
                  <c:v>14</c:v>
                </c:pt>
                <c:pt idx="10">
                  <c:v>16</c:v>
                </c:pt>
              </c:numCache>
            </c:numRef>
          </c:val>
          <c:smooth val="0"/>
        </c:ser>
        <c:ser>
          <c:idx val="19"/>
          <c:order val="19"/>
          <c:tx>
            <c:strRef>
              <c:f>'Бюджетные параметры'!$B$197</c:f>
              <c:strCache>
                <c:ptCount val="1"/>
                <c:pt idx="0">
                  <c:v>Тихвин</c:v>
                </c:pt>
              </c:strCache>
            </c:strRef>
          </c:tx>
          <c:spPr>
            <a:ln w="28575" cap="rnd">
              <a:solidFill>
                <a:schemeClr val="accent2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</a:schemeClr>
              </a:solidFill>
              <a:ln w="9525">
                <a:solidFill>
                  <a:schemeClr val="accent2">
                    <a:lumMod val="80000"/>
                  </a:schemeClr>
                </a:solidFill>
              </a:ln>
              <a:effectLst/>
            </c:spPr>
          </c:marker>
          <c:cat>
            <c:numRef>
              <c:f>'Бюджетные параметры'!$C$177:$M$177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'Бюджетные параметры'!$C$197:$M$197</c:f>
              <c:numCache>
                <c:formatCode>General</c:formatCode>
                <c:ptCount val="11"/>
                <c:pt idx="8">
                  <c:v>18</c:v>
                </c:pt>
                <c:pt idx="9">
                  <c:v>17</c:v>
                </c:pt>
                <c:pt idx="10">
                  <c:v>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09049560"/>
        <c:axId val="309049952"/>
      </c:lineChart>
      <c:catAx>
        <c:axId val="30904956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9049952"/>
        <c:crosses val="autoZero"/>
        <c:auto val="1"/>
        <c:lblAlgn val="ctr"/>
        <c:lblOffset val="100"/>
        <c:noMultiLvlLbl val="0"/>
      </c:catAx>
      <c:valAx>
        <c:axId val="309049952"/>
        <c:scaling>
          <c:orientation val="maxMin"/>
          <c:max val="20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09049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91543333333333"/>
          <c:y val="0.18069926444379639"/>
          <c:w val="0.19899323435010507"/>
          <c:h val="0.807440782865104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/>
              <a:t>Динамика рангов городов </a:t>
            </a:r>
          </a:p>
          <a:p>
            <a:pPr>
              <a:defRPr sz="1400"/>
            </a:pPr>
            <a:r>
              <a:rPr lang="ru-RU" sz="1400" b="1"/>
              <a:t>по величине естественного прироста на 1000 жителей,</a:t>
            </a:r>
            <a:r>
              <a:rPr lang="ru-RU" sz="1400" b="1" baseline="0"/>
              <a:t> </a:t>
            </a:r>
            <a:r>
              <a:rPr lang="ru-RU" sz="1400" b="1"/>
              <a:t>2011-2022 гг.</a:t>
            </a:r>
          </a:p>
          <a:p>
            <a:pPr>
              <a:defRPr sz="1400"/>
            </a:pPr>
            <a:r>
              <a:rPr lang="ru-RU" sz="1400" b="0" i="0" u="none" strike="noStrike" baseline="0">
                <a:effectLst/>
              </a:rPr>
              <a:t>(данные по городам с доступной статистикой за рассматриваемый период)</a:t>
            </a:r>
            <a:r>
              <a:rPr lang="ru-RU" sz="1400" b="1"/>
              <a:t>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2.8289004881177183E-2"/>
          <c:y val="0.17820794480532776"/>
          <c:w val="0.82732185484732956"/>
          <c:h val="0.79900200118534381"/>
        </c:manualLayout>
      </c:layout>
      <c:lineChart>
        <c:grouping val="standard"/>
        <c:varyColors val="0"/>
        <c:ser>
          <c:idx val="0"/>
          <c:order val="0"/>
          <c:tx>
            <c:strRef>
              <c:f>'Естеств прирост человек'!$B$58:$G$58</c:f>
              <c:strCache>
                <c:ptCount val="6"/>
                <c:pt idx="0">
                  <c:v>Североморск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человек'!$H$58:$S$58</c:f>
              <c:numCache>
                <c:formatCode>0</c:formatCode>
                <c:ptCount val="12"/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7EB0-4BF6-9732-3F1378AF4291}"/>
            </c:ext>
          </c:extLst>
        </c:ser>
        <c:ser>
          <c:idx val="1"/>
          <c:order val="1"/>
          <c:tx>
            <c:strRef>
              <c:f>'Естеств прирост человек'!$B$59:$G$59</c:f>
              <c:strCache>
                <c:ptCount val="6"/>
                <c:pt idx="0">
                  <c:v>Сертолово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человек'!$H$59:$S$59</c:f>
              <c:numCache>
                <c:formatCode>0</c:formatCode>
                <c:ptCount val="12"/>
                <c:pt idx="5">
                  <c:v>4</c:v>
                </c:pt>
                <c:pt idx="6">
                  <c:v>6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EB0-4BF6-9732-3F1378AF4291}"/>
            </c:ext>
          </c:extLst>
        </c:ser>
        <c:ser>
          <c:idx val="2"/>
          <c:order val="2"/>
          <c:tx>
            <c:strRef>
              <c:f>'Естеств прирост человек'!$B$60:$G$60</c:f>
              <c:strCache>
                <c:ptCount val="6"/>
                <c:pt idx="0">
                  <c:v>Вологда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человек'!$H$60:$S$60</c:f>
              <c:numCache>
                <c:formatCode>0</c:formatCode>
                <c:ptCount val="12"/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1</c:v>
                </c:pt>
                <c:pt idx="5">
                  <c:v>2</c:v>
                </c:pt>
                <c:pt idx="6">
                  <c:v>5</c:v>
                </c:pt>
                <c:pt idx="7">
                  <c:v>3</c:v>
                </c:pt>
                <c:pt idx="8">
                  <c:v>4</c:v>
                </c:pt>
                <c:pt idx="9">
                  <c:v>4</c:v>
                </c:pt>
                <c:pt idx="10">
                  <c:v>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7EB0-4BF6-9732-3F1378AF4291}"/>
            </c:ext>
          </c:extLst>
        </c:ser>
        <c:ser>
          <c:idx val="3"/>
          <c:order val="3"/>
          <c:tx>
            <c:strRef>
              <c:f>'Естеств прирост человек'!$B$61:$G$61</c:f>
              <c:strCache>
                <c:ptCount val="6"/>
                <c:pt idx="0">
                  <c:v>Сыктывкар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человек'!$H$61:$S$61</c:f>
              <c:numCache>
                <c:formatCode>0</c:formatCode>
                <c:ptCount val="12"/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1</c:v>
                </c:pt>
                <c:pt idx="6">
                  <c:v>3</c:v>
                </c:pt>
                <c:pt idx="7">
                  <c:v>6</c:v>
                </c:pt>
                <c:pt idx="8">
                  <c:v>5</c:v>
                </c:pt>
                <c:pt idx="9">
                  <c:v>3</c:v>
                </c:pt>
                <c:pt idx="10">
                  <c:v>5</c:v>
                </c:pt>
                <c:pt idx="11">
                  <c:v>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7EB0-4BF6-9732-3F1378AF4291}"/>
            </c:ext>
          </c:extLst>
        </c:ser>
        <c:ser>
          <c:idx val="4"/>
          <c:order val="4"/>
          <c:tx>
            <c:strRef>
              <c:f>'Естеств прирост человек'!$B$62:$G$62</c:f>
              <c:strCache>
                <c:ptCount val="6"/>
                <c:pt idx="0">
                  <c:v>Воркута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человек'!$H$62:$S$62</c:f>
              <c:numCache>
                <c:formatCode>0</c:formatCode>
                <c:ptCount val="12"/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3</c:v>
                </c:pt>
                <c:pt idx="5">
                  <c:v>6</c:v>
                </c:pt>
                <c:pt idx="6">
                  <c:v>4</c:v>
                </c:pt>
                <c:pt idx="7">
                  <c:v>5</c:v>
                </c:pt>
                <c:pt idx="8">
                  <c:v>6</c:v>
                </c:pt>
                <c:pt idx="9">
                  <c:v>5</c:v>
                </c:pt>
                <c:pt idx="10">
                  <c:v>4</c:v>
                </c:pt>
                <c:pt idx="11">
                  <c:v>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7EB0-4BF6-9732-3F1378AF4291}"/>
            </c:ext>
          </c:extLst>
        </c:ser>
        <c:ser>
          <c:idx val="5"/>
          <c:order val="5"/>
          <c:tx>
            <c:strRef>
              <c:f>'Естеств прирост человек'!$B$63:$G$63</c:f>
              <c:strCache>
                <c:ptCount val="6"/>
                <c:pt idx="0">
                  <c:v>Всеволожск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человек'!$H$63:$S$63</c:f>
              <c:numCache>
                <c:formatCode>0</c:formatCode>
                <c:ptCount val="12"/>
                <c:pt idx="5">
                  <c:v>11</c:v>
                </c:pt>
                <c:pt idx="6">
                  <c:v>2</c:v>
                </c:pt>
                <c:pt idx="7">
                  <c:v>4</c:v>
                </c:pt>
                <c:pt idx="8">
                  <c:v>3</c:v>
                </c:pt>
                <c:pt idx="9">
                  <c:v>6</c:v>
                </c:pt>
                <c:pt idx="10">
                  <c:v>14</c:v>
                </c:pt>
                <c:pt idx="11">
                  <c:v>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7EB0-4BF6-9732-3F1378AF4291}"/>
            </c:ext>
          </c:extLst>
        </c:ser>
        <c:ser>
          <c:idx val="6"/>
          <c:order val="6"/>
          <c:tx>
            <c:strRef>
              <c:f>'Естеств прирост человек'!$B$64:$G$64</c:f>
              <c:strCache>
                <c:ptCount val="6"/>
                <c:pt idx="0">
                  <c:v>Петрозаводск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человек'!$H$64:$S$64</c:f>
              <c:numCache>
                <c:formatCode>0</c:formatCode>
                <c:ptCount val="12"/>
                <c:pt idx="0">
                  <c:v>1</c:v>
                </c:pt>
                <c:pt idx="1">
                  <c:v>9</c:v>
                </c:pt>
                <c:pt idx="2">
                  <c:v>10</c:v>
                </c:pt>
                <c:pt idx="3">
                  <c:v>7</c:v>
                </c:pt>
                <c:pt idx="4">
                  <c:v>8</c:v>
                </c:pt>
                <c:pt idx="5">
                  <c:v>3</c:v>
                </c:pt>
                <c:pt idx="6">
                  <c:v>9</c:v>
                </c:pt>
                <c:pt idx="7">
                  <c:v>7</c:v>
                </c:pt>
                <c:pt idx="8">
                  <c:v>7</c:v>
                </c:pt>
                <c:pt idx="9">
                  <c:v>9</c:v>
                </c:pt>
                <c:pt idx="10">
                  <c:v>10</c:v>
                </c:pt>
                <c:pt idx="11">
                  <c:v>10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7EB0-4BF6-9732-3F1378AF4291}"/>
            </c:ext>
          </c:extLst>
        </c:ser>
        <c:ser>
          <c:idx val="7"/>
          <c:order val="7"/>
          <c:tx>
            <c:strRef>
              <c:f>'Естеств прирост человек'!$B$65:$G$65</c:f>
              <c:strCache>
                <c:ptCount val="6"/>
                <c:pt idx="0">
                  <c:v>Ухта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человек'!$H$65:$S$65</c:f>
              <c:numCache>
                <c:formatCode>0</c:formatCode>
                <c:ptCount val="12"/>
                <c:pt idx="1">
                  <c:v>7</c:v>
                </c:pt>
                <c:pt idx="2">
                  <c:v>4</c:v>
                </c:pt>
                <c:pt idx="3">
                  <c:v>4</c:v>
                </c:pt>
                <c:pt idx="4">
                  <c:v>10</c:v>
                </c:pt>
                <c:pt idx="5">
                  <c:v>9</c:v>
                </c:pt>
                <c:pt idx="6">
                  <c:v>7</c:v>
                </c:pt>
                <c:pt idx="7">
                  <c:v>10</c:v>
                </c:pt>
                <c:pt idx="8">
                  <c:v>9</c:v>
                </c:pt>
                <c:pt idx="9">
                  <c:v>7</c:v>
                </c:pt>
                <c:pt idx="10">
                  <c:v>8</c:v>
                </c:pt>
                <c:pt idx="11">
                  <c:v>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7EB0-4BF6-9732-3F1378AF4291}"/>
            </c:ext>
          </c:extLst>
        </c:ser>
        <c:ser>
          <c:idx val="8"/>
          <c:order val="8"/>
          <c:tx>
            <c:strRef>
              <c:f>'Естеств прирост человек'!$B$66:$G$66</c:f>
              <c:strCache>
                <c:ptCount val="6"/>
                <c:pt idx="0">
                  <c:v>Череповец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человек'!$H$66:$S$66</c:f>
              <c:numCache>
                <c:formatCode>0</c:formatCode>
                <c:ptCount val="12"/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4</c:v>
                </c:pt>
                <c:pt idx="5">
                  <c:v>5</c:v>
                </c:pt>
                <c:pt idx="6">
                  <c:v>12</c:v>
                </c:pt>
                <c:pt idx="7">
                  <c:v>14</c:v>
                </c:pt>
                <c:pt idx="8">
                  <c:v>13</c:v>
                </c:pt>
                <c:pt idx="9">
                  <c:v>11</c:v>
                </c:pt>
                <c:pt idx="10">
                  <c:v>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7EB0-4BF6-9732-3F1378AF4291}"/>
            </c:ext>
          </c:extLst>
        </c:ser>
        <c:ser>
          <c:idx val="9"/>
          <c:order val="9"/>
          <c:tx>
            <c:strRef>
              <c:f>'Естеств прирост человек'!$B$67:$G$67</c:f>
              <c:strCache>
                <c:ptCount val="6"/>
                <c:pt idx="0">
                  <c:v>Калининград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человек'!$H$67:$S$67</c:f>
              <c:numCache>
                <c:formatCode>0</c:formatCode>
                <c:ptCount val="12"/>
                <c:pt idx="1">
                  <c:v>10</c:v>
                </c:pt>
                <c:pt idx="2">
                  <c:v>11</c:v>
                </c:pt>
                <c:pt idx="3">
                  <c:v>13</c:v>
                </c:pt>
                <c:pt idx="4">
                  <c:v>13</c:v>
                </c:pt>
                <c:pt idx="5">
                  <c:v>7</c:v>
                </c:pt>
                <c:pt idx="6">
                  <c:v>11</c:v>
                </c:pt>
                <c:pt idx="7">
                  <c:v>8</c:v>
                </c:pt>
                <c:pt idx="8">
                  <c:v>8</c:v>
                </c:pt>
                <c:pt idx="9">
                  <c:v>8</c:v>
                </c:pt>
                <c:pt idx="10">
                  <c:v>7</c:v>
                </c:pt>
                <c:pt idx="11">
                  <c:v>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7EB0-4BF6-9732-3F1378AF4291}"/>
            </c:ext>
          </c:extLst>
        </c:ser>
        <c:ser>
          <c:idx val="10"/>
          <c:order val="10"/>
          <c:tx>
            <c:strRef>
              <c:f>'Естеств прирост человек'!$B$68:$G$68</c:f>
              <c:strCache>
                <c:ptCount val="6"/>
                <c:pt idx="0">
                  <c:v>Северодвинск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человек'!$H$68:$S$68</c:f>
              <c:numCache>
                <c:formatCode>0</c:formatCode>
                <c:ptCount val="12"/>
                <c:pt idx="0">
                  <c:v>4</c:v>
                </c:pt>
                <c:pt idx="1">
                  <c:v>5</c:v>
                </c:pt>
                <c:pt idx="2">
                  <c:v>7</c:v>
                </c:pt>
                <c:pt idx="3">
                  <c:v>10</c:v>
                </c:pt>
                <c:pt idx="4">
                  <c:v>5</c:v>
                </c:pt>
                <c:pt idx="5">
                  <c:v>15</c:v>
                </c:pt>
                <c:pt idx="6">
                  <c:v>10</c:v>
                </c:pt>
                <c:pt idx="7">
                  <c:v>17</c:v>
                </c:pt>
                <c:pt idx="8">
                  <c:v>10</c:v>
                </c:pt>
                <c:pt idx="9">
                  <c:v>13</c:v>
                </c:pt>
                <c:pt idx="10">
                  <c:v>6</c:v>
                </c:pt>
                <c:pt idx="11">
                  <c:v>12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A-7EB0-4BF6-9732-3F1378AF4291}"/>
            </c:ext>
          </c:extLst>
        </c:ser>
        <c:ser>
          <c:idx val="11"/>
          <c:order val="11"/>
          <c:tx>
            <c:strRef>
              <c:f>'Естеств прирост человек'!$B$69:$G$69</c:f>
              <c:strCache>
                <c:ptCount val="6"/>
                <c:pt idx="0">
                  <c:v>Котлас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человек'!$H$69:$S$69</c:f>
              <c:numCache>
                <c:formatCode>0</c:formatCode>
                <c:ptCount val="12"/>
                <c:pt idx="0">
                  <c:v>3</c:v>
                </c:pt>
                <c:pt idx="1">
                  <c:v>13</c:v>
                </c:pt>
                <c:pt idx="2">
                  <c:v>8</c:v>
                </c:pt>
                <c:pt idx="3">
                  <c:v>9</c:v>
                </c:pt>
                <c:pt idx="4">
                  <c:v>7</c:v>
                </c:pt>
                <c:pt idx="5">
                  <c:v>16</c:v>
                </c:pt>
                <c:pt idx="6">
                  <c:v>17</c:v>
                </c:pt>
                <c:pt idx="7">
                  <c:v>9</c:v>
                </c:pt>
                <c:pt idx="8">
                  <c:v>11</c:v>
                </c:pt>
                <c:pt idx="9">
                  <c:v>10</c:v>
                </c:pt>
                <c:pt idx="10">
                  <c:v>12</c:v>
                </c:pt>
                <c:pt idx="11">
                  <c:v>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7EB0-4BF6-9732-3F1378AF4291}"/>
            </c:ext>
          </c:extLst>
        </c:ser>
        <c:ser>
          <c:idx val="12"/>
          <c:order val="12"/>
          <c:tx>
            <c:strRef>
              <c:f>'Естеств прирост человек'!$B$70:$G$70</c:f>
              <c:strCache>
                <c:ptCount val="6"/>
                <c:pt idx="0">
                  <c:v>Архангельск</c:v>
                </c:pt>
              </c:strCache>
            </c:strRef>
          </c:tx>
          <c:spPr>
            <a:ln w="28575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человек'!$H$70:$S$70</c:f>
              <c:numCache>
                <c:formatCode>0</c:formatCode>
                <c:ptCount val="12"/>
                <c:pt idx="0">
                  <c:v>2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11</c:v>
                </c:pt>
                <c:pt idx="5">
                  <c:v>12</c:v>
                </c:pt>
                <c:pt idx="6">
                  <c:v>13</c:v>
                </c:pt>
                <c:pt idx="7">
                  <c:v>13</c:v>
                </c:pt>
                <c:pt idx="8">
                  <c:v>16</c:v>
                </c:pt>
                <c:pt idx="9">
                  <c:v>14</c:v>
                </c:pt>
                <c:pt idx="10">
                  <c:v>15</c:v>
                </c:pt>
                <c:pt idx="11">
                  <c:v>11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C-7EB0-4BF6-9732-3F1378AF4291}"/>
            </c:ext>
          </c:extLst>
        </c:ser>
        <c:ser>
          <c:idx val="13"/>
          <c:order val="13"/>
          <c:tx>
            <c:strRef>
              <c:f>'Естеств прирост человек'!$B$71:$G$71</c:f>
              <c:strCache>
                <c:ptCount val="6"/>
                <c:pt idx="0">
                  <c:v>Мурманск</c:v>
                </c:pt>
              </c:strCache>
            </c:strRef>
          </c:tx>
          <c:spPr>
            <a:ln w="28575" cap="rnd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человек'!$H$71:$S$71</c:f>
              <c:numCache>
                <c:formatCode>0</c:formatCode>
                <c:ptCount val="12"/>
                <c:pt idx="0">
                  <c:v>5</c:v>
                </c:pt>
                <c:pt idx="1">
                  <c:v>8</c:v>
                </c:pt>
                <c:pt idx="2">
                  <c:v>9</c:v>
                </c:pt>
                <c:pt idx="3">
                  <c:v>8</c:v>
                </c:pt>
                <c:pt idx="4">
                  <c:v>9</c:v>
                </c:pt>
                <c:pt idx="5">
                  <c:v>14</c:v>
                </c:pt>
                <c:pt idx="6">
                  <c:v>14</c:v>
                </c:pt>
                <c:pt idx="7">
                  <c:v>12</c:v>
                </c:pt>
                <c:pt idx="8">
                  <c:v>14</c:v>
                </c:pt>
                <c:pt idx="9">
                  <c:v>16</c:v>
                </c:pt>
                <c:pt idx="10">
                  <c:v>16</c:v>
                </c:pt>
                <c:pt idx="11">
                  <c:v>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D-7EB0-4BF6-9732-3F1378AF4291}"/>
            </c:ext>
          </c:extLst>
        </c:ser>
        <c:ser>
          <c:idx val="14"/>
          <c:order val="14"/>
          <c:tx>
            <c:strRef>
              <c:f>'Естеств прирост человек'!$B$72:$G$72</c:f>
              <c:strCache>
                <c:ptCount val="6"/>
                <c:pt idx="0">
                  <c:v>Сосновый Бор</c:v>
                </c:pt>
              </c:strCache>
            </c:strRef>
          </c:tx>
          <c:spPr>
            <a:ln w="28575" cap="rnd">
              <a:solidFill>
                <a:schemeClr val="accent3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  <a:lumOff val="20000"/>
                </a:schemeClr>
              </a:solidFill>
              <a:ln w="9525">
                <a:solidFill>
                  <a:schemeClr val="accent3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человек'!$H$72:$S$72</c:f>
              <c:numCache>
                <c:formatCode>0</c:formatCode>
                <c:ptCount val="12"/>
                <c:pt idx="0">
                  <c:v>6</c:v>
                </c:pt>
                <c:pt idx="1">
                  <c:v>12</c:v>
                </c:pt>
                <c:pt idx="2">
                  <c:v>13</c:v>
                </c:pt>
                <c:pt idx="3">
                  <c:v>11</c:v>
                </c:pt>
                <c:pt idx="4">
                  <c:v>6</c:v>
                </c:pt>
                <c:pt idx="5">
                  <c:v>13</c:v>
                </c:pt>
                <c:pt idx="6">
                  <c:v>8</c:v>
                </c:pt>
                <c:pt idx="7">
                  <c:v>11</c:v>
                </c:pt>
                <c:pt idx="8">
                  <c:v>15</c:v>
                </c:pt>
                <c:pt idx="9">
                  <c:v>12</c:v>
                </c:pt>
                <c:pt idx="10">
                  <c:v>9</c:v>
                </c:pt>
                <c:pt idx="11">
                  <c:v>14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E-7EB0-4BF6-9732-3F1378AF4291}"/>
            </c:ext>
          </c:extLst>
        </c:ser>
        <c:ser>
          <c:idx val="15"/>
          <c:order val="15"/>
          <c:tx>
            <c:strRef>
              <c:f>'Естеств прирост человек'!$B$73:$G$73</c:f>
              <c:strCache>
                <c:ptCount val="6"/>
                <c:pt idx="0">
                  <c:v>Псков</c:v>
                </c:pt>
              </c:strCache>
            </c:strRef>
          </c:tx>
          <c:spPr>
            <a:ln w="28575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человек'!$H$73:$S$73</c:f>
              <c:numCache>
                <c:formatCode>0</c:formatCode>
                <c:ptCount val="12"/>
                <c:pt idx="1">
                  <c:v>14</c:v>
                </c:pt>
                <c:pt idx="2">
                  <c:v>14</c:v>
                </c:pt>
                <c:pt idx="3">
                  <c:v>14</c:v>
                </c:pt>
                <c:pt idx="4">
                  <c:v>14</c:v>
                </c:pt>
                <c:pt idx="5">
                  <c:v>10</c:v>
                </c:pt>
                <c:pt idx="6">
                  <c:v>16</c:v>
                </c:pt>
                <c:pt idx="7">
                  <c:v>16</c:v>
                </c:pt>
                <c:pt idx="8">
                  <c:v>12</c:v>
                </c:pt>
                <c:pt idx="9">
                  <c:v>15</c:v>
                </c:pt>
                <c:pt idx="10">
                  <c:v>11</c:v>
                </c:pt>
                <c:pt idx="11">
                  <c:v>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F-7EB0-4BF6-9732-3F1378AF4291}"/>
            </c:ext>
          </c:extLst>
        </c:ser>
        <c:ser>
          <c:idx val="16"/>
          <c:order val="16"/>
          <c:tx>
            <c:strRef>
              <c:f>'Естеств прирост человек'!$B$74:$G$74</c:f>
              <c:strCache>
                <c:ptCount val="6"/>
                <c:pt idx="0">
                  <c:v>Великий Новгород</c:v>
                </c:pt>
              </c:strCache>
            </c:strRef>
          </c:tx>
          <c:spPr>
            <a:ln w="28575" cap="rnd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  <a:lumOff val="20000"/>
                </a:schemeClr>
              </a:solidFill>
              <a:ln w="9525">
                <a:solidFill>
                  <a:schemeClr val="accent5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человек'!$H$74:$S$74</c:f>
              <c:numCache>
                <c:formatCode>0</c:formatCode>
                <c:ptCount val="12"/>
                <c:pt idx="1">
                  <c:v>11</c:v>
                </c:pt>
                <c:pt idx="2">
                  <c:v>12</c:v>
                </c:pt>
                <c:pt idx="3">
                  <c:v>12</c:v>
                </c:pt>
                <c:pt idx="4">
                  <c:v>12</c:v>
                </c:pt>
                <c:pt idx="5">
                  <c:v>8</c:v>
                </c:pt>
                <c:pt idx="6">
                  <c:v>15</c:v>
                </c:pt>
                <c:pt idx="7">
                  <c:v>15</c:v>
                </c:pt>
                <c:pt idx="8">
                  <c:v>17</c:v>
                </c:pt>
                <c:pt idx="9">
                  <c:v>17</c:v>
                </c:pt>
                <c:pt idx="10">
                  <c:v>17</c:v>
                </c:pt>
                <c:pt idx="11">
                  <c:v>15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0-7EB0-4BF6-9732-3F1378AF4291}"/>
            </c:ext>
          </c:extLst>
        </c:ser>
        <c:ser>
          <c:idx val="17"/>
          <c:order val="17"/>
          <c:tx>
            <c:strRef>
              <c:f>'Естеств прирост человек'!$B$75:$G$75</c:f>
              <c:strCache>
                <c:ptCount val="6"/>
                <c:pt idx="0">
                  <c:v>Апатиты</c:v>
                </c:pt>
              </c:strCache>
            </c:strRef>
          </c:tx>
          <c:spPr>
            <a:ln w="28575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человек'!$H$75:$S$75</c:f>
              <c:numCache>
                <c:formatCode>0</c:formatCode>
                <c:ptCount val="12"/>
                <c:pt idx="0">
                  <c:v>7</c:v>
                </c:pt>
                <c:pt idx="1">
                  <c:v>15</c:v>
                </c:pt>
                <c:pt idx="2">
                  <c:v>15</c:v>
                </c:pt>
                <c:pt idx="3">
                  <c:v>15</c:v>
                </c:pt>
                <c:pt idx="4">
                  <c:v>16</c:v>
                </c:pt>
                <c:pt idx="5">
                  <c:v>19</c:v>
                </c:pt>
                <c:pt idx="6">
                  <c:v>18</c:v>
                </c:pt>
                <c:pt idx="7">
                  <c:v>18</c:v>
                </c:pt>
                <c:pt idx="8">
                  <c:v>18</c:v>
                </c:pt>
                <c:pt idx="9">
                  <c:v>18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1-7EB0-4BF6-9732-3F1378AF4291}"/>
            </c:ext>
          </c:extLst>
        </c:ser>
        <c:ser>
          <c:idx val="18"/>
          <c:order val="18"/>
          <c:tx>
            <c:strRef>
              <c:f>'Естеств прирост человек'!$B$76:$G$76</c:f>
              <c:strCache>
                <c:ptCount val="6"/>
                <c:pt idx="0">
                  <c:v>Великие Луки</c:v>
                </c:pt>
              </c:strCache>
            </c:strRef>
          </c:tx>
          <c:spPr>
            <a:ln w="28575" cap="rnd">
              <a:solidFill>
                <a:schemeClr val="accent1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</a:schemeClr>
              </a:solidFill>
              <a:ln w="9525">
                <a:solidFill>
                  <a:schemeClr val="accent1">
                    <a:lumMod val="80000"/>
                  </a:schemeClr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человек'!$H$76:$S$76</c:f>
              <c:numCache>
                <c:formatCode>0</c:formatCode>
                <c:ptCount val="12"/>
                <c:pt idx="1">
                  <c:v>16</c:v>
                </c:pt>
                <c:pt idx="2">
                  <c:v>16</c:v>
                </c:pt>
                <c:pt idx="3">
                  <c:v>16</c:v>
                </c:pt>
                <c:pt idx="4">
                  <c:v>15</c:v>
                </c:pt>
                <c:pt idx="5">
                  <c:v>18</c:v>
                </c:pt>
                <c:pt idx="6">
                  <c:v>20</c:v>
                </c:pt>
                <c:pt idx="7">
                  <c:v>20</c:v>
                </c:pt>
                <c:pt idx="8">
                  <c:v>20</c:v>
                </c:pt>
                <c:pt idx="9">
                  <c:v>21</c:v>
                </c:pt>
                <c:pt idx="10">
                  <c:v>20</c:v>
                </c:pt>
                <c:pt idx="11">
                  <c:v>17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2-7EB0-4BF6-9732-3F1378AF4291}"/>
            </c:ext>
          </c:extLst>
        </c:ser>
        <c:ser>
          <c:idx val="19"/>
          <c:order val="19"/>
          <c:tx>
            <c:strRef>
              <c:f>'Естеств прирост человек'!$B$77:$G$77</c:f>
              <c:strCache>
                <c:ptCount val="6"/>
                <c:pt idx="0">
                  <c:v>Выборг</c:v>
                </c:pt>
              </c:strCache>
            </c:strRef>
          </c:tx>
          <c:spPr>
            <a:ln w="28575" cap="rnd">
              <a:solidFill>
                <a:schemeClr val="accent2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</a:schemeClr>
              </a:solidFill>
              <a:ln w="9525">
                <a:solidFill>
                  <a:schemeClr val="accent2">
                    <a:lumMod val="80000"/>
                  </a:schemeClr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человек'!$H$77:$S$77</c:f>
              <c:numCache>
                <c:formatCode>0</c:formatCode>
                <c:ptCount val="12"/>
                <c:pt idx="5">
                  <c:v>17</c:v>
                </c:pt>
                <c:pt idx="6">
                  <c:v>19</c:v>
                </c:pt>
                <c:pt idx="7">
                  <c:v>22</c:v>
                </c:pt>
                <c:pt idx="8">
                  <c:v>21</c:v>
                </c:pt>
                <c:pt idx="9">
                  <c:v>19</c:v>
                </c:pt>
                <c:pt idx="10">
                  <c:v>18</c:v>
                </c:pt>
                <c:pt idx="11">
                  <c:v>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3-7EB0-4BF6-9732-3F1378AF4291}"/>
            </c:ext>
          </c:extLst>
        </c:ser>
        <c:ser>
          <c:idx val="20"/>
          <c:order val="20"/>
          <c:tx>
            <c:strRef>
              <c:f>'Естеств прирост человек'!$B$78:$G$78</c:f>
              <c:strCache>
                <c:ptCount val="6"/>
                <c:pt idx="0">
                  <c:v>Тихвин</c:v>
                </c:pt>
              </c:strCache>
            </c:strRef>
          </c:tx>
          <c:spPr>
            <a:ln w="28575" cap="rnd">
              <a:solidFill>
                <a:schemeClr val="accent3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</a:schemeClr>
              </a:solidFill>
              <a:ln w="9525">
                <a:solidFill>
                  <a:schemeClr val="accent3">
                    <a:lumMod val="80000"/>
                  </a:schemeClr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человек'!$H$78:$S$78</c:f>
              <c:numCache>
                <c:formatCode>0</c:formatCode>
                <c:ptCount val="12"/>
                <c:pt idx="5">
                  <c:v>21</c:v>
                </c:pt>
                <c:pt idx="6">
                  <c:v>21</c:v>
                </c:pt>
                <c:pt idx="7">
                  <c:v>19</c:v>
                </c:pt>
                <c:pt idx="8">
                  <c:v>19</c:v>
                </c:pt>
                <c:pt idx="9">
                  <c:v>20</c:v>
                </c:pt>
                <c:pt idx="10">
                  <c:v>19</c:v>
                </c:pt>
                <c:pt idx="11">
                  <c:v>18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4-7EB0-4BF6-9732-3F1378AF4291}"/>
            </c:ext>
          </c:extLst>
        </c:ser>
        <c:ser>
          <c:idx val="21"/>
          <c:order val="21"/>
          <c:tx>
            <c:strRef>
              <c:f>'Естеств прирост человек'!$B$79:$G$79</c:f>
              <c:strCache>
                <c:ptCount val="6"/>
                <c:pt idx="0">
                  <c:v>Гатчина</c:v>
                </c:pt>
              </c:strCache>
            </c:strRef>
          </c:tx>
          <c:spPr>
            <a:ln w="28575" cap="rnd">
              <a:solidFill>
                <a:schemeClr val="accent4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</a:schemeClr>
              </a:solidFill>
              <a:ln w="9525">
                <a:solidFill>
                  <a:schemeClr val="accent4">
                    <a:lumMod val="80000"/>
                  </a:schemeClr>
                </a:solidFill>
              </a:ln>
              <a:effectLst/>
            </c:spPr>
          </c:marker>
          <c:cat>
            <c:numRef>
              <c:f>'Естеств прирост человек'!$H$57:$S$57</c:f>
              <c:numCache>
                <c:formatCode>General</c:formatCode>
                <c:ptCount val="12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</c:numCache>
            </c:numRef>
          </c:cat>
          <c:val>
            <c:numRef>
              <c:f>'Естеств прирост человек'!$H$79:$S$79</c:f>
              <c:numCache>
                <c:formatCode>0</c:formatCode>
                <c:ptCount val="12"/>
                <c:pt idx="5">
                  <c:v>20</c:v>
                </c:pt>
                <c:pt idx="6">
                  <c:v>22</c:v>
                </c:pt>
                <c:pt idx="7">
                  <c:v>21</c:v>
                </c:pt>
                <c:pt idx="8">
                  <c:v>22</c:v>
                </c:pt>
                <c:pt idx="9">
                  <c:v>22</c:v>
                </c:pt>
                <c:pt idx="10">
                  <c:v>21</c:v>
                </c:pt>
                <c:pt idx="11">
                  <c:v>19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27270200"/>
        <c:axId val="327270592"/>
      </c:lineChart>
      <c:catAx>
        <c:axId val="327270200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27270592"/>
        <c:crosses val="autoZero"/>
        <c:auto val="1"/>
        <c:lblAlgn val="ctr"/>
        <c:lblOffset val="100"/>
        <c:noMultiLvlLbl val="0"/>
      </c:catAx>
      <c:valAx>
        <c:axId val="327270592"/>
        <c:scaling>
          <c:orientation val="maxMin"/>
          <c:max val="22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32727020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/>
              <a:t>Суммарный абсолютный миграционный прирост населения за 2012-2022 гг.</a:t>
            </a:r>
          </a:p>
          <a:p>
            <a:pPr>
              <a:defRPr/>
            </a:pPr>
            <a:r>
              <a:rPr lang="ru-RU" dirty="0"/>
              <a:t>(данные по городам с доступной статистикой за рассматриваемый период)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8.4936111111111115E-2"/>
          <c:y val="0.15434027777777778"/>
          <c:w val="0.89350524691358024"/>
          <c:h val="0.6175513888888889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'Миграц прирост чел'!$B$28:$B$49</c:f>
              <c:strCache>
                <c:ptCount val="22"/>
                <c:pt idx="0">
                  <c:v>Калининград</c:v>
                </c:pt>
                <c:pt idx="1">
                  <c:v>Сертолово</c:v>
                </c:pt>
                <c:pt idx="2">
                  <c:v>Петрозаводск</c:v>
                </c:pt>
                <c:pt idx="3">
                  <c:v>Всеволожск</c:v>
                </c:pt>
                <c:pt idx="4">
                  <c:v>Великий Новгород</c:v>
                </c:pt>
                <c:pt idx="5">
                  <c:v>Псков</c:v>
                </c:pt>
                <c:pt idx="6">
                  <c:v>Североморск</c:v>
                </c:pt>
                <c:pt idx="7">
                  <c:v>Котлас</c:v>
                </c:pt>
                <c:pt idx="8">
                  <c:v>Гатчина</c:v>
                </c:pt>
                <c:pt idx="9">
                  <c:v>Тихвин</c:v>
                </c:pt>
                <c:pt idx="10">
                  <c:v>Сыктывкар</c:v>
                </c:pt>
                <c:pt idx="11">
                  <c:v>Мурманск</c:v>
                </c:pt>
                <c:pt idx="12">
                  <c:v>Сосновый Бор</c:v>
                </c:pt>
                <c:pt idx="13">
                  <c:v>Великие Луки</c:v>
                </c:pt>
                <c:pt idx="14">
                  <c:v>Архангельск</c:v>
                </c:pt>
                <c:pt idx="15">
                  <c:v>Череповец</c:v>
                </c:pt>
                <c:pt idx="16">
                  <c:v>Выборг</c:v>
                </c:pt>
                <c:pt idx="17">
                  <c:v>Апатиты</c:v>
                </c:pt>
                <c:pt idx="18">
                  <c:v>Вологда</c:v>
                </c:pt>
                <c:pt idx="19">
                  <c:v>Северодвинск</c:v>
                </c:pt>
                <c:pt idx="20">
                  <c:v>Ухта</c:v>
                </c:pt>
                <c:pt idx="21">
                  <c:v>Воркута</c:v>
                </c:pt>
              </c:strCache>
            </c:strRef>
          </c:cat>
          <c:val>
            <c:numRef>
              <c:f>'Миграц прирост чел'!$C$28:$C$49</c:f>
              <c:numCache>
                <c:formatCode>General</c:formatCode>
                <c:ptCount val="22"/>
                <c:pt idx="0">
                  <c:v>74990</c:v>
                </c:pt>
                <c:pt idx="1">
                  <c:v>31138</c:v>
                </c:pt>
                <c:pt idx="2">
                  <c:v>21386</c:v>
                </c:pt>
                <c:pt idx="3">
                  <c:v>16540</c:v>
                </c:pt>
                <c:pt idx="4">
                  <c:v>11196</c:v>
                </c:pt>
                <c:pt idx="5">
                  <c:v>8488</c:v>
                </c:pt>
                <c:pt idx="6">
                  <c:v>3725</c:v>
                </c:pt>
                <c:pt idx="7">
                  <c:v>3294</c:v>
                </c:pt>
                <c:pt idx="8">
                  <c:v>2052</c:v>
                </c:pt>
                <c:pt idx="9">
                  <c:v>1939</c:v>
                </c:pt>
                <c:pt idx="10">
                  <c:v>597</c:v>
                </c:pt>
                <c:pt idx="11">
                  <c:v>0</c:v>
                </c:pt>
                <c:pt idx="12">
                  <c:v>-152</c:v>
                </c:pt>
                <c:pt idx="13">
                  <c:v>-1444</c:v>
                </c:pt>
                <c:pt idx="14">
                  <c:v>-1611</c:v>
                </c:pt>
                <c:pt idx="15">
                  <c:v>-2401</c:v>
                </c:pt>
                <c:pt idx="16">
                  <c:v>-2468</c:v>
                </c:pt>
                <c:pt idx="17">
                  <c:v>-3365</c:v>
                </c:pt>
                <c:pt idx="18">
                  <c:v>-5435</c:v>
                </c:pt>
                <c:pt idx="19">
                  <c:v>-7474</c:v>
                </c:pt>
                <c:pt idx="20">
                  <c:v>-10794</c:v>
                </c:pt>
                <c:pt idx="21">
                  <c:v>-21150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9E7-4FAA-8556-46C3893966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2969040"/>
        <c:axId val="142969424"/>
      </c:barChart>
      <c:catAx>
        <c:axId val="142969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2969424"/>
        <c:crosses val="autoZero"/>
        <c:auto val="1"/>
        <c:lblAlgn val="ctr"/>
        <c:lblOffset val="100"/>
        <c:noMultiLvlLbl val="0"/>
      </c:catAx>
      <c:valAx>
        <c:axId val="142969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29690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/>
              <a:t>Динамика рангов городов </a:t>
            </a:r>
          </a:p>
          <a:p>
            <a:pPr>
              <a:defRPr/>
            </a:pPr>
            <a:r>
              <a:rPr lang="ru-RU" b="1" dirty="0"/>
              <a:t>по объему инвестиций в основной капитал (за исключением бюджетных средств) в расчете на 1 жителя в 2010-2022 гг.</a:t>
            </a:r>
          </a:p>
          <a:p>
            <a:pPr>
              <a:defRPr/>
            </a:pPr>
            <a:r>
              <a:rPr lang="ru-RU" dirty="0"/>
              <a:t>(данные по городам с доступной статистикой за рассматриваемый период)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'Инвестиции в ОК на 1 чел'!$B$32</c:f>
              <c:strCache>
                <c:ptCount val="1"/>
                <c:pt idx="0">
                  <c:v>Ухта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'Инвестиции в ОК на 1 чел'!$C$31:$O$31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'Инвестиции в ОК на 1 чел'!$C$32:$O$32</c:f>
              <c:numCache>
                <c:formatCode>General</c:formatCode>
                <c:ptCount val="13"/>
                <c:pt idx="0">
                  <c:v>6</c:v>
                </c:pt>
                <c:pt idx="1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82D-4B02-82EF-998B9B860831}"/>
            </c:ext>
          </c:extLst>
        </c:ser>
        <c:ser>
          <c:idx val="1"/>
          <c:order val="1"/>
          <c:tx>
            <c:strRef>
              <c:f>'Инвестиции в ОК на 1 чел'!$B$33</c:f>
              <c:strCache>
                <c:ptCount val="1"/>
                <c:pt idx="0">
                  <c:v>Череповец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'Инвестиции в ОК на 1 чел'!$C$31:$O$31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'Инвестиции в ОК на 1 чел'!$C$33:$O$33</c:f>
              <c:numCache>
                <c:formatCode>General</c:formatCode>
                <c:ptCount val="13"/>
                <c:pt idx="0">
                  <c:v>4</c:v>
                </c:pt>
                <c:pt idx="1">
                  <c:v>3</c:v>
                </c:pt>
                <c:pt idx="2">
                  <c:v>1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  <c:pt idx="7">
                  <c:v>2</c:v>
                </c:pt>
                <c:pt idx="8">
                  <c:v>3</c:v>
                </c:pt>
                <c:pt idx="9">
                  <c:v>2</c:v>
                </c:pt>
                <c:pt idx="10">
                  <c:v>1</c:v>
                </c:pt>
                <c:pt idx="11">
                  <c:v>2</c:v>
                </c:pt>
                <c:pt idx="12">
                  <c:v>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682D-4B02-82EF-998B9B860831}"/>
            </c:ext>
          </c:extLst>
        </c:ser>
        <c:ser>
          <c:idx val="2"/>
          <c:order val="2"/>
          <c:tx>
            <c:strRef>
              <c:f>'Инвестиции в ОК на 1 чел'!$B$34</c:f>
              <c:strCache>
                <c:ptCount val="1"/>
                <c:pt idx="0">
                  <c:v>Воркута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'Инвестиции в ОК на 1 чел'!$C$31:$O$31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'Инвестиции в ОК на 1 чел'!$C$34:$O$34</c:f>
              <c:numCache>
                <c:formatCode>General</c:formatCode>
                <c:ptCount val="13"/>
                <c:pt idx="0">
                  <c:v>1</c:v>
                </c:pt>
                <c:pt idx="1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4</c:v>
                </c:pt>
                <c:pt idx="8">
                  <c:v>4</c:v>
                </c:pt>
                <c:pt idx="9">
                  <c:v>3</c:v>
                </c:pt>
                <c:pt idx="10">
                  <c:v>3</c:v>
                </c:pt>
                <c:pt idx="11">
                  <c:v>4</c:v>
                </c:pt>
                <c:pt idx="12">
                  <c:v>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682D-4B02-82EF-998B9B860831}"/>
            </c:ext>
          </c:extLst>
        </c:ser>
        <c:ser>
          <c:idx val="3"/>
          <c:order val="3"/>
          <c:tx>
            <c:strRef>
              <c:f>'Инвестиции в ОК на 1 чел'!$B$35</c:f>
              <c:strCache>
                <c:ptCount val="1"/>
                <c:pt idx="0">
                  <c:v>Калининград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'Инвестиции в ОК на 1 чел'!$C$31:$O$31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'Инвестиции в ОК на 1 чел'!$C$35:$O$35</c:f>
              <c:numCache>
                <c:formatCode>General</c:formatCode>
                <c:ptCount val="13"/>
                <c:pt idx="0">
                  <c:v>2</c:v>
                </c:pt>
                <c:pt idx="1">
                  <c:v>6</c:v>
                </c:pt>
                <c:pt idx="2">
                  <c:v>3</c:v>
                </c:pt>
                <c:pt idx="3">
                  <c:v>8</c:v>
                </c:pt>
                <c:pt idx="4">
                  <c:v>5</c:v>
                </c:pt>
                <c:pt idx="5">
                  <c:v>5</c:v>
                </c:pt>
                <c:pt idx="6">
                  <c:v>6</c:v>
                </c:pt>
                <c:pt idx="7">
                  <c:v>3</c:v>
                </c:pt>
                <c:pt idx="8">
                  <c:v>2</c:v>
                </c:pt>
                <c:pt idx="9">
                  <c:v>7</c:v>
                </c:pt>
                <c:pt idx="10">
                  <c:v>6</c:v>
                </c:pt>
                <c:pt idx="11">
                  <c:v>8</c:v>
                </c:pt>
                <c:pt idx="12">
                  <c:v>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682D-4B02-82EF-998B9B860831}"/>
            </c:ext>
          </c:extLst>
        </c:ser>
        <c:ser>
          <c:idx val="4"/>
          <c:order val="4"/>
          <c:tx>
            <c:strRef>
              <c:f>'Инвестиции в ОК на 1 чел'!$B$36</c:f>
              <c:strCache>
                <c:ptCount val="1"/>
                <c:pt idx="0">
                  <c:v>Сыктывкар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'Инвестиции в ОК на 1 чел'!$C$31:$O$31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'Инвестиции в ОК на 1 чел'!$C$36:$O$36</c:f>
              <c:numCache>
                <c:formatCode>General</c:formatCode>
                <c:ptCount val="13"/>
                <c:pt idx="0">
                  <c:v>3</c:v>
                </c:pt>
                <c:pt idx="1">
                  <c:v>10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7</c:v>
                </c:pt>
                <c:pt idx="7">
                  <c:v>7</c:v>
                </c:pt>
                <c:pt idx="8">
                  <c:v>6</c:v>
                </c:pt>
                <c:pt idx="9">
                  <c:v>5</c:v>
                </c:pt>
                <c:pt idx="10">
                  <c:v>5</c:v>
                </c:pt>
                <c:pt idx="11">
                  <c:v>7</c:v>
                </c:pt>
                <c:pt idx="12">
                  <c:v>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682D-4B02-82EF-998B9B860831}"/>
            </c:ext>
          </c:extLst>
        </c:ser>
        <c:ser>
          <c:idx val="5"/>
          <c:order val="5"/>
          <c:tx>
            <c:strRef>
              <c:f>'Инвестиции в ОК на 1 чел'!$B$37</c:f>
              <c:strCache>
                <c:ptCount val="1"/>
                <c:pt idx="0">
                  <c:v>Вологда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numRef>
              <c:f>'Инвестиции в ОК на 1 чел'!$C$31:$O$31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'Инвестиции в ОК на 1 чел'!$C$37:$O$37</c:f>
              <c:numCache>
                <c:formatCode>General</c:formatCode>
                <c:ptCount val="13"/>
                <c:pt idx="0">
                  <c:v>7</c:v>
                </c:pt>
                <c:pt idx="1">
                  <c:v>7</c:v>
                </c:pt>
                <c:pt idx="2">
                  <c:v>4</c:v>
                </c:pt>
                <c:pt idx="3">
                  <c:v>7</c:v>
                </c:pt>
                <c:pt idx="4">
                  <c:v>8</c:v>
                </c:pt>
                <c:pt idx="5">
                  <c:v>11</c:v>
                </c:pt>
                <c:pt idx="6">
                  <c:v>4</c:v>
                </c:pt>
                <c:pt idx="7">
                  <c:v>6</c:v>
                </c:pt>
                <c:pt idx="8">
                  <c:v>7</c:v>
                </c:pt>
                <c:pt idx="9">
                  <c:v>6</c:v>
                </c:pt>
                <c:pt idx="10">
                  <c:v>9</c:v>
                </c:pt>
                <c:pt idx="11">
                  <c:v>9</c:v>
                </c:pt>
                <c:pt idx="12">
                  <c:v>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682D-4B02-82EF-998B9B860831}"/>
            </c:ext>
          </c:extLst>
        </c:ser>
        <c:ser>
          <c:idx val="6"/>
          <c:order val="6"/>
          <c:tx>
            <c:strRef>
              <c:f>'Инвестиции в ОК на 1 чел'!$B$38</c:f>
              <c:strCache>
                <c:ptCount val="1"/>
                <c:pt idx="0">
                  <c:v>Северодвинск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numRef>
              <c:f>'Инвестиции в ОК на 1 чел'!$C$31:$O$31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'Инвестиции в ОК на 1 чел'!$C$38:$O$38</c:f>
              <c:numCache>
                <c:formatCode>General</c:formatCode>
                <c:ptCount val="13"/>
                <c:pt idx="0">
                  <c:v>10</c:v>
                </c:pt>
                <c:pt idx="1">
                  <c:v>12</c:v>
                </c:pt>
                <c:pt idx="3">
                  <c:v>12</c:v>
                </c:pt>
                <c:pt idx="4">
                  <c:v>10</c:v>
                </c:pt>
                <c:pt idx="5">
                  <c:v>8</c:v>
                </c:pt>
                <c:pt idx="6">
                  <c:v>10</c:v>
                </c:pt>
                <c:pt idx="7">
                  <c:v>11</c:v>
                </c:pt>
                <c:pt idx="8">
                  <c:v>10</c:v>
                </c:pt>
                <c:pt idx="9">
                  <c:v>10</c:v>
                </c:pt>
                <c:pt idx="10">
                  <c:v>7</c:v>
                </c:pt>
                <c:pt idx="11">
                  <c:v>10</c:v>
                </c:pt>
                <c:pt idx="12">
                  <c:v>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682D-4B02-82EF-998B9B860831}"/>
            </c:ext>
          </c:extLst>
        </c:ser>
        <c:ser>
          <c:idx val="7"/>
          <c:order val="7"/>
          <c:tx>
            <c:strRef>
              <c:f>'Инвестиции в ОК на 1 чел'!$B$39</c:f>
              <c:strCache>
                <c:ptCount val="1"/>
                <c:pt idx="0">
                  <c:v>Архангельск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cat>
            <c:numRef>
              <c:f>'Инвестиции в ОК на 1 чел'!$C$31:$O$31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'Инвестиции в ОК на 1 чел'!$C$39:$O$39</c:f>
              <c:numCache>
                <c:formatCode>General</c:formatCode>
                <c:ptCount val="13"/>
                <c:pt idx="0">
                  <c:v>8</c:v>
                </c:pt>
                <c:pt idx="1">
                  <c:v>8</c:v>
                </c:pt>
                <c:pt idx="3">
                  <c:v>11</c:v>
                </c:pt>
                <c:pt idx="4">
                  <c:v>7</c:v>
                </c:pt>
                <c:pt idx="5">
                  <c:v>10</c:v>
                </c:pt>
                <c:pt idx="6">
                  <c:v>8</c:v>
                </c:pt>
                <c:pt idx="7">
                  <c:v>9</c:v>
                </c:pt>
                <c:pt idx="8">
                  <c:v>9</c:v>
                </c:pt>
                <c:pt idx="9">
                  <c:v>8</c:v>
                </c:pt>
                <c:pt idx="10">
                  <c:v>8</c:v>
                </c:pt>
                <c:pt idx="11">
                  <c:v>6</c:v>
                </c:pt>
                <c:pt idx="12">
                  <c:v>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682D-4B02-82EF-998B9B860831}"/>
            </c:ext>
          </c:extLst>
        </c:ser>
        <c:ser>
          <c:idx val="8"/>
          <c:order val="8"/>
          <c:tx>
            <c:strRef>
              <c:f>'Инвестиции в ОК на 1 чел'!$B$40</c:f>
              <c:strCache>
                <c:ptCount val="1"/>
                <c:pt idx="0">
                  <c:v>Псков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cat>
            <c:numRef>
              <c:f>'Инвестиции в ОК на 1 чел'!$C$31:$O$31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'Инвестиции в ОК на 1 чел'!$C$40:$O$40</c:f>
              <c:numCache>
                <c:formatCode>General</c:formatCode>
                <c:ptCount val="13"/>
                <c:pt idx="0">
                  <c:v>11</c:v>
                </c:pt>
                <c:pt idx="1">
                  <c:v>9</c:v>
                </c:pt>
                <c:pt idx="2">
                  <c:v>2</c:v>
                </c:pt>
                <c:pt idx="3">
                  <c:v>10</c:v>
                </c:pt>
                <c:pt idx="4">
                  <c:v>11</c:v>
                </c:pt>
                <c:pt idx="5">
                  <c:v>9</c:v>
                </c:pt>
                <c:pt idx="6">
                  <c:v>12</c:v>
                </c:pt>
                <c:pt idx="7">
                  <c:v>12</c:v>
                </c:pt>
                <c:pt idx="8">
                  <c:v>11</c:v>
                </c:pt>
                <c:pt idx="9">
                  <c:v>12</c:v>
                </c:pt>
                <c:pt idx="10">
                  <c:v>10</c:v>
                </c:pt>
                <c:pt idx="11">
                  <c:v>11</c:v>
                </c:pt>
                <c:pt idx="12">
                  <c:v>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682D-4B02-82EF-998B9B860831}"/>
            </c:ext>
          </c:extLst>
        </c:ser>
        <c:ser>
          <c:idx val="9"/>
          <c:order val="9"/>
          <c:tx>
            <c:strRef>
              <c:f>'Инвестиции в ОК на 1 чел'!$B$41</c:f>
              <c:strCache>
                <c:ptCount val="1"/>
                <c:pt idx="0">
                  <c:v>Петрозаводск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cat>
            <c:numRef>
              <c:f>'Инвестиции в ОК на 1 чел'!$C$31:$O$31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'Инвестиции в ОК на 1 чел'!$C$41:$O$41</c:f>
              <c:numCache>
                <c:formatCode>General</c:formatCode>
                <c:ptCount val="13"/>
                <c:pt idx="0">
                  <c:v>9</c:v>
                </c:pt>
                <c:pt idx="1">
                  <c:v>4</c:v>
                </c:pt>
                <c:pt idx="4">
                  <c:v>9</c:v>
                </c:pt>
                <c:pt idx="5">
                  <c:v>7</c:v>
                </c:pt>
                <c:pt idx="6">
                  <c:v>9</c:v>
                </c:pt>
                <c:pt idx="7">
                  <c:v>10</c:v>
                </c:pt>
                <c:pt idx="8">
                  <c:v>12</c:v>
                </c:pt>
                <c:pt idx="9">
                  <c:v>11</c:v>
                </c:pt>
                <c:pt idx="10">
                  <c:v>11</c:v>
                </c:pt>
                <c:pt idx="11">
                  <c:v>12</c:v>
                </c:pt>
                <c:pt idx="12">
                  <c:v>10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682D-4B02-82EF-998B9B860831}"/>
            </c:ext>
          </c:extLst>
        </c:ser>
        <c:ser>
          <c:idx val="10"/>
          <c:order val="10"/>
          <c:tx>
            <c:strRef>
              <c:f>'Инвестиции в ОК на 1 чел'!$B$42</c:f>
              <c:strCache>
                <c:ptCount val="1"/>
                <c:pt idx="0">
                  <c:v>Великие Луки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cat>
            <c:numRef>
              <c:f>'Инвестиции в ОК на 1 чел'!$C$31:$O$31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'Инвестиции в ОК на 1 чел'!$C$42:$O$42</c:f>
              <c:numCache>
                <c:formatCode>General</c:formatCode>
                <c:ptCount val="13"/>
                <c:pt idx="0">
                  <c:v>12</c:v>
                </c:pt>
                <c:pt idx="1">
                  <c:v>11</c:v>
                </c:pt>
                <c:pt idx="2">
                  <c:v>5</c:v>
                </c:pt>
                <c:pt idx="3">
                  <c:v>9</c:v>
                </c:pt>
                <c:pt idx="4">
                  <c:v>12</c:v>
                </c:pt>
                <c:pt idx="5">
                  <c:v>12</c:v>
                </c:pt>
                <c:pt idx="6">
                  <c:v>11</c:v>
                </c:pt>
                <c:pt idx="7">
                  <c:v>8</c:v>
                </c:pt>
                <c:pt idx="8">
                  <c:v>8</c:v>
                </c:pt>
                <c:pt idx="9">
                  <c:v>9</c:v>
                </c:pt>
                <c:pt idx="10">
                  <c:v>12</c:v>
                </c:pt>
                <c:pt idx="11">
                  <c:v>3</c:v>
                </c:pt>
                <c:pt idx="12">
                  <c:v>11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A-682D-4B02-82EF-998B9B860831}"/>
            </c:ext>
          </c:extLst>
        </c:ser>
        <c:ser>
          <c:idx val="11"/>
          <c:order val="11"/>
          <c:tx>
            <c:strRef>
              <c:f>'Инвестиции в ОК на 1 чел'!$B$43</c:f>
              <c:strCache>
                <c:ptCount val="1"/>
                <c:pt idx="0">
                  <c:v>Котлас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cat>
            <c:numRef>
              <c:f>'Инвестиции в ОК на 1 чел'!$C$31:$O$31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'Инвестиции в ОК на 1 чел'!$C$43:$O$43</c:f>
              <c:numCache>
                <c:formatCode>General</c:formatCode>
                <c:ptCount val="13"/>
                <c:pt idx="0">
                  <c:v>13</c:v>
                </c:pt>
                <c:pt idx="1">
                  <c:v>13</c:v>
                </c:pt>
                <c:pt idx="3">
                  <c:v>13</c:v>
                </c:pt>
                <c:pt idx="4">
                  <c:v>14</c:v>
                </c:pt>
                <c:pt idx="5">
                  <c:v>14</c:v>
                </c:pt>
                <c:pt idx="6">
                  <c:v>14</c:v>
                </c:pt>
                <c:pt idx="7">
                  <c:v>14</c:v>
                </c:pt>
                <c:pt idx="8">
                  <c:v>13</c:v>
                </c:pt>
                <c:pt idx="9">
                  <c:v>13</c:v>
                </c:pt>
                <c:pt idx="10">
                  <c:v>13</c:v>
                </c:pt>
                <c:pt idx="11">
                  <c:v>14</c:v>
                </c:pt>
                <c:pt idx="12">
                  <c:v>12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682D-4B02-82EF-998B9B860831}"/>
            </c:ext>
          </c:extLst>
        </c:ser>
        <c:ser>
          <c:idx val="12"/>
          <c:order val="12"/>
          <c:tx>
            <c:strRef>
              <c:f>'Инвестиции в ОК на 1 чел'!$B$44</c:f>
              <c:strCache>
                <c:ptCount val="1"/>
                <c:pt idx="0">
                  <c:v>Великий Новгород</c:v>
                </c:pt>
              </c:strCache>
            </c:strRef>
          </c:tx>
          <c:spPr>
            <a:ln w="28575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'Инвестиции в ОК на 1 чел'!$C$31:$O$31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'Инвестиции в ОК на 1 чел'!$C$44:$O$44</c:f>
              <c:numCache>
                <c:formatCode>General</c:formatCode>
                <c:ptCount val="13"/>
                <c:pt idx="0">
                  <c:v>5</c:v>
                </c:pt>
                <c:pt idx="1">
                  <c:v>5</c:v>
                </c:pt>
                <c:pt idx="3">
                  <c:v>3</c:v>
                </c:pt>
                <c:pt idx="4">
                  <c:v>3</c:v>
                </c:pt>
                <c:pt idx="5">
                  <c:v>4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4</c:v>
                </c:pt>
                <c:pt idx="10">
                  <c:v>4</c:v>
                </c:pt>
                <c:pt idx="11">
                  <c:v>5</c:v>
                </c:pt>
                <c:pt idx="12">
                  <c:v>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C-682D-4B02-82EF-998B9B860831}"/>
            </c:ext>
          </c:extLst>
        </c:ser>
        <c:ser>
          <c:idx val="13"/>
          <c:order val="13"/>
          <c:tx>
            <c:strRef>
              <c:f>'Инвестиции в ОК на 1 чел'!$B$45</c:f>
              <c:strCache>
                <c:ptCount val="1"/>
                <c:pt idx="0">
                  <c:v>Апатиты</c:v>
                </c:pt>
              </c:strCache>
            </c:strRef>
          </c:tx>
          <c:spPr>
            <a:ln w="28575" cap="rnd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'Инвестиции в ОК на 1 чел'!$C$31:$O$31</c:f>
              <c:numCache>
                <c:formatCode>General</c:formatCode>
                <c:ptCount val="13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</c:numCache>
            </c:numRef>
          </c:cat>
          <c:val>
            <c:numRef>
              <c:f>'Инвестиции в ОК на 1 чел'!$C$45:$O$45</c:f>
              <c:numCache>
                <c:formatCode>General</c:formatCode>
                <c:ptCount val="13"/>
                <c:pt idx="3">
                  <c:v>5</c:v>
                </c:pt>
                <c:pt idx="4">
                  <c:v>13</c:v>
                </c:pt>
                <c:pt idx="5">
                  <c:v>13</c:v>
                </c:pt>
                <c:pt idx="6">
                  <c:v>13</c:v>
                </c:pt>
                <c:pt idx="7">
                  <c:v>13</c:v>
                </c:pt>
                <c:pt idx="8">
                  <c:v>14</c:v>
                </c:pt>
                <c:pt idx="9">
                  <c:v>14</c:v>
                </c:pt>
                <c:pt idx="10">
                  <c:v>14</c:v>
                </c:pt>
                <c:pt idx="11">
                  <c:v>13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D-682D-4B02-82EF-998B9B8608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2256544"/>
        <c:axId val="142256928"/>
      </c:lineChart>
      <c:catAx>
        <c:axId val="14225654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2256928"/>
        <c:crosses val="autoZero"/>
        <c:auto val="1"/>
        <c:lblAlgn val="ctr"/>
        <c:lblOffset val="100"/>
        <c:noMultiLvlLbl val="0"/>
      </c:catAx>
      <c:valAx>
        <c:axId val="142256928"/>
        <c:scaling>
          <c:orientation val="maxMin"/>
          <c:max val="14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2256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875462962962961"/>
          <c:y val="0.19696134259259263"/>
          <c:w val="0.19948611111111111"/>
          <c:h val="0.74451296296296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/>
              <a:t>Прирост площади жилых помещений на душу населения </a:t>
            </a:r>
          </a:p>
          <a:p>
            <a:pPr>
              <a:defRPr/>
            </a:pPr>
            <a:r>
              <a:rPr lang="ru-RU" b="1" dirty="0"/>
              <a:t>с 2012 по 2021, кв</a:t>
            </a:r>
            <a:r>
              <a:rPr lang="ru-RU" b="1" dirty="0" smtClean="0"/>
              <a:t>. м</a:t>
            </a:r>
            <a:r>
              <a:rPr lang="ru-RU" b="1" dirty="0"/>
              <a:t>.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'Общая площадь жилых помещений'!$C$89</c:f>
              <c:strCache>
                <c:ptCount val="1"/>
                <c:pt idx="0">
                  <c:v>Прирост площади жилых помещений на душу населения с 2012 по 2021, кв.м.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'Общая площадь жилых помещений'!$B$90:$B$111</c:f>
              <c:strCache>
                <c:ptCount val="22"/>
                <c:pt idx="0">
                  <c:v>Североморск</c:v>
                </c:pt>
                <c:pt idx="1">
                  <c:v>Котлас</c:v>
                </c:pt>
                <c:pt idx="2">
                  <c:v>Вологда</c:v>
                </c:pt>
                <c:pt idx="3">
                  <c:v>Калининград</c:v>
                </c:pt>
                <c:pt idx="4">
                  <c:v>Великие Луки</c:v>
                </c:pt>
                <c:pt idx="5">
                  <c:v>Гатчина</c:v>
                </c:pt>
                <c:pt idx="6">
                  <c:v>Сертолово</c:v>
                </c:pt>
                <c:pt idx="7">
                  <c:v>Псков</c:v>
                </c:pt>
                <c:pt idx="8">
                  <c:v>Выборг</c:v>
                </c:pt>
                <c:pt idx="9">
                  <c:v>Череповец</c:v>
                </c:pt>
                <c:pt idx="10">
                  <c:v>Сыктывкар</c:v>
                </c:pt>
                <c:pt idx="11">
                  <c:v>Мурманск</c:v>
                </c:pt>
                <c:pt idx="12">
                  <c:v>Петрозаводск</c:v>
                </c:pt>
                <c:pt idx="13">
                  <c:v>Северодвинск</c:v>
                </c:pt>
                <c:pt idx="14">
                  <c:v>Великий Новгород</c:v>
                </c:pt>
                <c:pt idx="15">
                  <c:v>Всеволожск</c:v>
                </c:pt>
                <c:pt idx="16">
                  <c:v>Воркута</c:v>
                </c:pt>
                <c:pt idx="17">
                  <c:v>Сосновый Бор</c:v>
                </c:pt>
                <c:pt idx="18">
                  <c:v>Ухта</c:v>
                </c:pt>
                <c:pt idx="19">
                  <c:v>Апатиты</c:v>
                </c:pt>
                <c:pt idx="20">
                  <c:v>Тихвин</c:v>
                </c:pt>
                <c:pt idx="21">
                  <c:v>Архангельск</c:v>
                </c:pt>
              </c:strCache>
            </c:strRef>
          </c:cat>
          <c:val>
            <c:numRef>
              <c:f>'Общая площадь жилых помещений'!$C$90:$C$111</c:f>
              <c:numCache>
                <c:formatCode>0.0</c:formatCode>
                <c:ptCount val="22"/>
                <c:pt idx="0">
                  <c:v>18.612476951444375</c:v>
                </c:pt>
                <c:pt idx="1">
                  <c:v>7.5696983927698689</c:v>
                </c:pt>
                <c:pt idx="2">
                  <c:v>7.4268621398333892</c:v>
                </c:pt>
                <c:pt idx="3">
                  <c:v>5.7057686806363357</c:v>
                </c:pt>
                <c:pt idx="4">
                  <c:v>4.6250309769199305</c:v>
                </c:pt>
                <c:pt idx="5">
                  <c:v>4.5399013006212279</c:v>
                </c:pt>
                <c:pt idx="6">
                  <c:v>4.4955761852031237</c:v>
                </c:pt>
                <c:pt idx="7">
                  <c:v>3.9787280966871954</c:v>
                </c:pt>
                <c:pt idx="8">
                  <c:v>3.9740413484273738</c:v>
                </c:pt>
                <c:pt idx="9">
                  <c:v>3.8354498998368314</c:v>
                </c:pt>
                <c:pt idx="10">
                  <c:v>3.6543908801734482</c:v>
                </c:pt>
                <c:pt idx="11">
                  <c:v>3.6538721354576253</c:v>
                </c:pt>
                <c:pt idx="12">
                  <c:v>3.623682331850361</c:v>
                </c:pt>
                <c:pt idx="13">
                  <c:v>3.5273895649457607</c:v>
                </c:pt>
                <c:pt idx="14">
                  <c:v>3.4720328260722226</c:v>
                </c:pt>
                <c:pt idx="15">
                  <c:v>3.3453372262933065</c:v>
                </c:pt>
                <c:pt idx="16">
                  <c:v>2.7911618711260218</c:v>
                </c:pt>
                <c:pt idx="17">
                  <c:v>2.5641006340902734</c:v>
                </c:pt>
                <c:pt idx="18">
                  <c:v>2.186052053570716</c:v>
                </c:pt>
                <c:pt idx="19">
                  <c:v>2.1420134916702622</c:v>
                </c:pt>
                <c:pt idx="20">
                  <c:v>0.90749728241729599</c:v>
                </c:pt>
                <c:pt idx="21">
                  <c:v>0.22917815361322624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5BE-4634-AED4-53D200CD60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3149760"/>
        <c:axId val="143150152"/>
      </c:barChart>
      <c:catAx>
        <c:axId val="143149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3150152"/>
        <c:crosses val="autoZero"/>
        <c:auto val="1"/>
        <c:lblAlgn val="ctr"/>
        <c:lblOffset val="100"/>
        <c:noMultiLvlLbl val="0"/>
      </c:catAx>
      <c:valAx>
        <c:axId val="14315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3149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/>
              <a:t>Индекс качества городской среды Минстроя РФ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'Индекс качества горсреды'!$B$28</c:f>
              <c:strCache>
                <c:ptCount val="1"/>
                <c:pt idx="0">
                  <c:v>Великий Новгород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горсреды'!$C$28:$G$28</c:f>
              <c:numCache>
                <c:formatCode>General</c:formatCode>
                <c:ptCount val="5"/>
                <c:pt idx="0">
                  <c:v>217</c:v>
                </c:pt>
                <c:pt idx="1">
                  <c:v>228</c:v>
                </c:pt>
                <c:pt idx="2">
                  <c:v>240</c:v>
                </c:pt>
                <c:pt idx="3">
                  <c:v>241</c:v>
                </c:pt>
                <c:pt idx="4">
                  <c:v>253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DFBA-4334-9E0D-065D785B497A}"/>
            </c:ext>
          </c:extLst>
        </c:ser>
        <c:ser>
          <c:idx val="1"/>
          <c:order val="1"/>
          <c:tx>
            <c:strRef>
              <c:f>'Индекс качества горсреды'!$B$29</c:f>
              <c:strCache>
                <c:ptCount val="1"/>
                <c:pt idx="0">
                  <c:v>Ухта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горсреды'!$C$29:$G$29</c:f>
              <c:numCache>
                <c:formatCode>General</c:formatCode>
                <c:ptCount val="5"/>
                <c:pt idx="0">
                  <c:v>196</c:v>
                </c:pt>
                <c:pt idx="1">
                  <c:v>187</c:v>
                </c:pt>
                <c:pt idx="2">
                  <c:v>194</c:v>
                </c:pt>
                <c:pt idx="3">
                  <c:v>226</c:v>
                </c:pt>
                <c:pt idx="4">
                  <c:v>235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DFBA-4334-9E0D-065D785B497A}"/>
            </c:ext>
          </c:extLst>
        </c:ser>
        <c:ser>
          <c:idx val="2"/>
          <c:order val="2"/>
          <c:tx>
            <c:strRef>
              <c:f>'Индекс качества горсреды'!$B$30</c:f>
              <c:strCache>
                <c:ptCount val="1"/>
                <c:pt idx="0">
                  <c:v>Калининград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горсреды'!$C$30:$G$30</c:f>
              <c:numCache>
                <c:formatCode>General</c:formatCode>
                <c:ptCount val="5"/>
                <c:pt idx="0">
                  <c:v>214</c:v>
                </c:pt>
                <c:pt idx="1">
                  <c:v>210</c:v>
                </c:pt>
                <c:pt idx="2">
                  <c:v>216</c:v>
                </c:pt>
                <c:pt idx="3">
                  <c:v>223</c:v>
                </c:pt>
                <c:pt idx="4">
                  <c:v>233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DFBA-4334-9E0D-065D785B497A}"/>
            </c:ext>
          </c:extLst>
        </c:ser>
        <c:ser>
          <c:idx val="3"/>
          <c:order val="3"/>
          <c:tx>
            <c:strRef>
              <c:f>'Индекс качества горсреды'!$B$31</c:f>
              <c:strCache>
                <c:ptCount val="1"/>
                <c:pt idx="0">
                  <c:v>Череповец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горсреды'!$C$31:$G$31</c:f>
              <c:numCache>
                <c:formatCode>General</c:formatCode>
                <c:ptCount val="5"/>
                <c:pt idx="0">
                  <c:v>193</c:v>
                </c:pt>
                <c:pt idx="1">
                  <c:v>197</c:v>
                </c:pt>
                <c:pt idx="2">
                  <c:v>205</c:v>
                </c:pt>
                <c:pt idx="3">
                  <c:v>215</c:v>
                </c:pt>
                <c:pt idx="4">
                  <c:v>226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DFBA-4334-9E0D-065D785B497A}"/>
            </c:ext>
          </c:extLst>
        </c:ser>
        <c:ser>
          <c:idx val="4"/>
          <c:order val="4"/>
          <c:tx>
            <c:strRef>
              <c:f>'Индекс качества горсреды'!$B$32</c:f>
              <c:strCache>
                <c:ptCount val="1"/>
                <c:pt idx="0">
                  <c:v>Гатчина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горсреды'!$C$32:$G$32</c:f>
              <c:numCache>
                <c:formatCode>General</c:formatCode>
                <c:ptCount val="5"/>
                <c:pt idx="0">
                  <c:v>211</c:v>
                </c:pt>
                <c:pt idx="1">
                  <c:v>204</c:v>
                </c:pt>
                <c:pt idx="2">
                  <c:v>212</c:v>
                </c:pt>
                <c:pt idx="3">
                  <c:v>214</c:v>
                </c:pt>
                <c:pt idx="4">
                  <c:v>225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DFBA-4334-9E0D-065D785B497A}"/>
            </c:ext>
          </c:extLst>
        </c:ser>
        <c:ser>
          <c:idx val="5"/>
          <c:order val="5"/>
          <c:tx>
            <c:strRef>
              <c:f>'Индекс качества горсреды'!$B$33</c:f>
              <c:strCache>
                <c:ptCount val="1"/>
                <c:pt idx="0">
                  <c:v>Псков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горсреды'!$C$33:$G$33</c:f>
              <c:numCache>
                <c:formatCode>General</c:formatCode>
                <c:ptCount val="5"/>
                <c:pt idx="0">
                  <c:v>204</c:v>
                </c:pt>
                <c:pt idx="1">
                  <c:v>201</c:v>
                </c:pt>
                <c:pt idx="2">
                  <c:v>195</c:v>
                </c:pt>
                <c:pt idx="3">
                  <c:v>213</c:v>
                </c:pt>
                <c:pt idx="4">
                  <c:v>224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DFBA-4334-9E0D-065D785B497A}"/>
            </c:ext>
          </c:extLst>
        </c:ser>
        <c:ser>
          <c:idx val="6"/>
          <c:order val="6"/>
          <c:tx>
            <c:strRef>
              <c:f>'Индекс качества горсреды'!$B$34</c:f>
              <c:strCache>
                <c:ptCount val="1"/>
                <c:pt idx="0">
                  <c:v>Вологда</c:v>
                </c:pt>
              </c:strCache>
            </c:strRef>
          </c:tx>
          <c:spPr>
            <a:ln w="28575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горсреды'!$C$34:$G$34</c:f>
              <c:numCache>
                <c:formatCode>General</c:formatCode>
                <c:ptCount val="5"/>
                <c:pt idx="0">
                  <c:v>194</c:v>
                </c:pt>
                <c:pt idx="1">
                  <c:v>206</c:v>
                </c:pt>
                <c:pt idx="2">
                  <c:v>210</c:v>
                </c:pt>
                <c:pt idx="3">
                  <c:v>218</c:v>
                </c:pt>
                <c:pt idx="4">
                  <c:v>221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6-DFBA-4334-9E0D-065D785B497A}"/>
            </c:ext>
          </c:extLst>
        </c:ser>
        <c:ser>
          <c:idx val="7"/>
          <c:order val="7"/>
          <c:tx>
            <c:strRef>
              <c:f>'Индекс качества горсреды'!$B$35</c:f>
              <c:strCache>
                <c:ptCount val="1"/>
                <c:pt idx="0">
                  <c:v>Петрозаводск</c:v>
                </c:pt>
              </c:strCache>
            </c:strRef>
          </c:tx>
          <c:spPr>
            <a:ln w="28575" cap="rnd">
              <a:solidFill>
                <a:schemeClr val="accent2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60000"/>
                </a:schemeClr>
              </a:solidFill>
              <a:ln w="9525">
                <a:solidFill>
                  <a:schemeClr val="accent2">
                    <a:lumMod val="60000"/>
                  </a:schemeClr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горсреды'!$C$35:$G$35</c:f>
              <c:numCache>
                <c:formatCode>General</c:formatCode>
                <c:ptCount val="5"/>
                <c:pt idx="0">
                  <c:v>185</c:v>
                </c:pt>
                <c:pt idx="1">
                  <c:v>193</c:v>
                </c:pt>
                <c:pt idx="2">
                  <c:v>203</c:v>
                </c:pt>
                <c:pt idx="3">
                  <c:v>212</c:v>
                </c:pt>
                <c:pt idx="4">
                  <c:v>220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7-DFBA-4334-9E0D-065D785B497A}"/>
            </c:ext>
          </c:extLst>
        </c:ser>
        <c:ser>
          <c:idx val="8"/>
          <c:order val="8"/>
          <c:tx>
            <c:strRef>
              <c:f>'Индекс качества горсреды'!$B$36</c:f>
              <c:strCache>
                <c:ptCount val="1"/>
                <c:pt idx="0">
                  <c:v>Тихвин</c:v>
                </c:pt>
              </c:strCache>
            </c:strRef>
          </c:tx>
          <c:spPr>
            <a:ln w="28575" cap="rnd">
              <a:solidFill>
                <a:schemeClr val="accent3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60000"/>
                </a:schemeClr>
              </a:solidFill>
              <a:ln w="9525">
                <a:solidFill>
                  <a:schemeClr val="accent3">
                    <a:lumMod val="60000"/>
                  </a:schemeClr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горсреды'!$C$36:$G$36</c:f>
              <c:numCache>
                <c:formatCode>General</c:formatCode>
                <c:ptCount val="5"/>
                <c:pt idx="0">
                  <c:v>194</c:v>
                </c:pt>
                <c:pt idx="1">
                  <c:v>184</c:v>
                </c:pt>
                <c:pt idx="2">
                  <c:v>196</c:v>
                </c:pt>
                <c:pt idx="3">
                  <c:v>200</c:v>
                </c:pt>
                <c:pt idx="4">
                  <c:v>218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8-DFBA-4334-9E0D-065D785B497A}"/>
            </c:ext>
          </c:extLst>
        </c:ser>
        <c:ser>
          <c:idx val="9"/>
          <c:order val="9"/>
          <c:tx>
            <c:strRef>
              <c:f>'Индекс качества горсреды'!$B$37</c:f>
              <c:strCache>
                <c:ptCount val="1"/>
                <c:pt idx="0">
                  <c:v>Воркута</c:v>
                </c:pt>
              </c:strCache>
            </c:strRef>
          </c:tx>
          <c:spPr>
            <a:ln w="28575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60000"/>
                </a:schemeClr>
              </a:solidFill>
              <a:ln w="9525">
                <a:solidFill>
                  <a:schemeClr val="accent4">
                    <a:lumMod val="60000"/>
                  </a:schemeClr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горсреды'!$C$37:$G$37</c:f>
              <c:numCache>
                <c:formatCode>General</c:formatCode>
                <c:ptCount val="5"/>
                <c:pt idx="0">
                  <c:v>195</c:v>
                </c:pt>
                <c:pt idx="1">
                  <c:v>186</c:v>
                </c:pt>
                <c:pt idx="2">
                  <c:v>201</c:v>
                </c:pt>
                <c:pt idx="3">
                  <c:v>205</c:v>
                </c:pt>
                <c:pt idx="4">
                  <c:v>214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9-DFBA-4334-9E0D-065D785B497A}"/>
            </c:ext>
          </c:extLst>
        </c:ser>
        <c:ser>
          <c:idx val="10"/>
          <c:order val="10"/>
          <c:tx>
            <c:strRef>
              <c:f>'Индекс качества горсреды'!$B$38</c:f>
              <c:strCache>
                <c:ptCount val="1"/>
                <c:pt idx="0">
                  <c:v>Мурманск</c:v>
                </c:pt>
              </c:strCache>
            </c:strRef>
          </c:tx>
          <c:spPr>
            <a:ln w="28575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60000"/>
                </a:schemeClr>
              </a:solidFill>
              <a:ln w="9525">
                <a:solidFill>
                  <a:schemeClr val="accent5">
                    <a:lumMod val="60000"/>
                  </a:schemeClr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горсреды'!$C$38:$G$38</c:f>
              <c:numCache>
                <c:formatCode>General</c:formatCode>
                <c:ptCount val="5"/>
                <c:pt idx="0">
                  <c:v>198</c:v>
                </c:pt>
                <c:pt idx="1">
                  <c:v>186</c:v>
                </c:pt>
                <c:pt idx="2">
                  <c:v>194</c:v>
                </c:pt>
                <c:pt idx="3">
                  <c:v>207</c:v>
                </c:pt>
                <c:pt idx="4">
                  <c:v>211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A-DFBA-4334-9E0D-065D785B497A}"/>
            </c:ext>
          </c:extLst>
        </c:ser>
        <c:ser>
          <c:idx val="11"/>
          <c:order val="11"/>
          <c:tx>
            <c:strRef>
              <c:f>'Индекс качества горсреды'!$B$39</c:f>
              <c:strCache>
                <c:ptCount val="1"/>
                <c:pt idx="0">
                  <c:v>Сертолово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60000"/>
                </a:schemeClr>
              </a:solidFill>
              <a:ln w="9525">
                <a:solidFill>
                  <a:schemeClr val="accent6">
                    <a:lumMod val="60000"/>
                  </a:schemeClr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горсреды'!$C$39:$G$39</c:f>
              <c:numCache>
                <c:formatCode>General</c:formatCode>
                <c:ptCount val="5"/>
                <c:pt idx="0">
                  <c:v>185</c:v>
                </c:pt>
                <c:pt idx="1">
                  <c:v>185</c:v>
                </c:pt>
                <c:pt idx="2">
                  <c:v>190</c:v>
                </c:pt>
                <c:pt idx="3">
                  <c:v>191</c:v>
                </c:pt>
                <c:pt idx="4">
                  <c:v>207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B-DFBA-4334-9E0D-065D785B497A}"/>
            </c:ext>
          </c:extLst>
        </c:ser>
        <c:ser>
          <c:idx val="12"/>
          <c:order val="12"/>
          <c:tx>
            <c:strRef>
              <c:f>'Индекс качества горсреды'!$B$40</c:f>
              <c:strCache>
                <c:ptCount val="1"/>
                <c:pt idx="0">
                  <c:v>Апатиты</c:v>
                </c:pt>
              </c:strCache>
            </c:strRef>
          </c:tx>
          <c:spPr>
            <a:ln w="28575" cap="rnd">
              <a:solidFill>
                <a:schemeClr val="accent1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  <a:lumOff val="20000"/>
                </a:schemeClr>
              </a:solidFill>
              <a:ln w="9525">
                <a:solidFill>
                  <a:schemeClr val="accent1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горсреды'!$C$40:$G$40</c:f>
              <c:numCache>
                <c:formatCode>General</c:formatCode>
                <c:ptCount val="5"/>
                <c:pt idx="0">
                  <c:v>188</c:v>
                </c:pt>
                <c:pt idx="1">
                  <c:v>183</c:v>
                </c:pt>
                <c:pt idx="2">
                  <c:v>190</c:v>
                </c:pt>
                <c:pt idx="3">
                  <c:v>195</c:v>
                </c:pt>
                <c:pt idx="4">
                  <c:v>204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C-DFBA-4334-9E0D-065D785B497A}"/>
            </c:ext>
          </c:extLst>
        </c:ser>
        <c:ser>
          <c:idx val="13"/>
          <c:order val="13"/>
          <c:tx>
            <c:strRef>
              <c:f>'Индекс качества горсреды'!$B$41</c:f>
              <c:strCache>
                <c:ptCount val="1"/>
                <c:pt idx="0">
                  <c:v>Сыктывкар</c:v>
                </c:pt>
              </c:strCache>
            </c:strRef>
          </c:tx>
          <c:spPr>
            <a:ln w="28575" cap="rnd">
              <a:solidFill>
                <a:schemeClr val="accent2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  <a:lumOff val="20000"/>
                </a:schemeClr>
              </a:solidFill>
              <a:ln w="9525">
                <a:solidFill>
                  <a:schemeClr val="accent2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горсреды'!$C$41:$G$41</c:f>
              <c:numCache>
                <c:formatCode>General</c:formatCode>
                <c:ptCount val="5"/>
                <c:pt idx="0">
                  <c:v>178</c:v>
                </c:pt>
                <c:pt idx="1">
                  <c:v>180</c:v>
                </c:pt>
                <c:pt idx="2">
                  <c:v>180</c:v>
                </c:pt>
                <c:pt idx="3">
                  <c:v>191</c:v>
                </c:pt>
                <c:pt idx="4">
                  <c:v>202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D-DFBA-4334-9E0D-065D785B497A}"/>
            </c:ext>
          </c:extLst>
        </c:ser>
        <c:ser>
          <c:idx val="14"/>
          <c:order val="14"/>
          <c:tx>
            <c:strRef>
              <c:f>'Индекс качества горсреды'!$B$42</c:f>
              <c:strCache>
                <c:ptCount val="1"/>
                <c:pt idx="0">
                  <c:v>Североморск</c:v>
                </c:pt>
              </c:strCache>
            </c:strRef>
          </c:tx>
          <c:spPr>
            <a:ln w="28575" cap="rnd">
              <a:solidFill>
                <a:schemeClr val="accent3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  <a:lumOff val="20000"/>
                </a:schemeClr>
              </a:solidFill>
              <a:ln w="9525">
                <a:solidFill>
                  <a:schemeClr val="accent3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горсреды'!$C$42:$G$42</c:f>
              <c:numCache>
                <c:formatCode>General</c:formatCode>
                <c:ptCount val="5"/>
                <c:pt idx="0">
                  <c:v>200</c:v>
                </c:pt>
                <c:pt idx="1">
                  <c:v>188</c:v>
                </c:pt>
                <c:pt idx="2">
                  <c:v>201</c:v>
                </c:pt>
                <c:pt idx="3">
                  <c:v>201</c:v>
                </c:pt>
                <c:pt idx="4">
                  <c:v>201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E-DFBA-4334-9E0D-065D785B497A}"/>
            </c:ext>
          </c:extLst>
        </c:ser>
        <c:ser>
          <c:idx val="15"/>
          <c:order val="15"/>
          <c:tx>
            <c:strRef>
              <c:f>'Индекс качества горсреды'!$B$43</c:f>
              <c:strCache>
                <c:ptCount val="1"/>
                <c:pt idx="0">
                  <c:v>Северодвинск</c:v>
                </c:pt>
              </c:strCache>
            </c:strRef>
          </c:tx>
          <c:spPr>
            <a:ln w="28575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  <a:lumOff val="20000"/>
                </a:schemeClr>
              </a:solidFill>
              <a:ln w="9525">
                <a:solidFill>
                  <a:schemeClr val="accent4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горсреды'!$C$43:$G$43</c:f>
              <c:numCache>
                <c:formatCode>General</c:formatCode>
                <c:ptCount val="5"/>
                <c:pt idx="0">
                  <c:v>185</c:v>
                </c:pt>
                <c:pt idx="1">
                  <c:v>188</c:v>
                </c:pt>
                <c:pt idx="2">
                  <c:v>185</c:v>
                </c:pt>
                <c:pt idx="3">
                  <c:v>192</c:v>
                </c:pt>
                <c:pt idx="4">
                  <c:v>200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F-DFBA-4334-9E0D-065D785B497A}"/>
            </c:ext>
          </c:extLst>
        </c:ser>
        <c:ser>
          <c:idx val="16"/>
          <c:order val="16"/>
          <c:tx>
            <c:strRef>
              <c:f>'Индекс качества горсреды'!$B$44</c:f>
              <c:strCache>
                <c:ptCount val="1"/>
                <c:pt idx="0">
                  <c:v>Выборг</c:v>
                </c:pt>
              </c:strCache>
            </c:strRef>
          </c:tx>
          <c:spPr>
            <a:ln w="28575" cap="rnd">
              <a:solidFill>
                <a:schemeClr val="accent5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>
                  <a:lumMod val="80000"/>
                  <a:lumOff val="20000"/>
                </a:schemeClr>
              </a:solidFill>
              <a:ln w="9525">
                <a:solidFill>
                  <a:schemeClr val="accent5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горсреды'!$C$44:$G$44</c:f>
              <c:numCache>
                <c:formatCode>General</c:formatCode>
                <c:ptCount val="5"/>
                <c:pt idx="0">
                  <c:v>179</c:v>
                </c:pt>
                <c:pt idx="1">
                  <c:v>183</c:v>
                </c:pt>
                <c:pt idx="2">
                  <c:v>185</c:v>
                </c:pt>
                <c:pt idx="3">
                  <c:v>186</c:v>
                </c:pt>
                <c:pt idx="4">
                  <c:v>194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0-DFBA-4334-9E0D-065D785B497A}"/>
            </c:ext>
          </c:extLst>
        </c:ser>
        <c:ser>
          <c:idx val="17"/>
          <c:order val="17"/>
          <c:tx>
            <c:strRef>
              <c:f>'Индекс качества горсреды'!$B$45</c:f>
              <c:strCache>
                <c:ptCount val="1"/>
                <c:pt idx="0">
                  <c:v>Котлас</c:v>
                </c:pt>
              </c:strCache>
            </c:strRef>
          </c:tx>
          <c:spPr>
            <a:ln w="28575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80000"/>
                  <a:lumOff val="20000"/>
                </a:schemeClr>
              </a:solidFill>
              <a:ln w="9525">
                <a:solidFill>
                  <a:schemeClr val="accent6">
                    <a:lumMod val="80000"/>
                    <a:lumOff val="20000"/>
                  </a:schemeClr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горсреды'!$C$45:$G$45</c:f>
              <c:numCache>
                <c:formatCode>General</c:formatCode>
                <c:ptCount val="5"/>
                <c:pt idx="0">
                  <c:v>154</c:v>
                </c:pt>
                <c:pt idx="1">
                  <c:v>156</c:v>
                </c:pt>
                <c:pt idx="2">
                  <c:v>160</c:v>
                </c:pt>
                <c:pt idx="3">
                  <c:v>171</c:v>
                </c:pt>
                <c:pt idx="4">
                  <c:v>191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1-DFBA-4334-9E0D-065D785B497A}"/>
            </c:ext>
          </c:extLst>
        </c:ser>
        <c:ser>
          <c:idx val="18"/>
          <c:order val="18"/>
          <c:tx>
            <c:strRef>
              <c:f>'Индекс качества горсреды'!$B$46</c:f>
              <c:strCache>
                <c:ptCount val="1"/>
                <c:pt idx="0">
                  <c:v>Великие Луки</c:v>
                </c:pt>
              </c:strCache>
            </c:strRef>
          </c:tx>
          <c:spPr>
            <a:ln w="28575" cap="rnd">
              <a:solidFill>
                <a:schemeClr val="accent1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80000"/>
                </a:schemeClr>
              </a:solidFill>
              <a:ln w="9525">
                <a:solidFill>
                  <a:schemeClr val="accent1">
                    <a:lumMod val="80000"/>
                  </a:schemeClr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горсреды'!$C$46:$G$46</c:f>
              <c:numCache>
                <c:formatCode>General</c:formatCode>
                <c:ptCount val="5"/>
                <c:pt idx="0">
                  <c:v>184</c:v>
                </c:pt>
                <c:pt idx="1">
                  <c:v>182</c:v>
                </c:pt>
                <c:pt idx="2">
                  <c:v>187</c:v>
                </c:pt>
                <c:pt idx="3">
                  <c:v>191</c:v>
                </c:pt>
                <c:pt idx="4">
                  <c:v>189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2-DFBA-4334-9E0D-065D785B497A}"/>
            </c:ext>
          </c:extLst>
        </c:ser>
        <c:ser>
          <c:idx val="19"/>
          <c:order val="19"/>
          <c:tx>
            <c:strRef>
              <c:f>'Индекс качества горсреды'!$B$47</c:f>
              <c:strCache>
                <c:ptCount val="1"/>
                <c:pt idx="0">
                  <c:v>Архангельск</c:v>
                </c:pt>
              </c:strCache>
            </c:strRef>
          </c:tx>
          <c:spPr>
            <a:ln w="28575" cap="rnd">
              <a:solidFill>
                <a:schemeClr val="accent2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>
                  <a:lumMod val="80000"/>
                </a:schemeClr>
              </a:solidFill>
              <a:ln w="9525">
                <a:solidFill>
                  <a:schemeClr val="accent2">
                    <a:lumMod val="80000"/>
                  </a:schemeClr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горсреды'!$C$47:$G$47</c:f>
              <c:numCache>
                <c:formatCode>General</c:formatCode>
                <c:ptCount val="5"/>
                <c:pt idx="0">
                  <c:v>150</c:v>
                </c:pt>
                <c:pt idx="1">
                  <c:v>153</c:v>
                </c:pt>
                <c:pt idx="2">
                  <c:v>157</c:v>
                </c:pt>
                <c:pt idx="3">
                  <c:v>174</c:v>
                </c:pt>
                <c:pt idx="4">
                  <c:v>180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3-DFBA-4334-9E0D-065D785B497A}"/>
            </c:ext>
          </c:extLst>
        </c:ser>
        <c:ser>
          <c:idx val="20"/>
          <c:order val="20"/>
          <c:tx>
            <c:strRef>
              <c:f>'Индекс качества горсреды'!$B$48</c:f>
              <c:strCache>
                <c:ptCount val="1"/>
                <c:pt idx="0">
                  <c:v>Всеволожск</c:v>
                </c:pt>
              </c:strCache>
            </c:strRef>
          </c:tx>
          <c:spPr>
            <a:ln w="28575" cap="rnd">
              <a:solidFill>
                <a:schemeClr val="accent3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>
                  <a:lumMod val="80000"/>
                </a:schemeClr>
              </a:solidFill>
              <a:ln w="9525">
                <a:solidFill>
                  <a:schemeClr val="accent3">
                    <a:lumMod val="80000"/>
                  </a:schemeClr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горсреды'!$C$48:$G$48</c:f>
              <c:numCache>
                <c:formatCode>General</c:formatCode>
                <c:ptCount val="5"/>
                <c:pt idx="0">
                  <c:v>177</c:v>
                </c:pt>
                <c:pt idx="1">
                  <c:v>174</c:v>
                </c:pt>
                <c:pt idx="2">
                  <c:v>180</c:v>
                </c:pt>
                <c:pt idx="3">
                  <c:v>180</c:v>
                </c:pt>
                <c:pt idx="4">
                  <c:v>180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4-DFBA-4334-9E0D-065D785B497A}"/>
            </c:ext>
          </c:extLst>
        </c:ser>
        <c:ser>
          <c:idx val="21"/>
          <c:order val="21"/>
          <c:tx>
            <c:strRef>
              <c:f>'Индекс качества горсреды'!$B$49</c:f>
              <c:strCache>
                <c:ptCount val="1"/>
                <c:pt idx="0">
                  <c:v>Сосновый Бор</c:v>
                </c:pt>
              </c:strCache>
            </c:strRef>
          </c:tx>
          <c:spPr>
            <a:ln w="28575" cap="rnd">
              <a:solidFill>
                <a:schemeClr val="accent4">
                  <a:lumMod val="8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>
                  <a:lumMod val="80000"/>
                </a:schemeClr>
              </a:solidFill>
              <a:ln w="9525">
                <a:solidFill>
                  <a:schemeClr val="accent4">
                    <a:lumMod val="80000"/>
                  </a:schemeClr>
                </a:solidFill>
              </a:ln>
              <a:effectLst/>
            </c:spPr>
          </c:marker>
          <c:cat>
            <c:numRef>
              <c:f>'Индекс качества горсреды'!$C$27:$G$27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'Индекс качества горсреды'!$C$49:$G$49</c:f>
              <c:numCache>
                <c:formatCode>General</c:formatCode>
                <c:ptCount val="5"/>
                <c:pt idx="0">
                  <c:v>169</c:v>
                </c:pt>
                <c:pt idx="1">
                  <c:v>178</c:v>
                </c:pt>
                <c:pt idx="2">
                  <c:v>180</c:v>
                </c:pt>
                <c:pt idx="3">
                  <c:v>180</c:v>
                </c:pt>
                <c:pt idx="4">
                  <c:v>179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15-DFBA-4334-9E0D-065D785B49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150936"/>
        <c:axId val="143151328"/>
      </c:lineChart>
      <c:catAx>
        <c:axId val="143150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3151328"/>
        <c:crosses val="autoZero"/>
        <c:auto val="1"/>
        <c:lblAlgn val="ctr"/>
        <c:lblOffset val="100"/>
        <c:noMultiLvlLbl val="0"/>
      </c:catAx>
      <c:valAx>
        <c:axId val="143151328"/>
        <c:scaling>
          <c:orientation val="minMax"/>
          <c:min val="1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3150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/>
              <a:t>Среднедушевые доходы бюджетов городов Северо-Запада, </a:t>
            </a:r>
            <a:r>
              <a:rPr lang="ru-RU" b="1" dirty="0" smtClean="0"/>
              <a:t>рублей, в </a:t>
            </a:r>
            <a:r>
              <a:rPr lang="ru-RU" b="1" dirty="0"/>
              <a:t>ценах 2022 года</a:t>
            </a:r>
            <a:endParaRPr lang="en-US" b="1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'[Города СЗФО (больше 50 тыс чел на 1 янв 2022 г) 271023.xlsx]Бюджетные параметры'!$C$208:$M$208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'[Города СЗФО (больше 50 тыс чел на 1 янв 2022 г) 271023.xlsx]Бюджетные параметры'!$C$209:$M$209</c:f>
              <c:numCache>
                <c:formatCode>0</c:formatCode>
                <c:ptCount val="11"/>
                <c:pt idx="0">
                  <c:v>38755.538184582103</c:v>
                </c:pt>
                <c:pt idx="1">
                  <c:v>44608.193112969762</c:v>
                </c:pt>
                <c:pt idx="2">
                  <c:v>42672.092879285199</c:v>
                </c:pt>
                <c:pt idx="3">
                  <c:v>36163.685535095043</c:v>
                </c:pt>
                <c:pt idx="4">
                  <c:v>36894.092849210319</c:v>
                </c:pt>
                <c:pt idx="5">
                  <c:v>40039.891714828242</c:v>
                </c:pt>
                <c:pt idx="6">
                  <c:v>42445.192911614817</c:v>
                </c:pt>
                <c:pt idx="7">
                  <c:v>45169.508160306301</c:v>
                </c:pt>
                <c:pt idx="8">
                  <c:v>48198.405096113478</c:v>
                </c:pt>
                <c:pt idx="9">
                  <c:v>47896.36500670953</c:v>
                </c:pt>
                <c:pt idx="10">
                  <c:v>47921.437281653642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37F-4419-93E0-CB49EC8657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152504"/>
        <c:axId val="143152896"/>
      </c:barChart>
      <c:catAx>
        <c:axId val="143152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3152896"/>
        <c:crosses val="autoZero"/>
        <c:auto val="1"/>
        <c:lblAlgn val="ctr"/>
        <c:lblOffset val="100"/>
        <c:noMultiLvlLbl val="0"/>
      </c:catAx>
      <c:valAx>
        <c:axId val="143152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3152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/>
              <a:t>Средняя зависимость бюджетов городов Северо-Запада от безвозмездных поступлений, %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'[Города СЗФО (больше 50 тыс чел на 1 янв 2022 г) 271023.xlsx]Бюджетные параметры'!$C$212:$M$212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'[Города СЗФО (больше 50 тыс чел на 1 янв 2022 г) 271023.xlsx]Бюджетные параметры'!$C$213:$M$213</c:f>
              <c:numCache>
                <c:formatCode>0.0000</c:formatCode>
                <c:ptCount val="11"/>
                <c:pt idx="0">
                  <c:v>0.49337025664069434</c:v>
                </c:pt>
                <c:pt idx="1">
                  <c:v>0.50581907767515921</c:v>
                </c:pt>
                <c:pt idx="2">
                  <c:v>0.53462342917919159</c:v>
                </c:pt>
                <c:pt idx="3">
                  <c:v>0.51875930627187095</c:v>
                </c:pt>
                <c:pt idx="4">
                  <c:v>0.54930877685546875</c:v>
                </c:pt>
                <c:pt idx="5">
                  <c:v>0.55691260927253294</c:v>
                </c:pt>
                <c:pt idx="6">
                  <c:v>0.56439098219076789</c:v>
                </c:pt>
                <c:pt idx="7">
                  <c:v>0.57315460318013245</c:v>
                </c:pt>
                <c:pt idx="8">
                  <c:v>0.6056549690663815</c:v>
                </c:pt>
                <c:pt idx="9">
                  <c:v>0.61862457841634755</c:v>
                </c:pt>
                <c:pt idx="10">
                  <c:v>0.63436693102121355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22CB-4C15-85A4-6A3A14C972C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3853504"/>
        <c:axId val="143853896"/>
      </c:lineChart>
      <c:catAx>
        <c:axId val="143853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3853896"/>
        <c:crosses val="autoZero"/>
        <c:auto val="1"/>
        <c:lblAlgn val="ctr"/>
        <c:lblOffset val="100"/>
        <c:noMultiLvlLbl val="0"/>
      </c:catAx>
      <c:valAx>
        <c:axId val="143853896"/>
        <c:scaling>
          <c:orientation val="minMax"/>
          <c:min val="0.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3853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14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/>
              <a:t>Среднедушевой профицит/дефицит бюджетов городов Северо-Запада</a:t>
            </a:r>
            <a:r>
              <a:rPr lang="ru-RU" b="1" dirty="0" smtClean="0"/>
              <a:t>, рублей, </a:t>
            </a:r>
            <a:r>
              <a:rPr lang="ru-RU" b="1" dirty="0"/>
              <a:t>в ценах 2022 года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'[Города СЗФО (больше 50 тыс чел на 1 янв 2022 г) 271023.xlsx]Бюджетные параметры'!$C$216:$M$216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'[Города СЗФО (больше 50 тыс чел на 1 янв 2022 г) 271023.xlsx]Бюджетные параметры'!$C$217:$M$217</c:f>
              <c:numCache>
                <c:formatCode>General</c:formatCode>
                <c:ptCount val="11"/>
                <c:pt idx="0">
                  <c:v>-1290.4383772516712</c:v>
                </c:pt>
                <c:pt idx="1">
                  <c:v>-785.30235035337103</c:v>
                </c:pt>
                <c:pt idx="2">
                  <c:v>-1700.6836029216799</c:v>
                </c:pt>
                <c:pt idx="3">
                  <c:v>-424.47552174572655</c:v>
                </c:pt>
                <c:pt idx="4">
                  <c:v>-1241.1117864489688</c:v>
                </c:pt>
                <c:pt idx="5">
                  <c:v>17.371689554206593</c:v>
                </c:pt>
                <c:pt idx="6">
                  <c:v>806.90625046531102</c:v>
                </c:pt>
                <c:pt idx="7">
                  <c:v>-815.66476869595022</c:v>
                </c:pt>
                <c:pt idx="8">
                  <c:v>-469.74545819137018</c:v>
                </c:pt>
                <c:pt idx="9">
                  <c:v>-1059.8794581301834</c:v>
                </c:pt>
                <c:pt idx="10">
                  <c:v>531.81081048730914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023-450D-A853-45532D8EC2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3854680"/>
        <c:axId val="143855072"/>
      </c:barChart>
      <c:catAx>
        <c:axId val="1438546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3855072"/>
        <c:crosses val="autoZero"/>
        <c:auto val="1"/>
        <c:lblAlgn val="ctr"/>
        <c:lblOffset val="100"/>
        <c:noMultiLvlLbl val="0"/>
      </c:catAx>
      <c:valAx>
        <c:axId val="143855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3854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96802A-09FF-45B8-9F01-0CD7950FDB06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AEC5E-FE57-42FD-BE7E-383F3E1FA5D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981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358146-77DF-4244-8946-5144D9AD85CA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4710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8ADC-7C02-425F-919A-C48A9312BFDB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30D69-9CAB-4BE6-B766-89B012165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392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8ADC-7C02-425F-919A-C48A9312BFDB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30D69-9CAB-4BE6-B766-89B012165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86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8ADC-7C02-425F-919A-C48A9312BFDB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30D69-9CAB-4BE6-B766-89B012165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471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лайд с большим заголовком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>
            <a:extLst>
              <a:ext uri="{FF2B5EF4-FFF2-40B4-BE49-F238E27FC236}">
                <a16:creationId xmlns:a16="http://schemas.microsoft.com/office/drawing/2014/main" xmlns="" id="{78F6993E-B7B0-2EA1-91AB-676649B77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000" y="406722"/>
            <a:ext cx="10656888" cy="498598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5" name="Нижний колонтитул 7">
            <a:extLst>
              <a:ext uri="{FF2B5EF4-FFF2-40B4-BE49-F238E27FC236}">
                <a16:creationId xmlns:a16="http://schemas.microsoft.com/office/drawing/2014/main" xmlns="" id="{08DE2CE8-86CE-3C6B-AE53-C91470583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6762" y="6277880"/>
            <a:ext cx="9180512" cy="153888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algn="l">
              <a:defRPr sz="1000" b="0" i="0">
                <a:solidFill>
                  <a:schemeClr val="tx2"/>
                </a:solidFill>
                <a:latin typeface="Inter" panose="02000503000000020004" pitchFamily="2" charset="0"/>
              </a:defRPr>
            </a:lvl1pPr>
          </a:lstStyle>
          <a:p>
            <a:endParaRPr lang="ru-RU" dirty="0"/>
          </a:p>
        </p:txBody>
      </p:sp>
      <p:sp>
        <p:nvSpPr>
          <p:cNvPr id="16" name="Номер слайда 8">
            <a:extLst>
              <a:ext uri="{FF2B5EF4-FFF2-40B4-BE49-F238E27FC236}">
                <a16:creationId xmlns:a16="http://schemas.microsoft.com/office/drawing/2014/main" xmlns="" id="{B2C6CD61-4133-BC1F-00B2-C70CCC15F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94380" y="6277880"/>
            <a:ext cx="630858" cy="153888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algn="r">
              <a:defRPr sz="1000" b="0" i="0">
                <a:solidFill>
                  <a:schemeClr val="tx2"/>
                </a:solidFill>
                <a:latin typeface="Inter" panose="02000503000000020004" pitchFamily="2" charset="0"/>
              </a:defRPr>
            </a:lvl1pPr>
          </a:lstStyle>
          <a:p>
            <a:fld id="{C272B339-6FA4-064A-84D1-88972CE3A3E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8296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8ADC-7C02-425F-919A-C48A9312BFDB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30D69-9CAB-4BE6-B766-89B012165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411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8ADC-7C02-425F-919A-C48A9312BFDB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30D69-9CAB-4BE6-B766-89B012165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679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8ADC-7C02-425F-919A-C48A9312BFDB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30D69-9CAB-4BE6-B766-89B012165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874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8ADC-7C02-425F-919A-C48A9312BFDB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30D69-9CAB-4BE6-B766-89B012165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916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8ADC-7C02-425F-919A-C48A9312BFDB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30D69-9CAB-4BE6-B766-89B012165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410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8ADC-7C02-425F-919A-C48A9312BFDB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30D69-9CAB-4BE6-B766-89B012165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880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8ADC-7C02-425F-919A-C48A9312BFDB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30D69-9CAB-4BE6-B766-89B012165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868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68ADC-7C02-425F-919A-C48A9312BFDB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30D69-9CAB-4BE6-B766-89B012165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75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68ADC-7C02-425F-919A-C48A9312BFDB}" type="datetimeFigureOut">
              <a:rPr lang="ru-RU" smtClean="0"/>
              <a:t>13.11.2023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30D69-9CAB-4BE6-B766-89B0121656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82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osstat.gov.ru/folder/210/document/13206" TargetMode="External"/><Relationship Id="rId2" Type="http://schemas.openxmlformats.org/officeDocument/2006/relationships/hyperlink" Target="https://rosstat.gov.ru/storage/mediabank/Munst.htm" TargetMode="Externa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05DB0BA-326D-AF22-1261-60C8B2876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2875" y="293584"/>
            <a:ext cx="6054167" cy="621627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Aft>
                <a:spcPts val="600"/>
              </a:spcAft>
            </a:pPr>
            <a:r>
              <a:rPr lang="ru-RU" sz="4000" b="1" dirty="0">
                <a:cs typeface="Times New Roman" panose="02020603050405020304" pitchFamily="18" charset="0"/>
              </a:rPr>
              <a:t>Показатели  состояния и выбор городов </a:t>
            </a:r>
            <a:r>
              <a:rPr lang="ru-RU" sz="5400" dirty="0">
                <a:cs typeface="Times New Roman" panose="02020603050405020304" pitchFamily="18" charset="0"/>
              </a:rPr>
              <a:t/>
            </a:r>
            <a:br>
              <a:rPr lang="ru-RU" sz="5400" dirty="0">
                <a:cs typeface="Times New Roman" panose="02020603050405020304" pitchFamily="18" charset="0"/>
              </a:rPr>
            </a:br>
            <a:r>
              <a:rPr lang="ru-RU" sz="5400" b="1" dirty="0">
                <a:solidFill>
                  <a:srgbClr val="FF0000"/>
                </a:solidFill>
                <a:cs typeface="Times New Roman" panose="02020603050405020304" pitchFamily="18" charset="0"/>
              </a:rPr>
              <a:t/>
            </a:r>
            <a:br>
              <a:rPr lang="ru-RU" sz="5400" b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ru-RU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/>
              <a:t>Города Северо-Запада – кого и почему можно считать «успешным» и «инновационным»?</a:t>
            </a:r>
            <a:endParaRPr lang="ru-RU" sz="2700" b="1" i="1" dirty="0">
              <a:solidFill>
                <a:srgbClr val="FF0000"/>
              </a:solidFill>
            </a:endParaRP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xmlns="" id="{2F0409E5-6D92-2D95-BE25-ED23C33D84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72B339-6FA4-064A-84D1-88972CE3A3E1}" type="slidenum">
              <a:rPr lang="ru-RU" smtClean="0"/>
              <a:pPr/>
              <a:t>1</a:t>
            </a:fld>
            <a:endParaRPr lang="ru-RU" dirty="0"/>
          </a:p>
        </p:txBody>
      </p:sp>
      <p:pic>
        <p:nvPicPr>
          <p:cNvPr id="7172" name="Picture 4" descr="Anastasia Savinova - Genius Loci series, Faro for Sale | Artspace">
            <a:extLst>
              <a:ext uri="{FF2B5EF4-FFF2-40B4-BE49-F238E27FC236}">
                <a16:creationId xmlns:a16="http://schemas.microsoft.com/office/drawing/2014/main" xmlns="" id="{B80F54D3-1429-C6E2-F918-153953518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426" y="293583"/>
            <a:ext cx="4383046" cy="6216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nastasia Savinova - Genius Loci series, Faro for Sale | Artspace">
            <a:extLst>
              <a:ext uri="{FF2B5EF4-FFF2-40B4-BE49-F238E27FC236}">
                <a16:creationId xmlns:a16="http://schemas.microsoft.com/office/drawing/2014/main" xmlns="" id="{B80F54D3-1429-C6E2-F918-153953518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426" y="215498"/>
            <a:ext cx="4383046" cy="6216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934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6254229"/>
              </p:ext>
            </p:extLst>
          </p:nvPr>
        </p:nvGraphicFramePr>
        <p:xfrm>
          <a:off x="550333" y="364067"/>
          <a:ext cx="11218334" cy="601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59873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xmlns="" id="{E38EADEA-A20A-691D-7E64-A9D5E816AC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6006571"/>
              </p:ext>
            </p:extLst>
          </p:nvPr>
        </p:nvGraphicFramePr>
        <p:xfrm>
          <a:off x="745066" y="541867"/>
          <a:ext cx="10608733" cy="5765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91575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xmlns="" id="{FCC89E7A-D004-A047-C38B-C670FA6C96B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5693967"/>
              </p:ext>
            </p:extLst>
          </p:nvPr>
        </p:nvGraphicFramePr>
        <p:xfrm>
          <a:off x="821267" y="533399"/>
          <a:ext cx="10380133" cy="5875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4364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xmlns="" id="{50A8B8F4-0C31-1AB6-E33C-F6D178FF3E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034680"/>
              </p:ext>
            </p:extLst>
          </p:nvPr>
        </p:nvGraphicFramePr>
        <p:xfrm>
          <a:off x="609599" y="330200"/>
          <a:ext cx="11032067" cy="612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8748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2964573"/>
              </p:ext>
            </p:extLst>
          </p:nvPr>
        </p:nvGraphicFramePr>
        <p:xfrm>
          <a:off x="330199" y="296333"/>
          <a:ext cx="11446933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4401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1432920"/>
              </p:ext>
            </p:extLst>
          </p:nvPr>
        </p:nvGraphicFramePr>
        <p:xfrm>
          <a:off x="575733" y="321733"/>
          <a:ext cx="11370734" cy="6189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859393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67534752"/>
              </p:ext>
            </p:extLst>
          </p:nvPr>
        </p:nvGraphicFramePr>
        <p:xfrm>
          <a:off x="550333" y="321733"/>
          <a:ext cx="11260667" cy="617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44007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472930"/>
              </p:ext>
            </p:extLst>
          </p:nvPr>
        </p:nvGraphicFramePr>
        <p:xfrm>
          <a:off x="347135" y="372536"/>
          <a:ext cx="11438465" cy="61637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4677"/>
                <a:gridCol w="950960"/>
                <a:gridCol w="1110268"/>
                <a:gridCol w="1051447"/>
                <a:gridCol w="1051447"/>
                <a:gridCol w="1009781"/>
                <a:gridCol w="999977"/>
                <a:gridCol w="999977"/>
                <a:gridCol w="999977"/>
                <a:gridCol w="999977"/>
                <a:gridCol w="999977"/>
              </a:tblGrid>
              <a:tr h="1529355"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</a:rPr>
                        <a:t>Средний ранг по естественному приросту численности населения за 2011-2022 гг.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Ранг по суммарный абсолютный миграционный прирост населения за 2012-2022 гг.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Средний ранг за 2010-2022 гг.  по объему инвестиций в основной капитал (за исключением бюджетных средств) в расчете на 1 человека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Ранг по приросту площади жилых помещений на душу населения с 2012 по 2021, </a:t>
                      </a:r>
                      <a:r>
                        <a:rPr lang="ru-RU" sz="1000" u="none" strike="noStrike" dirty="0" err="1">
                          <a:effectLst/>
                        </a:rPr>
                        <a:t>кв.м</a:t>
                      </a:r>
                      <a:r>
                        <a:rPr lang="ru-RU" sz="1000" u="none" strike="noStrike" dirty="0">
                          <a:effectLst/>
                        </a:rPr>
                        <a:t>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Ранг по индексу качества городской среды Минстроя РФ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Ранг по бюджетным доходам на душу населения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Ранг по доле безвозмездных поступлений в доходах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Ранг по дефициту на душу населения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Среднее значение ранга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Финальный ранг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/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Калининград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4,25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Североморск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6,86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Вологда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7,80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Череповец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8,40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Сертолово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9,14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Петрозаводск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9,50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92D05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Гатчина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Мурманск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Великий Новгород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Сыктывкар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10,13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Псков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10,25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Всеволожск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20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10,43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Котлас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10,50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Ухта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11,13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Сосновый Бор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11,57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Воркута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20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11,88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C00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Архангельск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12,00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Северодвинск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12,25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Апатиты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13,50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Выборг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13,71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Великие Луки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14,00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21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</a:tr>
              <a:tr h="210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Тихвин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0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</a:rPr>
                        <a:t>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21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20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14,71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 dirty="0">
                          <a:effectLst/>
                        </a:rPr>
                        <a:t>22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64" marR="6764" marT="6764" marB="0" anchor="b"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05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0703" y="0"/>
            <a:ext cx="10546492" cy="486033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/>
              <a:t>      </a:t>
            </a:r>
            <a:r>
              <a:rPr lang="ru-RU" sz="2000" b="1" i="1" dirty="0" smtClean="0"/>
              <a:t>Семинар о </a:t>
            </a:r>
            <a:r>
              <a:rPr lang="ru-RU" sz="2000" b="1" i="1" dirty="0"/>
              <a:t>подходах и промежуточных результатах </a:t>
            </a:r>
            <a:r>
              <a:rPr lang="ru-RU" sz="2000" b="1" i="1" dirty="0" smtClean="0"/>
              <a:t>работы </a:t>
            </a:r>
            <a:r>
              <a:rPr lang="ru-RU" sz="2000" b="1" i="1" dirty="0"/>
              <a:t>по теме «Гений места и Дух </a:t>
            </a:r>
            <a:r>
              <a:rPr lang="ru-RU" sz="2000" b="1" i="1" dirty="0" smtClean="0"/>
              <a:t> времени», </a:t>
            </a:r>
            <a:r>
              <a:rPr lang="ru-RU" sz="2000" b="1" i="1" dirty="0"/>
              <a:t>15 ноября</a:t>
            </a:r>
            <a:endParaRPr lang="ru-RU" sz="2000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75503"/>
            <a:ext cx="10515600" cy="5501460"/>
          </a:xfrm>
        </p:spPr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4000" dirty="0" smtClean="0"/>
              <a:t>СПАСИБО</a:t>
            </a:r>
          </a:p>
          <a:p>
            <a:pPr marL="0" indent="0" algn="ctr">
              <a:buNone/>
            </a:pPr>
            <a:r>
              <a:rPr lang="ru-RU" sz="4000" dirty="0" smtClean="0"/>
              <a:t> </a:t>
            </a:r>
            <a:r>
              <a:rPr lang="ru-RU" sz="3600" dirty="0" smtClean="0"/>
              <a:t>ЗА</a:t>
            </a:r>
            <a:r>
              <a:rPr lang="ru-RU" sz="4000" dirty="0" smtClean="0"/>
              <a:t> </a:t>
            </a:r>
            <a:r>
              <a:rPr lang="ru-RU" sz="4000" dirty="0" smtClean="0"/>
              <a:t>ВНИМАНИЕ!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022445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dirty="0">
                <a:solidFill>
                  <a:srgbClr val="FF0000"/>
                </a:solidFill>
              </a:rPr>
              <a:t>ИСТОЧНИКИ ДАННЫХ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72B339-6FA4-064A-84D1-88972CE3A3E1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46665" y="1549936"/>
            <a:ext cx="58790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altLang="ru-RU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База данных </a:t>
            </a: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«Показатели муниципальных образований» (БД ПМО). </a:t>
            </a: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https://rosstat.gov.ru/storage/mediabank/Munst.htm</a:t>
            </a:r>
            <a:endParaRPr lang="ru-RU" alt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altLang="ru-RU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Сборники </a:t>
            </a:r>
            <a:r>
              <a:rPr lang="ru-RU" altLang="ru-RU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«Регионы России</a:t>
            </a: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Основные социально-экономические показатели городов»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за 2004-2022 годы. Последние данные – за 2021 г.</a:t>
            </a: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https://rosstat.gov.ru/folder/210/document/13206</a:t>
            </a:r>
            <a:endParaRPr lang="ru-RU" alt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Особенности: </a:t>
            </a:r>
            <a:r>
              <a:rPr lang="ru-RU" altLang="ru-RU" sz="1600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только по городам-столицам регионов и городам с численностью населения более 100 тыс. чел. , </a:t>
            </a:r>
            <a:r>
              <a:rPr lang="ru-RU" altLang="ru-RU" sz="1600" dirty="0" smtClean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т.е</a:t>
            </a:r>
            <a:r>
              <a:rPr lang="ru-RU" altLang="ru-RU" sz="1600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. 10 городов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endParaRPr lang="ru-RU" alt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Индекс качества городской среды Минстроя </a:t>
            </a: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ru-RU" dirty="0">
                <a:latin typeface="Arial" panose="020B0604020202020204" pitchFamily="34" charset="0"/>
                <a:cs typeface="Arial" panose="020B0604020202020204" pitchFamily="34" charset="0"/>
              </a:rPr>
              <a:t>https://minstroyrf.gov.ru/</a:t>
            </a:r>
            <a:endParaRPr lang="ru-RU" alt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endParaRPr lang="en-US" alt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Данные региональных финансовых департаментов и финансовых управлений городов</a:t>
            </a:r>
            <a:endParaRPr lang="ru-RU" altLang="ru-RU" dirty="0">
              <a:solidFill>
                <a:srgbClr val="00B0F0"/>
              </a:solidFill>
              <a:latin typeface="Arial" panose="020B0604020202020204" pitchFamily="34" charset="0"/>
            </a:endParaRPr>
          </a:p>
        </p:txBody>
      </p:sp>
      <p:pic>
        <p:nvPicPr>
          <p:cNvPr id="5126" name="Picture 6" descr="Большие данные вышли из моды. Вам нужны умные данные - Inc. Russia">
            <a:extLst>
              <a:ext uri="{FF2B5EF4-FFF2-40B4-BE49-F238E27FC236}">
                <a16:creationId xmlns:a16="http://schemas.microsoft.com/office/drawing/2014/main" xmlns="" id="{3BA20E68-9036-015A-924A-73D0E30D0D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4472" y="1866798"/>
            <a:ext cx="5205006" cy="3470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97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0275" y="286202"/>
            <a:ext cx="10656888" cy="498598"/>
          </a:xfrm>
        </p:spPr>
        <p:txBody>
          <a:bodyPr>
            <a:normAutofit fontScale="90000"/>
          </a:bodyPr>
          <a:lstStyle/>
          <a:p>
            <a:pPr algn="r"/>
            <a:r>
              <a:rPr lang="ru-RU" dirty="0">
                <a:solidFill>
                  <a:srgbClr val="FF0000"/>
                </a:solidFill>
              </a:rPr>
              <a:t>ПОНИМАНИЕ УСПЕШНОСТИ 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272B339-6FA4-064A-84D1-88972CE3A3E1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54359" y="998376"/>
            <a:ext cx="45001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/>
          </a:p>
          <a:p>
            <a:pPr algn="just"/>
            <a:r>
              <a:rPr lang="ru-RU" sz="2400" dirty="0"/>
              <a:t>Успешный и процветающий город – это город, в котором: </a:t>
            </a:r>
          </a:p>
          <a:p>
            <a:pPr algn="just"/>
            <a:endParaRPr lang="ru-RU" sz="2400" dirty="0"/>
          </a:p>
          <a:p>
            <a:pPr algn="just"/>
            <a:endParaRPr lang="ru-RU" sz="2400" dirty="0"/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ru-RU" sz="2400" dirty="0" smtClean="0"/>
              <a:t>Хотят </a:t>
            </a:r>
            <a:r>
              <a:rPr lang="ru-RU" sz="2400" dirty="0"/>
              <a:t>жить и живут люди;</a:t>
            </a:r>
            <a:endParaRPr lang="en-US" sz="2400" dirty="0"/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ru-RU" sz="2400" dirty="0"/>
              <a:t>Условия для жизни комфортны;</a:t>
            </a:r>
            <a:endParaRPr lang="en-US" sz="2400" dirty="0"/>
          </a:p>
          <a:p>
            <a:pPr marL="285750" indent="-285750">
              <a:spcAft>
                <a:spcPts val="2400"/>
              </a:spcAft>
              <a:buFont typeface="Arial" panose="020B0604020202020204" pitchFamily="34" charset="0"/>
              <a:buChar char="•"/>
            </a:pPr>
            <a:r>
              <a:rPr lang="ru-RU" sz="2400" dirty="0"/>
              <a:t>Создается и поддерживается задел для устойчивого </a:t>
            </a:r>
            <a:r>
              <a:rPr lang="ru-RU" sz="2400" dirty="0" smtClean="0"/>
              <a:t>развития.</a:t>
            </a:r>
            <a:endParaRPr lang="ru-RU" sz="2000" dirty="0"/>
          </a:p>
          <a:p>
            <a:pPr algn="just"/>
            <a:endParaRPr lang="ru-RU" sz="2000" dirty="0"/>
          </a:p>
        </p:txBody>
      </p:sp>
      <p:pic>
        <p:nvPicPr>
          <p:cNvPr id="3074" name="Picture 2" descr="Бизнесмен в костюме с портфелем стоит перед большим ки | Премиум векторы">
            <a:extLst>
              <a:ext uri="{FF2B5EF4-FFF2-40B4-BE49-F238E27FC236}">
                <a16:creationId xmlns:a16="http://schemas.microsoft.com/office/drawing/2014/main" xmlns="" id="{48793B65-D8FA-5029-288B-057E81A26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507" y="1239700"/>
            <a:ext cx="4583280" cy="4583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6418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ru-RU" sz="3200" dirty="0" smtClean="0">
                <a:solidFill>
                  <a:srgbClr val="FF0000"/>
                </a:solidFill>
              </a:rPr>
              <a:t>ПОКАЗАТЕЛИ УСПЕШНОСТИ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2426" y="1287244"/>
            <a:ext cx="494850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659562"/>
              </p:ext>
            </p:extLst>
          </p:nvPr>
        </p:nvGraphicFramePr>
        <p:xfrm>
          <a:off x="402426" y="1117599"/>
          <a:ext cx="11306974" cy="51477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22092"/>
                <a:gridCol w="6084882"/>
              </a:tblGrid>
              <a:tr h="1066264">
                <a:tc>
                  <a:txBody>
                    <a:bodyPr/>
                    <a:lstStyle/>
                    <a:p>
                      <a:pPr marL="177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Успешный и процветающий город – это город, в котором: </a:t>
                      </a:r>
                    </a:p>
                    <a:p>
                      <a:pPr marL="93663" indent="0"/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7800" indent="0"/>
                      <a:r>
                        <a:rPr lang="ru-RU" sz="1600" dirty="0" smtClean="0"/>
                        <a:t>Доступные статистические</a:t>
                      </a:r>
                      <a:r>
                        <a:rPr lang="ru-RU" sz="1600" baseline="0" dirty="0" smtClean="0"/>
                        <a:t> данные </a:t>
                      </a:r>
                    </a:p>
                    <a:p>
                      <a:pPr marL="177800" indent="0"/>
                      <a:r>
                        <a:rPr lang="ru-RU" sz="1600" baseline="0" dirty="0" smtClean="0"/>
                        <a:t>(непосредственные и/или прокси показатели)</a:t>
                      </a:r>
                      <a:endParaRPr lang="ru-RU" sz="1600" dirty="0"/>
                    </a:p>
                  </a:txBody>
                  <a:tcPr/>
                </a:tc>
              </a:tr>
              <a:tr h="936919">
                <a:tc>
                  <a:txBody>
                    <a:bodyPr/>
                    <a:lstStyle/>
                    <a:p>
                      <a:pPr marL="177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Хотят жить и живут люди</a:t>
                      </a:r>
                      <a:endParaRPr lang="en-US" sz="1600" dirty="0" smtClean="0"/>
                    </a:p>
                    <a:p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dirty="0" smtClean="0"/>
                        <a:t>Естественный</a:t>
                      </a:r>
                      <a:r>
                        <a:rPr lang="ru-RU" sz="1600" baseline="0" dirty="0" smtClean="0"/>
                        <a:t> прирост (убыль) населения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baseline="0" dirty="0" smtClean="0"/>
                        <a:t>Миграционный прирост (убыль) населения</a:t>
                      </a:r>
                      <a:endParaRPr lang="ru-RU" sz="1600" dirty="0"/>
                    </a:p>
                  </a:txBody>
                  <a:tcPr anchor="ctr"/>
                </a:tc>
              </a:tr>
              <a:tr h="997140">
                <a:tc>
                  <a:txBody>
                    <a:bodyPr/>
                    <a:lstStyle/>
                    <a:p>
                      <a:pPr marL="177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Условия для жизни комфортны</a:t>
                      </a:r>
                      <a:endParaRPr lang="en-US" sz="1600" dirty="0" smtClean="0"/>
                    </a:p>
                    <a:p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sz="1600" u="none" strike="noStrike" dirty="0" smtClean="0">
                          <a:effectLst/>
                        </a:rPr>
                        <a:t>Площадь жилых помещений на душу населения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</a:rPr>
                        <a:t>Индекс качества городской среды Минстроя РФ</a:t>
                      </a:r>
                    </a:p>
                    <a:p>
                      <a:r>
                        <a:rPr lang="ru-RU" sz="1600" u="none" strike="noStrike" dirty="0" smtClean="0">
                          <a:effectLst/>
                        </a:rPr>
                        <a:t> </a:t>
                      </a:r>
                      <a:endParaRPr lang="ru-RU" sz="1600" dirty="0"/>
                    </a:p>
                  </a:txBody>
                  <a:tcPr anchor="ctr"/>
                </a:tc>
              </a:tr>
              <a:tr h="2147411">
                <a:tc>
                  <a:txBody>
                    <a:bodyPr/>
                    <a:lstStyle/>
                    <a:p>
                      <a:pPr marL="17780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Создается и поддерживается задел для устойчивого развития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600" u="none" strike="noStrike" dirty="0" smtClean="0">
                          <a:effectLst/>
                        </a:rPr>
                        <a:t>Объем инвестиций в основной капитал (за исключением бюджетных средств) в расчете на 1 человека (прокси показатель </a:t>
                      </a:r>
                      <a:r>
                        <a:rPr lang="ru-RU" sz="1600" u="none" strike="noStrike" dirty="0" err="1" smtClean="0">
                          <a:effectLst/>
                        </a:rPr>
                        <a:t>инновационности</a:t>
                      </a:r>
                      <a:r>
                        <a:rPr lang="ru-RU" sz="1600" u="none" strike="noStrike" dirty="0" smtClean="0">
                          <a:effectLst/>
                        </a:rPr>
                        <a:t>)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Бюджетные доходы</a:t>
                      </a: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в расчете на 1 жителя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Доля безвозмездных поступлений в доходах местного бюджета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Дефицит бюджета на душу населения</a:t>
                      </a: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endParaRPr lang="ru-RU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2129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00000000-0008-0000-01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338177"/>
              </p:ext>
            </p:extLst>
          </p:nvPr>
        </p:nvGraphicFramePr>
        <p:xfrm>
          <a:off x="516467" y="465667"/>
          <a:ext cx="11209866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2200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8176512"/>
              </p:ext>
            </p:extLst>
          </p:nvPr>
        </p:nvGraphicFramePr>
        <p:xfrm>
          <a:off x="457201" y="237066"/>
          <a:ext cx="11226800" cy="6129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270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1038165"/>
              </p:ext>
            </p:extLst>
          </p:nvPr>
        </p:nvGraphicFramePr>
        <p:xfrm>
          <a:off x="584199" y="381000"/>
          <a:ext cx="11116733" cy="6087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64332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4321494"/>
              </p:ext>
            </p:extLst>
          </p:nvPr>
        </p:nvGraphicFramePr>
        <p:xfrm>
          <a:off x="795867" y="363066"/>
          <a:ext cx="10888133" cy="60631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9074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187939"/>
              </p:ext>
            </p:extLst>
          </p:nvPr>
        </p:nvGraphicFramePr>
        <p:xfrm>
          <a:off x="321732" y="406400"/>
          <a:ext cx="11463867" cy="6036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436561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801</Words>
  <Application>Microsoft Office PowerPoint</Application>
  <PresentationFormat>Широкоэкранный</PresentationFormat>
  <Paragraphs>316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DejaVu Sans</vt:lpstr>
      <vt:lpstr>Inter</vt:lpstr>
      <vt:lpstr>Times New Roman</vt:lpstr>
      <vt:lpstr>Wingdings</vt:lpstr>
      <vt:lpstr>Тема Office</vt:lpstr>
      <vt:lpstr>Показатели  состояния и выбор городов    Города Северо-Запада – кого и почему можно считать «успешным» и «инновационным»?</vt:lpstr>
      <vt:lpstr>ИСТОЧНИКИ ДАННЫХ</vt:lpstr>
      <vt:lpstr>ПОНИМАНИЕ УСПЕШНОСТИ </vt:lpstr>
      <vt:lpstr>ПОКАЗАТЕЛИ УСПЕШНОСТИ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Семинар о подходах и промежуточных результатах работы по теме «Гений места и Дух  времени», 15 ноября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Показатели городов Северо-Запада России</dc:title>
  <dc:creator>User788</dc:creator>
  <cp:lastModifiedBy>User788</cp:lastModifiedBy>
  <cp:revision>28</cp:revision>
  <dcterms:created xsi:type="dcterms:W3CDTF">2023-10-19T10:14:49Z</dcterms:created>
  <dcterms:modified xsi:type="dcterms:W3CDTF">2023-11-13T09:05:23Z</dcterms:modified>
</cp:coreProperties>
</file>