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sldIdLst>
    <p:sldId id="290" r:id="rId2"/>
    <p:sldId id="293" r:id="rId3"/>
    <p:sldId id="297" r:id="rId4"/>
    <p:sldId id="298" r:id="rId5"/>
    <p:sldId id="299" r:id="rId6"/>
    <p:sldId id="300" r:id="rId7"/>
    <p:sldId id="294" r:id="rId8"/>
    <p:sldId id="260" r:id="rId9"/>
    <p:sldId id="278" r:id="rId10"/>
    <p:sldId id="295" r:id="rId11"/>
    <p:sldId id="296" r:id="rId12"/>
  </p:sldIdLst>
  <p:sldSz cx="10701338" cy="6019800"/>
  <p:notesSz cx="10693400" cy="6019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192" userDrawn="1">
          <p15:clr>
            <a:srgbClr val="A4A3A4"/>
          </p15:clr>
        </p15:guide>
        <p15:guide id="2" pos="2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trudnik Sreda" initials="SS" lastIdx="4" clrIdx="0">
    <p:extLst>
      <p:ext uri="{19B8F6BF-5375-455C-9EA6-DF929625EA0E}">
        <p15:presenceInfo xmlns:p15="http://schemas.microsoft.com/office/powerpoint/2012/main" userId="b62c9a0721ac07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2"/>
    <a:srgbClr val="F2F2F2"/>
    <a:srgbClr val="298AD2"/>
    <a:srgbClr val="009FE3"/>
    <a:srgbClr val="E30613"/>
    <a:srgbClr val="198ACC"/>
    <a:srgbClr val="E94F35"/>
    <a:srgbClr val="EDEDED"/>
    <a:srgbClr val="FD3D23"/>
    <a:srgbClr val="DF4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8"/>
    <p:restoredTop sz="91322"/>
  </p:normalViewPr>
  <p:slideViewPr>
    <p:cSldViewPr>
      <p:cViewPr varScale="1">
        <p:scale>
          <a:sx n="118" d="100"/>
          <a:sy n="118" d="100"/>
        </p:scale>
        <p:origin x="588" y="114"/>
      </p:cViewPr>
      <p:guideLst>
        <p:guide orient="horz" pos="3192"/>
        <p:guide pos="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kotkina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numRef>
              <c:f>Лист1!$A$1:$A$8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Лист1!$B$1:$B$8</c:f>
              <c:numCache>
                <c:formatCode>#,##0</c:formatCode>
                <c:ptCount val="8"/>
                <c:pt idx="0">
                  <c:v>32292500</c:v>
                </c:pt>
                <c:pt idx="1">
                  <c:v>34338000</c:v>
                </c:pt>
                <c:pt idx="2">
                  <c:v>42450700</c:v>
                </c:pt>
                <c:pt idx="3">
                  <c:v>30525350</c:v>
                </c:pt>
                <c:pt idx="4">
                  <c:v>55661506</c:v>
                </c:pt>
                <c:pt idx="5">
                  <c:v>53127198</c:v>
                </c:pt>
                <c:pt idx="6">
                  <c:v>100071144</c:v>
                </c:pt>
                <c:pt idx="7">
                  <c:v>131238574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42800"/>
        <c:axId val="91260944"/>
      </c:barChart>
      <c:catAx>
        <c:axId val="9014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eologica" pitchFamily="2" charset="0"/>
                <a:ea typeface="+mn-ea"/>
                <a:cs typeface="+mn-cs"/>
              </a:defRPr>
            </a:pPr>
            <a:endParaRPr lang="ru-RU"/>
          </a:p>
        </c:txPr>
        <c:crossAx val="91260944"/>
        <c:crosses val="autoZero"/>
        <c:auto val="1"/>
        <c:lblAlgn val="ctr"/>
        <c:lblOffset val="100"/>
        <c:noMultiLvlLbl val="0"/>
      </c:catAx>
      <c:valAx>
        <c:axId val="91260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9014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52346-B3C6-E74B-970E-B5C91D3E18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52475"/>
            <a:ext cx="3609975" cy="203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2897188"/>
            <a:ext cx="8553450" cy="2370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718175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5718175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92FB-E016-5647-9E3F-0252B8EE7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3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eologica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eologica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eologica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eologica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eolog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98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9099" y="2594599"/>
            <a:ext cx="4015769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2" b="0" i="0">
                <a:solidFill>
                  <a:srgbClr val="008BD2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49100" y="3168809"/>
            <a:ext cx="40157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1" b="0" i="0">
                <a:solidFill>
                  <a:srgbClr val="9D9D9C"/>
                </a:solidFill>
                <a:latin typeface="Geologica Thin"/>
                <a:cs typeface="Geologica Thin"/>
              </a:defRPr>
            </a:lvl1pPr>
          </a:lstStyle>
          <a:p>
            <a:pPr marL="12709">
              <a:spcBef>
                <a:spcPts val="70"/>
              </a:spcBef>
            </a:pPr>
            <a:r>
              <a:rPr lang="ru-RU">
                <a:latin typeface="Geologica" pitchFamily="2" charset="0"/>
              </a:rPr>
              <a:t>День</a:t>
            </a:r>
            <a:r>
              <a:rPr lang="ru-RU" spc="60">
                <a:latin typeface="Geologica" pitchFamily="2" charset="0"/>
              </a:rPr>
              <a:t> </a:t>
            </a:r>
            <a:r>
              <a:rPr lang="ru-RU">
                <a:latin typeface="Geologica" pitchFamily="2" charset="0"/>
              </a:rPr>
              <a:t>местного</a:t>
            </a:r>
            <a:r>
              <a:rPr lang="ru-RU" spc="65">
                <a:latin typeface="Geologica" pitchFamily="2" charset="0"/>
              </a:rPr>
              <a:t> </a:t>
            </a:r>
            <a:r>
              <a:rPr lang="ru-RU" spc="-10">
                <a:latin typeface="Geologica" pitchFamily="2" charset="0"/>
              </a:rPr>
              <a:t>самоуправления</a:t>
            </a:r>
            <a:endParaRPr lang="ru-RU" spc="-10" dirty="0">
              <a:latin typeface="Geologica" pitchFamily="2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EECD8-8713-5E4A-94FA-07587B693B43}" type="datetime1">
              <a:rPr lang="ru-RU" smtClean="0"/>
              <a:t>11.03.2025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4D4D0A8-8A25-4B4E-B2F3-FDC6EF3E04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68" y="-543757"/>
            <a:ext cx="7543800" cy="7702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067" y="342900"/>
            <a:ext cx="6308972" cy="423193"/>
          </a:xfrm>
        </p:spPr>
        <p:txBody>
          <a:bodyPr lIns="0" tIns="0" rIns="0" bIns="0"/>
          <a:lstStyle>
            <a:lvl1pPr>
              <a:defRPr sz="2752" b="0" i="0">
                <a:solidFill>
                  <a:srgbClr val="008BD2"/>
                </a:solidFill>
                <a:latin typeface="Geologica Medium" pitchFamily="2" charset="0"/>
                <a:cs typeface="Geologica Medium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067" y="1384554"/>
            <a:ext cx="9631204" cy="215444"/>
          </a:xfrm>
        </p:spPr>
        <p:txBody>
          <a:bodyPr lIns="0" tIns="0" rIns="0" bIns="0"/>
          <a:lstStyle>
            <a:lvl1pPr>
              <a:defRPr sz="1401" b="0" i="0">
                <a:latin typeface="Geologica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9706" y="5655346"/>
            <a:ext cx="2461307" cy="169277"/>
          </a:xfrm>
        </p:spPr>
        <p:txBody>
          <a:bodyPr lIns="0" tIns="0" rIns="0" bIns="0"/>
          <a:lstStyle>
            <a:lvl1pPr>
              <a:defRPr sz="1101" b="0" i="0">
                <a:solidFill>
                  <a:srgbClr val="9D9D9C"/>
                </a:solidFill>
                <a:latin typeface="Geologica Thin" pitchFamily="2" charset="0"/>
                <a:cs typeface="Geologica Thin" pitchFamily="2" charset="0"/>
              </a:defRPr>
            </a:lvl1pPr>
          </a:lstStyle>
          <a:p>
            <a:pPr marL="12709">
              <a:spcBef>
                <a:spcPts val="70"/>
              </a:spcBef>
            </a:pPr>
            <a:r>
              <a:rPr lang="ru-RU"/>
              <a:t>День</a:t>
            </a:r>
            <a:r>
              <a:rPr lang="ru-RU" spc="60"/>
              <a:t> </a:t>
            </a:r>
            <a:r>
              <a:rPr lang="ru-RU"/>
              <a:t>местного</a:t>
            </a:r>
            <a:r>
              <a:rPr lang="ru-RU" spc="65"/>
              <a:t> </a:t>
            </a:r>
            <a:r>
              <a:rPr lang="ru-RU" spc="-10"/>
              <a:t>самоуправления</a:t>
            </a:r>
            <a:endParaRPr lang="ru-RU"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4963" y="5598414"/>
            <a:ext cx="2461308" cy="184666"/>
          </a:xfrm>
        </p:spPr>
        <p:txBody>
          <a:bodyPr lIns="0" tIns="0" rIns="0" bIns="0"/>
          <a:lstStyle>
            <a:lvl1pPr algn="r">
              <a:defRPr lang="ru-RU" sz="1201" b="0" i="0" baseline="0" smtClean="0">
                <a:solidFill>
                  <a:schemeClr val="tx1">
                    <a:tint val="75000"/>
                  </a:schemeClr>
                </a:solidFill>
                <a:latin typeface="Geologica Thin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6" userDrawn="1">
          <p15:clr>
            <a:srgbClr val="FBAE40"/>
          </p15:clr>
        </p15:guide>
        <p15:guide id="2" pos="337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2" b="0" i="0">
                <a:solidFill>
                  <a:srgbClr val="008BD2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067" y="1384554"/>
            <a:ext cx="46550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47479" y="1484211"/>
            <a:ext cx="4262107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1" b="0" i="0">
                <a:solidFill>
                  <a:schemeClr val="bg1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79706" y="5655346"/>
            <a:ext cx="2912035" cy="169277"/>
          </a:xfrm>
        </p:spPr>
        <p:txBody>
          <a:bodyPr lIns="0" tIns="0" rIns="0" bIns="0"/>
          <a:lstStyle>
            <a:lvl1pPr marL="12709">
              <a:spcBef>
                <a:spcPts val="70"/>
              </a:spcBef>
              <a:defRPr lang="ru-RU" sz="1101" b="0" i="0" smtClean="0">
                <a:solidFill>
                  <a:srgbClr val="9D9D9C"/>
                </a:solidFill>
                <a:latin typeface="Geologica Thin" pitchFamily="2" charset="0"/>
                <a:cs typeface="Geologica Thin" pitchFamily="2" charset="0"/>
              </a:defRPr>
            </a:lvl1pPr>
          </a:lstStyle>
          <a:p>
            <a:r>
              <a:rPr lang="ru-RU" dirty="0"/>
              <a:t>День местного самоуправления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704963" y="5598414"/>
            <a:ext cx="2461308" cy="184666"/>
          </a:xfrm>
        </p:spPr>
        <p:txBody>
          <a:bodyPr lIns="0" tIns="0" rIns="0" bIns="0"/>
          <a:lstStyle>
            <a:lvl1pPr algn="r">
              <a:defRPr lang="ru-RU" sz="1201" b="0" i="0" baseline="0" smtClean="0">
                <a:solidFill>
                  <a:schemeClr val="tx1">
                    <a:tint val="75000"/>
                  </a:schemeClr>
                </a:solidFill>
                <a:latin typeface="Geologica Thin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6" userDrawn="1">
          <p15:clr>
            <a:srgbClr val="FBAE40"/>
          </p15:clr>
        </p15:guide>
        <p15:guide id="2" pos="337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73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6" userDrawn="1">
          <p15:clr>
            <a:srgbClr val="FBAE40"/>
          </p15:clr>
        </p15:guide>
        <p15:guide id="2" pos="33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2" b="0" i="0">
                <a:solidFill>
                  <a:srgbClr val="008BD2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79706" y="5655346"/>
            <a:ext cx="2912035" cy="169277"/>
          </a:xfrm>
        </p:spPr>
        <p:txBody>
          <a:bodyPr lIns="0" tIns="0" rIns="0" bIns="0"/>
          <a:lstStyle>
            <a:lvl1pPr marL="12709">
              <a:spcBef>
                <a:spcPts val="70"/>
              </a:spcBef>
              <a:defRPr lang="ru-RU" sz="1101" b="0" i="0" smtClean="0">
                <a:solidFill>
                  <a:srgbClr val="9D9D9C"/>
                </a:solidFill>
                <a:latin typeface="Geologica Thin" pitchFamily="2" charset="0"/>
                <a:cs typeface="Geologica Thin" pitchFamily="2" charset="0"/>
              </a:defRPr>
            </a:lvl1pPr>
          </a:lstStyle>
          <a:p>
            <a:r>
              <a:rPr lang="ru-RU" dirty="0"/>
              <a:t>День местного самоуправления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704963" y="5598414"/>
            <a:ext cx="2461308" cy="184666"/>
          </a:xfrm>
        </p:spPr>
        <p:txBody>
          <a:bodyPr lIns="0" tIns="0" rIns="0" bIns="0"/>
          <a:lstStyle>
            <a:lvl1pPr algn="r">
              <a:defRPr lang="ru-RU" sz="1201" b="0" i="0" baseline="0" smtClean="0">
                <a:solidFill>
                  <a:schemeClr val="tx1">
                    <a:tint val="75000"/>
                  </a:schemeClr>
                </a:solidFill>
                <a:latin typeface="Geologica Thin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rgbClr val="298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6F137DA-7962-7F43-8A7C-E12E05B6D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68" y="-543757"/>
            <a:ext cx="7543800" cy="770213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6" userDrawn="1">
          <p15:clr>
            <a:srgbClr val="FBAE40"/>
          </p15:clr>
        </p15:guide>
        <p15:guide id="2" pos="337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255" y="151287"/>
            <a:ext cx="6308972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008BD2"/>
                </a:solidFill>
                <a:latin typeface="Geologica Thin"/>
                <a:cs typeface="Geologica Thi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067" y="1384554"/>
            <a:ext cx="96312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9707" y="5655345"/>
            <a:ext cx="221653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1" b="0" i="0">
                <a:solidFill>
                  <a:srgbClr val="9D9D9C"/>
                </a:solidFill>
                <a:latin typeface="Geologica Thin"/>
                <a:cs typeface="Geologica Thin"/>
              </a:defRPr>
            </a:lvl1pPr>
          </a:lstStyle>
          <a:p>
            <a:pPr marL="12709">
              <a:spcBef>
                <a:spcPts val="70"/>
              </a:spcBef>
            </a:pPr>
            <a:r>
              <a:rPr lang="ru-RU">
                <a:latin typeface="Geologica" pitchFamily="2" charset="0"/>
              </a:rPr>
              <a:t>День</a:t>
            </a:r>
            <a:r>
              <a:rPr lang="ru-RU" spc="60">
                <a:latin typeface="Geologica" pitchFamily="2" charset="0"/>
              </a:rPr>
              <a:t> </a:t>
            </a:r>
            <a:r>
              <a:rPr lang="ru-RU">
                <a:latin typeface="Geologica" pitchFamily="2" charset="0"/>
              </a:rPr>
              <a:t>местного</a:t>
            </a:r>
            <a:r>
              <a:rPr lang="ru-RU" spc="65">
                <a:latin typeface="Geologica" pitchFamily="2" charset="0"/>
              </a:rPr>
              <a:t> </a:t>
            </a:r>
            <a:r>
              <a:rPr lang="ru-RU" spc="-10">
                <a:latin typeface="Geologica" pitchFamily="2" charset="0"/>
              </a:rPr>
              <a:t>самоуправления</a:t>
            </a:r>
            <a:endParaRPr lang="ru-RU" spc="-10" dirty="0">
              <a:latin typeface="Geologica" pitchFamily="2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067" y="5598414"/>
            <a:ext cx="2461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BC28-696D-FD4B-9744-4898516EE848}" type="datetime1">
              <a:rPr lang="ru-RU" smtClean="0"/>
              <a:t>11.03.2025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4963" y="5598414"/>
            <a:ext cx="2461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4" r:id="rId5"/>
    <p:sldLayoutId id="2147483665" r:id="rId6"/>
  </p:sldLayoutIdLst>
  <p:hf hdr="0" dt="0"/>
  <p:txStyles>
    <p:titleStyle>
      <a:lvl1pPr>
        <a:defRPr b="0" i="0">
          <a:latin typeface="Geologica Medium" pitchFamily="2" charset="0"/>
          <a:ea typeface="+mj-ea"/>
          <a:cs typeface="+mj-cs"/>
        </a:defRPr>
      </a:lvl1pPr>
    </p:titleStyle>
    <p:bodyStyle>
      <a:lvl1pPr marL="0">
        <a:defRPr b="0" i="0">
          <a:latin typeface="Geologica" pitchFamily="2" charset="0"/>
          <a:ea typeface="+mn-ea"/>
          <a:cs typeface="+mn-cs"/>
        </a:defRPr>
      </a:lvl1pPr>
      <a:lvl2pPr marL="457520">
        <a:defRPr>
          <a:latin typeface="+mn-lt"/>
          <a:ea typeface="+mn-ea"/>
          <a:cs typeface="+mn-cs"/>
        </a:defRPr>
      </a:lvl2pPr>
      <a:lvl3pPr marL="915040">
        <a:defRPr>
          <a:latin typeface="+mn-lt"/>
          <a:ea typeface="+mn-ea"/>
          <a:cs typeface="+mn-cs"/>
        </a:defRPr>
      </a:lvl3pPr>
      <a:lvl4pPr marL="1372560">
        <a:defRPr>
          <a:latin typeface="+mn-lt"/>
          <a:ea typeface="+mn-ea"/>
          <a:cs typeface="+mn-cs"/>
        </a:defRPr>
      </a:lvl4pPr>
      <a:lvl5pPr marL="1830080">
        <a:defRPr>
          <a:latin typeface="+mn-lt"/>
          <a:ea typeface="+mn-ea"/>
          <a:cs typeface="+mn-cs"/>
        </a:defRPr>
      </a:lvl5pPr>
      <a:lvl6pPr marL="2287600">
        <a:defRPr>
          <a:latin typeface="+mn-lt"/>
          <a:ea typeface="+mn-ea"/>
          <a:cs typeface="+mn-cs"/>
        </a:defRPr>
      </a:lvl6pPr>
      <a:lvl7pPr marL="2745120">
        <a:defRPr>
          <a:latin typeface="+mn-lt"/>
          <a:ea typeface="+mn-ea"/>
          <a:cs typeface="+mn-cs"/>
        </a:defRPr>
      </a:lvl7pPr>
      <a:lvl8pPr marL="3202640">
        <a:defRPr>
          <a:latin typeface="+mn-lt"/>
          <a:ea typeface="+mn-ea"/>
          <a:cs typeface="+mn-cs"/>
        </a:defRPr>
      </a:lvl8pPr>
      <a:lvl9pPr marL="366016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520">
        <a:defRPr>
          <a:latin typeface="+mn-lt"/>
          <a:ea typeface="+mn-ea"/>
          <a:cs typeface="+mn-cs"/>
        </a:defRPr>
      </a:lvl2pPr>
      <a:lvl3pPr marL="915040">
        <a:defRPr>
          <a:latin typeface="+mn-lt"/>
          <a:ea typeface="+mn-ea"/>
          <a:cs typeface="+mn-cs"/>
        </a:defRPr>
      </a:lvl3pPr>
      <a:lvl4pPr marL="1372560">
        <a:defRPr>
          <a:latin typeface="+mn-lt"/>
          <a:ea typeface="+mn-ea"/>
          <a:cs typeface="+mn-cs"/>
        </a:defRPr>
      </a:lvl4pPr>
      <a:lvl5pPr marL="1830080">
        <a:defRPr>
          <a:latin typeface="+mn-lt"/>
          <a:ea typeface="+mn-ea"/>
          <a:cs typeface="+mn-cs"/>
        </a:defRPr>
      </a:lvl5pPr>
      <a:lvl6pPr marL="2287600">
        <a:defRPr>
          <a:latin typeface="+mn-lt"/>
          <a:ea typeface="+mn-ea"/>
          <a:cs typeface="+mn-cs"/>
        </a:defRPr>
      </a:lvl6pPr>
      <a:lvl7pPr marL="2745120">
        <a:defRPr>
          <a:latin typeface="+mn-lt"/>
          <a:ea typeface="+mn-ea"/>
          <a:cs typeface="+mn-cs"/>
        </a:defRPr>
      </a:lvl7pPr>
      <a:lvl8pPr marL="3202640">
        <a:defRPr>
          <a:latin typeface="+mn-lt"/>
          <a:ea typeface="+mn-ea"/>
          <a:cs typeface="+mn-cs"/>
        </a:defRPr>
      </a:lvl8pPr>
      <a:lvl9pPr marL="366016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eg"/><Relationship Id="rId7" Type="http://schemas.openxmlformats.org/officeDocument/2006/relationships/image" Target="../media/image7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13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7.sv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="" xmlns:a16="http://schemas.microsoft.com/office/drawing/2014/main" id="{DAF29A6F-3DE3-FAE6-8F5F-0084B7533856}"/>
              </a:ext>
            </a:extLst>
          </p:cNvPr>
          <p:cNvSpPr/>
          <p:nvPr/>
        </p:nvSpPr>
        <p:spPr>
          <a:xfrm rot="10800000">
            <a:off x="0" y="-2234"/>
            <a:ext cx="6262506" cy="6024268"/>
          </a:xfrm>
          <a:custGeom>
            <a:avLst/>
            <a:gdLst>
              <a:gd name="connsiteX0" fmla="*/ 4906349 w 7129209"/>
              <a:gd name="connsiteY0" fmla="*/ 6858000 h 6858000"/>
              <a:gd name="connsiteX1" fmla="*/ 7129209 w 7129209"/>
              <a:gd name="connsiteY1" fmla="*/ 6858000 h 6858000"/>
              <a:gd name="connsiteX2" fmla="*/ 7129209 w 7129209"/>
              <a:gd name="connsiteY2" fmla="*/ 0 h 6858000"/>
              <a:gd name="connsiteX3" fmla="*/ 0 w 7129209"/>
              <a:gd name="connsiteY3" fmla="*/ 0 h 6858000"/>
              <a:gd name="connsiteX4" fmla="*/ 54844 w 7129209"/>
              <a:gd name="connsiteY4" fmla="*/ 110048 h 6858000"/>
              <a:gd name="connsiteX5" fmla="*/ 1180024 w 7129209"/>
              <a:gd name="connsiteY5" fmla="*/ 1357346 h 6858000"/>
              <a:gd name="connsiteX6" fmla="*/ 1916050 w 7129209"/>
              <a:gd name="connsiteY6" fmla="*/ 3455233 h 6858000"/>
              <a:gd name="connsiteX7" fmla="*/ 4118644 w 7129209"/>
              <a:gd name="connsiteY7" fmla="*/ 4723373 h 6858000"/>
              <a:gd name="connsiteX8" fmla="*/ 4543724 w 7129209"/>
              <a:gd name="connsiteY8" fmla="*/ 6508672 h 6858000"/>
              <a:gd name="connsiteX9" fmla="*/ 4844560 w 7129209"/>
              <a:gd name="connsiteY9" fmla="*/ 68113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9209" h="6858000">
                <a:moveTo>
                  <a:pt x="4906349" y="6858000"/>
                </a:moveTo>
                <a:lnTo>
                  <a:pt x="7129209" y="6858000"/>
                </a:lnTo>
                <a:lnTo>
                  <a:pt x="7129209" y="0"/>
                </a:lnTo>
                <a:lnTo>
                  <a:pt x="0" y="0"/>
                </a:lnTo>
                <a:lnTo>
                  <a:pt x="54844" y="110048"/>
                </a:lnTo>
                <a:cubicBezTo>
                  <a:pt x="359050" y="636623"/>
                  <a:pt x="946169" y="864485"/>
                  <a:pt x="1180024" y="1357346"/>
                </a:cubicBezTo>
                <a:cubicBezTo>
                  <a:pt x="1520178" y="2074235"/>
                  <a:pt x="1246398" y="2636898"/>
                  <a:pt x="1916050" y="3455233"/>
                </a:cubicBezTo>
                <a:cubicBezTo>
                  <a:pt x="2585702" y="4273568"/>
                  <a:pt x="3575767" y="4049575"/>
                  <a:pt x="4118644" y="4723373"/>
                </a:cubicBezTo>
                <a:cubicBezTo>
                  <a:pt x="4661521" y="5397171"/>
                  <a:pt x="4177513" y="5971661"/>
                  <a:pt x="4543724" y="6508672"/>
                </a:cubicBezTo>
                <a:cubicBezTo>
                  <a:pt x="4612388" y="6609361"/>
                  <a:pt x="4718141" y="6710764"/>
                  <a:pt x="4844560" y="6811330"/>
                </a:cubicBezTo>
                <a:close/>
              </a:path>
            </a:pathLst>
          </a:custGeom>
          <a:solidFill>
            <a:srgbClr val="ECECEC">
              <a:alpha val="61053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Geologica" pitchFamily="2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668" y="1333500"/>
            <a:ext cx="3962401" cy="4062292"/>
          </a:xfrm>
          <a:prstGeom prst="rect">
            <a:avLst/>
          </a:prstGeom>
        </p:spPr>
        <p:txBody>
          <a:bodyPr vert="horz" wrap="square" lIns="0" tIns="12709" rIns="0" bIns="0" rtlCol="0">
            <a:noAutofit/>
          </a:bodyPr>
          <a:lstStyle/>
          <a:p>
            <a:pPr>
              <a:spcBef>
                <a:spcPts val="100"/>
              </a:spcBef>
            </a:pPr>
            <a:r>
              <a:rPr lang="ru-RU" sz="2602" b="1" dirty="0" smtClean="0">
                <a:solidFill>
                  <a:srgbClr val="008BD2"/>
                </a:solidFill>
                <a:latin typeface="Geologica SemiBold" pitchFamily="2" charset="0"/>
                <a:cs typeface="Geologica Thin"/>
              </a:rPr>
              <a:t>Глава Нарьян-Мара Олег </a:t>
            </a:r>
            <a:r>
              <a:rPr lang="ru-RU" sz="2602" b="1" dirty="0" err="1" smtClean="0">
                <a:solidFill>
                  <a:srgbClr val="008BD2"/>
                </a:solidFill>
                <a:latin typeface="Geologica SemiBold" pitchFamily="2" charset="0"/>
                <a:cs typeface="Geologica Thin"/>
              </a:rPr>
              <a:t>Белак</a:t>
            </a:r>
            <a:r>
              <a:rPr lang="ru-RU" sz="2602" b="1" dirty="0" smtClean="0">
                <a:solidFill>
                  <a:srgbClr val="008BD2"/>
                </a:solidFill>
                <a:latin typeface="Geologica SemiBold" pitchFamily="2" charset="0"/>
                <a:cs typeface="Geologica Thin"/>
              </a:rPr>
              <a:t>:</a:t>
            </a:r>
            <a:endParaRPr sz="2602" b="1" dirty="0">
              <a:solidFill>
                <a:srgbClr val="008BD2"/>
              </a:solidFill>
              <a:latin typeface="Geologica SemiBold" pitchFamily="2" charset="0"/>
              <a:cs typeface="Geologica Thin"/>
            </a:endParaRPr>
          </a:p>
          <a:p>
            <a:pPr marR="492469">
              <a:lnSpc>
                <a:spcPts val="1700"/>
              </a:lnSpc>
              <a:spcBef>
                <a:spcPts val="1011"/>
              </a:spcBef>
            </a:pPr>
            <a:r>
              <a:rPr lang="ru-RU" sz="14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  <a:t>«Вопросы местного значения – это ежедневная комфортная и безопасная жизнь горожан. Актуальность этих задач в Арктике умножается на два.</a:t>
            </a:r>
          </a:p>
          <a:p>
            <a:pPr marR="492469">
              <a:lnSpc>
                <a:spcPts val="1700"/>
              </a:lnSpc>
              <a:spcBef>
                <a:spcPts val="1011"/>
              </a:spcBef>
            </a:pPr>
            <a:r>
              <a:rPr lang="ru-RU" sz="14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  <a:t>Север – это место, где тривиальные </a:t>
            </a:r>
            <a:br>
              <a:rPr lang="ru-RU" sz="14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</a:br>
            <a:r>
              <a:rPr lang="ru-RU" sz="14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  <a:t>и даже возведённые в ранг закона решения зачастую не работают.</a:t>
            </a:r>
          </a:p>
          <a:p>
            <a:pPr marR="492469">
              <a:lnSpc>
                <a:spcPts val="1700"/>
              </a:lnSpc>
              <a:spcBef>
                <a:spcPts val="1011"/>
              </a:spcBef>
            </a:pPr>
            <a:r>
              <a:rPr lang="ru-RU" sz="14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  <a:t>Муниципальной власти нужно искать новые подходы, которые обеспечат северянам безопасность и комфорт, сравнимые с существующими на территориях с благоприятным климатом».</a:t>
            </a:r>
            <a:endParaRPr lang="ru-RU" sz="1400" dirty="0" smtClean="0">
              <a:latin typeface="Geologica" pitchFamily="2" charset="0"/>
              <a:cs typeface="Geologica Thin"/>
            </a:endParaRPr>
          </a:p>
        </p:txBody>
      </p:sp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716511C4-DA8C-832E-A337-2133B81E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="" xmlns:a16="http://schemas.microsoft.com/office/drawing/2014/main" id="{AE95111E-9681-78BD-1A6D-B60CE7975F2F}"/>
              </a:ext>
            </a:extLst>
          </p:cNvPr>
          <p:cNvSpPr/>
          <p:nvPr/>
        </p:nvSpPr>
        <p:spPr>
          <a:xfrm>
            <a:off x="-440531" y="-38100"/>
            <a:ext cx="9067800" cy="1094849"/>
          </a:xfrm>
          <a:prstGeom prst="round2DiagRect">
            <a:avLst>
              <a:gd name="adj1" fmla="val 49607"/>
              <a:gd name="adj2" fmla="val 0"/>
            </a:avLst>
          </a:prstGeom>
          <a:solidFill>
            <a:srgbClr val="008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01" dirty="0">
              <a:latin typeface="Geologica" pitchFamily="2" charset="0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4B50281E-812E-CDA7-D982-1791F7A74718}"/>
              </a:ext>
            </a:extLst>
          </p:cNvPr>
          <p:cNvSpPr txBox="1">
            <a:spLocks/>
          </p:cNvSpPr>
          <p:nvPr/>
        </p:nvSpPr>
        <p:spPr>
          <a:xfrm>
            <a:off x="321469" y="102611"/>
            <a:ext cx="8780963" cy="626737"/>
          </a:xfrm>
          <a:prstGeom prst="rect">
            <a:avLst/>
          </a:prstGeom>
        </p:spPr>
        <p:txBody>
          <a:bodyPr vert="horz" wrap="square" lIns="0" tIns="163476" rIns="0" bIns="0" rtlCol="0">
            <a:spAutoFit/>
          </a:bodyPr>
          <a:lstStyle>
            <a:lvl1pPr>
              <a:defRPr sz="2752" b="0" i="0">
                <a:solidFill>
                  <a:srgbClr val="008BD2"/>
                </a:solidFill>
                <a:latin typeface="Geologica Medium" pitchFamily="2" charset="0"/>
                <a:ea typeface="+mj-ea"/>
                <a:cs typeface="Geologica Medium" pitchFamily="2" charset="0"/>
              </a:defRPr>
            </a:lvl1pPr>
          </a:lstStyle>
          <a:p>
            <a:pPr marL="12709">
              <a:spcBef>
                <a:spcPts val="100"/>
              </a:spcBef>
            </a:pPr>
            <a:r>
              <a:rPr lang="ru-RU" sz="3000" b="1" dirty="0" smtClean="0">
                <a:solidFill>
                  <a:srgbClr val="FFFFFF"/>
                </a:solidFill>
                <a:latin typeface="Geologica SemiBold" pitchFamily="2" charset="0"/>
              </a:rPr>
              <a:t>Арктика и комфорт – вещи совместимые</a:t>
            </a:r>
            <a:endParaRPr lang="ru-RU" sz="3000" b="1" dirty="0">
              <a:latin typeface="Geologica SemiBold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FF4F7081-68BD-F445-8F34-3B6F8D707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371220">
            <a:off x="9555177" y="106670"/>
            <a:ext cx="1021355" cy="756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0" y="1404682"/>
            <a:ext cx="6019800" cy="401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77467" y="1562100"/>
            <a:ext cx="4058803" cy="4016912"/>
          </a:xfrm>
          <a:prstGeom prst="rect">
            <a:avLst/>
          </a:prstGeom>
        </p:spPr>
        <p:txBody>
          <a:bodyPr vert="horz" wrap="square" lIns="0" tIns="123917" rIns="0" bIns="0" rtlCol="0">
            <a:noAutofit/>
          </a:bodyPr>
          <a:lstStyle/>
          <a:p>
            <a:pPr>
              <a:spcAft>
                <a:spcPts val="1000"/>
              </a:spcAft>
            </a:pPr>
            <a:r>
              <a:rPr lang="ru-RU" sz="15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  <a:t>Рейтинговое голосование </a:t>
            </a:r>
            <a:br>
              <a:rPr lang="ru-RU" sz="15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</a:br>
            <a:r>
              <a:rPr lang="ru-RU" sz="15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  <a:t>за два года до реализации</a:t>
            </a:r>
          </a:p>
          <a:p>
            <a:pPr>
              <a:spcAft>
                <a:spcPts val="1000"/>
              </a:spcAft>
            </a:pPr>
            <a:endParaRPr lang="ru-RU" sz="1500" dirty="0" smtClean="0">
              <a:solidFill>
                <a:srgbClr val="1D1D1B"/>
              </a:solidFill>
              <a:latin typeface="Geologica" pitchFamily="2" charset="0"/>
              <a:cs typeface="Geologica Thin"/>
            </a:endParaRPr>
          </a:p>
          <a:p>
            <a:pPr>
              <a:spcAft>
                <a:spcPts val="1000"/>
              </a:spcAft>
            </a:pPr>
            <a:r>
              <a:rPr lang="ru-RU" sz="15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  <a:t>Высокий уровень вовлеченности </a:t>
            </a:r>
            <a:br>
              <a:rPr lang="ru-RU" sz="15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</a:br>
            <a:r>
              <a:rPr lang="ru-RU" sz="15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  <a:t>горожан в рейтинговое голосование – </a:t>
            </a:r>
            <a:br>
              <a:rPr lang="ru-RU" sz="15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</a:br>
            <a:r>
              <a:rPr lang="ru-RU" sz="15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  <a:t>от 25% до 35% от взрослого населения</a:t>
            </a:r>
          </a:p>
          <a:p>
            <a:pPr>
              <a:spcAft>
                <a:spcPts val="1000"/>
              </a:spcAft>
            </a:pPr>
            <a:endParaRPr lang="ru-RU" sz="1500" dirty="0" smtClean="0">
              <a:solidFill>
                <a:srgbClr val="1D1D1B"/>
              </a:solidFill>
              <a:latin typeface="Geologica" pitchFamily="2" charset="0"/>
              <a:cs typeface="Geologica Thin"/>
            </a:endParaRPr>
          </a:p>
          <a:p>
            <a:pPr>
              <a:spcAft>
                <a:spcPts val="1000"/>
              </a:spcAft>
            </a:pPr>
            <a:r>
              <a:rPr lang="ru-RU" sz="15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  <a:t>Депутатский и народный контроль </a:t>
            </a:r>
            <a:br>
              <a:rPr lang="ru-RU" sz="15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</a:br>
            <a:r>
              <a:rPr lang="ru-RU" sz="1500" dirty="0" smtClean="0">
                <a:solidFill>
                  <a:srgbClr val="1D1D1B"/>
                </a:solidFill>
                <a:latin typeface="Geologica" pitchFamily="2" charset="0"/>
                <a:cs typeface="Geologica Thin"/>
              </a:rPr>
              <a:t>на всех этапах</a:t>
            </a:r>
          </a:p>
        </p:txBody>
      </p:sp>
      <p:sp>
        <p:nvSpPr>
          <p:cNvPr id="10" name="Прямоугольник с двумя скругленными противолежащими углами 9">
            <a:extLst>
              <a:ext uri="{FF2B5EF4-FFF2-40B4-BE49-F238E27FC236}">
                <a16:creationId xmlns="" xmlns:a16="http://schemas.microsoft.com/office/drawing/2014/main" id="{BA919197-9E4C-7443-503D-70A07510523C}"/>
              </a:ext>
            </a:extLst>
          </p:cNvPr>
          <p:cNvSpPr/>
          <p:nvPr/>
        </p:nvSpPr>
        <p:spPr>
          <a:xfrm>
            <a:off x="-669131" y="0"/>
            <a:ext cx="7777943" cy="1094849"/>
          </a:xfrm>
          <a:prstGeom prst="round2DiagRect">
            <a:avLst>
              <a:gd name="adj1" fmla="val 49607"/>
              <a:gd name="adj2" fmla="val 0"/>
            </a:avLst>
          </a:prstGeom>
          <a:solidFill>
            <a:srgbClr val="008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01" dirty="0">
              <a:latin typeface="Geologica" pitchFamily="2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="" xmlns:a16="http://schemas.microsoft.com/office/drawing/2014/main" id="{65170A24-19E7-0F5C-BDC8-B8101691B8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7467" y="171581"/>
            <a:ext cx="6308972" cy="626737"/>
          </a:xfrm>
          <a:prstGeom prst="rect">
            <a:avLst/>
          </a:prstGeom>
        </p:spPr>
        <p:txBody>
          <a:bodyPr vert="horz" wrap="square" lIns="0" tIns="163476" rIns="0" bIns="0" rtlCol="0">
            <a:spAutoFit/>
          </a:bodyPr>
          <a:lstStyle/>
          <a:p>
            <a:pPr marL="12709">
              <a:spcBef>
                <a:spcPts val="100"/>
              </a:spcBef>
            </a:pPr>
            <a:r>
              <a:rPr lang="ru-RU" sz="3000" b="1" dirty="0">
                <a:solidFill>
                  <a:srgbClr val="FFFFFF"/>
                </a:solidFill>
                <a:latin typeface="Geologica SemiBold" pitchFamily="2" charset="0"/>
              </a:rPr>
              <a:t>Комфортная среда объединяет</a:t>
            </a:r>
            <a:endParaRPr lang="ru-RU" sz="3000" b="1" dirty="0">
              <a:latin typeface="Geologica SemiBold" pitchFamily="2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D26E8A3A-02D1-A94E-B12C-A52A2503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371220">
            <a:off x="9555177" y="106670"/>
            <a:ext cx="1021355" cy="7565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" b="48"/>
          <a:stretch/>
        </p:blipFill>
        <p:spPr>
          <a:xfrm>
            <a:off x="4436269" y="1562100"/>
            <a:ext cx="578916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33F8170-1349-4CAD-E2D3-70190B841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537A7CE2-75C8-2FDA-3ADC-2B2177C0D2B4}"/>
              </a:ext>
            </a:extLst>
          </p:cNvPr>
          <p:cNvSpPr txBox="1">
            <a:spLocks/>
          </p:cNvSpPr>
          <p:nvPr/>
        </p:nvSpPr>
        <p:spPr>
          <a:xfrm>
            <a:off x="576255" y="149165"/>
            <a:ext cx="7822414" cy="626737"/>
          </a:xfrm>
          <a:prstGeom prst="rect">
            <a:avLst/>
          </a:prstGeom>
        </p:spPr>
        <p:txBody>
          <a:bodyPr vert="horz" wrap="square" lIns="0" tIns="163476" rIns="0" bIns="0" rtlCol="0">
            <a:spAutoFit/>
          </a:bodyPr>
          <a:lstStyle>
            <a:lvl1pPr>
              <a:defRPr sz="2752" b="0" i="0">
                <a:solidFill>
                  <a:srgbClr val="008BD2"/>
                </a:solidFill>
                <a:latin typeface="Geologica Medium" pitchFamily="2" charset="0"/>
                <a:ea typeface="+mj-ea"/>
                <a:cs typeface="Geologica Medium" pitchFamily="2" charset="0"/>
              </a:defRPr>
            </a:lvl1pPr>
          </a:lstStyle>
          <a:p>
            <a:pPr marL="12709">
              <a:spcBef>
                <a:spcPts val="100"/>
              </a:spcBef>
            </a:pPr>
            <a:r>
              <a:rPr lang="ru-RU" sz="3000" b="1" dirty="0">
                <a:solidFill>
                  <a:srgbClr val="FFFFFF"/>
                </a:solidFill>
                <a:latin typeface="Geologica SemiBold" pitchFamily="2" charset="0"/>
              </a:rPr>
              <a:t>В Нарьян-Маре всегда рады гостям!</a:t>
            </a:r>
            <a:endParaRPr lang="ru-RU" sz="3000" b="1" dirty="0">
              <a:latin typeface="Geologica SemiBold" pitchFamily="2" charset="0"/>
            </a:endParaRPr>
          </a:p>
        </p:txBody>
      </p:sp>
      <p:sp>
        <p:nvSpPr>
          <p:cNvPr id="12" name="Прямоугольник с двумя скругленными противолежащими углами 11">
            <a:extLst>
              <a:ext uri="{FF2B5EF4-FFF2-40B4-BE49-F238E27FC236}">
                <a16:creationId xmlns="" xmlns:a16="http://schemas.microsoft.com/office/drawing/2014/main" id="{CDBFD4A3-2FA2-9127-D276-68F83A8E694F}"/>
              </a:ext>
            </a:extLst>
          </p:cNvPr>
          <p:cNvSpPr/>
          <p:nvPr/>
        </p:nvSpPr>
        <p:spPr>
          <a:xfrm>
            <a:off x="-516732" y="-15642"/>
            <a:ext cx="9899713" cy="1156566"/>
          </a:xfrm>
          <a:prstGeom prst="round2DiagRect">
            <a:avLst>
              <a:gd name="adj1" fmla="val 49607"/>
              <a:gd name="adj2" fmla="val 0"/>
            </a:avLst>
          </a:prstGeom>
          <a:solidFill>
            <a:srgbClr val="008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1" dirty="0">
              <a:latin typeface="Geologica" pitchFamily="2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5C8E8E84-ACFA-2C5E-6EFF-95E511C8D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55" y="348701"/>
            <a:ext cx="7635002" cy="854401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В Нарьян-Маре всегда рады гостям!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 b="5212"/>
          <a:stretch/>
        </p:blipFill>
        <p:spPr>
          <a:xfrm>
            <a:off x="1312069" y="1273501"/>
            <a:ext cx="8070913" cy="46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5528F7-6E90-FC84-0240-502983C60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967" r="2140" b="4557"/>
          <a:stretch/>
        </p:blipFill>
        <p:spPr>
          <a:xfrm>
            <a:off x="5884069" y="3501625"/>
            <a:ext cx="3423167" cy="1946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" b="8170"/>
          <a:stretch/>
        </p:blipFill>
        <p:spPr>
          <a:xfrm>
            <a:off x="1104278" y="3488417"/>
            <a:ext cx="3430337" cy="19598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555123C-A435-6749-BF57-F75D6199F175}"/>
              </a:ext>
            </a:extLst>
          </p:cNvPr>
          <p:cNvSpPr txBox="1"/>
          <p:nvPr/>
        </p:nvSpPr>
        <p:spPr>
          <a:xfrm>
            <a:off x="1007269" y="3043067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Geologica" pitchFamily="2" charset="0"/>
              </a:rPr>
              <a:t>Столица Ненецкого автономного округа, население – 24 266 человек</a:t>
            </a:r>
            <a:endParaRPr lang="ru-RU" sz="1000" b="1" dirty="0">
              <a:solidFill>
                <a:schemeClr val="tx1"/>
              </a:solidFill>
              <a:latin typeface="Geologica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358AC68-29FD-2260-859C-E28A3BF4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с двумя скругленными противолежащими углами 3">
            <a:extLst>
              <a:ext uri="{FF2B5EF4-FFF2-40B4-BE49-F238E27FC236}">
                <a16:creationId xmlns="" xmlns:a16="http://schemas.microsoft.com/office/drawing/2014/main" id="{AEF39357-12BC-A809-8973-FD96FDF9C2F8}"/>
              </a:ext>
            </a:extLst>
          </p:cNvPr>
          <p:cNvSpPr/>
          <p:nvPr/>
        </p:nvSpPr>
        <p:spPr>
          <a:xfrm>
            <a:off x="-592931" y="-114300"/>
            <a:ext cx="7924800" cy="1066800"/>
          </a:xfrm>
          <a:prstGeom prst="round2DiagRect">
            <a:avLst>
              <a:gd name="adj1" fmla="val 49607"/>
              <a:gd name="adj2" fmla="val 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01" dirty="0">
              <a:latin typeface="Geologica" pitchFamily="2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="" xmlns:a16="http://schemas.microsoft.com/office/drawing/2014/main" id="{69C950CE-052B-1E07-AF9C-B40D9268B87B}"/>
              </a:ext>
            </a:extLst>
          </p:cNvPr>
          <p:cNvSpPr txBox="1">
            <a:spLocks/>
          </p:cNvSpPr>
          <p:nvPr/>
        </p:nvSpPr>
        <p:spPr>
          <a:xfrm>
            <a:off x="576255" y="-56018"/>
            <a:ext cx="6308972" cy="947338"/>
          </a:xfrm>
          <a:prstGeom prst="rect">
            <a:avLst/>
          </a:prstGeom>
        </p:spPr>
        <p:txBody>
          <a:bodyPr vert="horz" wrap="square" lIns="0" tIns="163476" rIns="0" bIns="0" rtlCol="0">
            <a:spAutoFit/>
          </a:bodyPr>
          <a:lstStyle>
            <a:lvl1pPr>
              <a:defRPr sz="2752" b="0" i="0">
                <a:solidFill>
                  <a:srgbClr val="008BD2"/>
                </a:solidFill>
                <a:latin typeface="Geologica" pitchFamily="2" charset="0"/>
                <a:ea typeface="+mj-ea"/>
                <a:cs typeface="Geologica" pitchFamily="2" charset="0"/>
              </a:defRPr>
            </a:lvl1pPr>
          </a:lstStyle>
          <a:p>
            <a:pPr marL="12709">
              <a:spcBef>
                <a:spcPts val="100"/>
              </a:spcBef>
            </a:pPr>
            <a:r>
              <a:rPr lang="ru-RU" sz="2400" b="1" dirty="0" smtClean="0">
                <a:latin typeface="Geologica SemiBold" pitchFamily="2" charset="0"/>
              </a:rPr>
              <a:t>Нарьян-Мар, </a:t>
            </a:r>
            <a:r>
              <a:rPr lang="ru-RU" sz="2400" b="1" dirty="0">
                <a:latin typeface="Geologica SemiBold" pitchFamily="2" charset="0"/>
              </a:rPr>
              <a:t>мой Нарьян-Мар – </a:t>
            </a:r>
            <a:endParaRPr lang="ru-RU" sz="2400" b="1" dirty="0" smtClean="0">
              <a:latin typeface="Geologica SemiBold" pitchFamily="2" charset="0"/>
            </a:endParaRPr>
          </a:p>
          <a:p>
            <a:pPr marL="12709">
              <a:spcBef>
                <a:spcPts val="100"/>
              </a:spcBef>
            </a:pPr>
            <a:r>
              <a:rPr lang="ru-RU" sz="2400" b="1" dirty="0" smtClean="0">
                <a:latin typeface="Geologica SemiBold" pitchFamily="2" charset="0"/>
              </a:rPr>
              <a:t>городок </a:t>
            </a:r>
            <a:r>
              <a:rPr lang="ru-RU" sz="2400" b="1" dirty="0">
                <a:latin typeface="Geologica SemiBold" pitchFamily="2" charset="0"/>
              </a:rPr>
              <a:t>не велик и не мал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9864A8E8-BE80-1941-AA64-9F0D3B88F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371220">
            <a:off x="9555177" y="106670"/>
            <a:ext cx="1021355" cy="7565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555123C-A435-6749-BF57-F75D6199F175}"/>
              </a:ext>
            </a:extLst>
          </p:cNvPr>
          <p:cNvSpPr txBox="1"/>
          <p:nvPr/>
        </p:nvSpPr>
        <p:spPr>
          <a:xfrm>
            <a:off x="5807869" y="5448300"/>
            <a:ext cx="3460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Geologica" pitchFamily="2" charset="0"/>
              </a:rPr>
              <a:t>Зима длится 220-240 дней, весна – 20, </a:t>
            </a:r>
          </a:p>
          <a:p>
            <a:r>
              <a:rPr lang="ru-RU" sz="1000" dirty="0" smtClean="0">
                <a:latin typeface="Geologica" pitchFamily="2" charset="0"/>
              </a:rPr>
              <a:t>лето – 56, осень – 55 дней</a:t>
            </a:r>
            <a:endParaRPr lang="ru-RU" sz="1000" b="1" dirty="0">
              <a:solidFill>
                <a:schemeClr val="tx1"/>
              </a:solidFill>
              <a:latin typeface="Geologica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555123C-A435-6749-BF57-F75D6199F175}"/>
              </a:ext>
            </a:extLst>
          </p:cNvPr>
          <p:cNvSpPr txBox="1"/>
          <p:nvPr/>
        </p:nvSpPr>
        <p:spPr>
          <a:xfrm>
            <a:off x="5835048" y="3040335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Geologica" pitchFamily="2" charset="0"/>
              </a:rPr>
              <a:t>Транспортная доступность: </a:t>
            </a:r>
          </a:p>
          <a:p>
            <a:r>
              <a:rPr lang="ru-RU" sz="1000" dirty="0" smtClean="0">
                <a:latin typeface="Geologica" pitchFamily="2" charset="0"/>
              </a:rPr>
              <a:t>летом – река и море, зимой – зимник</a:t>
            </a:r>
            <a:endParaRPr lang="ru-RU" sz="1000" b="1" dirty="0">
              <a:solidFill>
                <a:schemeClr val="tx1"/>
              </a:solidFill>
              <a:latin typeface="Geologica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55123C-A435-6749-BF57-F75D6199F175}"/>
              </a:ext>
            </a:extLst>
          </p:cNvPr>
          <p:cNvSpPr txBox="1"/>
          <p:nvPr/>
        </p:nvSpPr>
        <p:spPr>
          <a:xfrm>
            <a:off x="1007269" y="5440876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Geologica" pitchFamily="2" charset="0"/>
              </a:rPr>
              <a:t>Единственный город в европейской </a:t>
            </a:r>
          </a:p>
          <a:p>
            <a:r>
              <a:rPr lang="ru-RU" sz="1000" dirty="0" smtClean="0">
                <a:latin typeface="Geologica" pitchFamily="2" charset="0"/>
              </a:rPr>
              <a:t>части России без ж\д дороги</a:t>
            </a:r>
            <a:endParaRPr lang="ru-RU" sz="1000" b="1" dirty="0">
              <a:solidFill>
                <a:schemeClr val="tx1"/>
              </a:solidFill>
              <a:latin typeface="Geologica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1" b="4859"/>
          <a:stretch/>
        </p:blipFill>
        <p:spPr>
          <a:xfrm>
            <a:off x="1094672" y="1028700"/>
            <a:ext cx="3417798" cy="20180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r="-408" b="15728"/>
          <a:stretch/>
        </p:blipFill>
        <p:spPr>
          <a:xfrm>
            <a:off x="5904689" y="1028700"/>
            <a:ext cx="3423167" cy="19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33F8170-1349-4CAD-E2D3-70190B841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"/>
          <a:stretch/>
        </p:blipFill>
        <p:spPr>
          <a:xfrm>
            <a:off x="5503069" y="1194613"/>
            <a:ext cx="4724400" cy="3168056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5C8E8E84-ACFA-2C5E-6EFF-95E511C8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с двумя скругленными противолежащими углами 6">
            <a:extLst>
              <a:ext uri="{FF2B5EF4-FFF2-40B4-BE49-F238E27FC236}">
                <a16:creationId xmlns="" xmlns:a16="http://schemas.microsoft.com/office/drawing/2014/main" id="{773FE905-17E5-2D30-EDFE-5A97614A327C}"/>
              </a:ext>
            </a:extLst>
          </p:cNvPr>
          <p:cNvSpPr/>
          <p:nvPr/>
        </p:nvSpPr>
        <p:spPr>
          <a:xfrm>
            <a:off x="-592931" y="-218549"/>
            <a:ext cx="9525000" cy="1094849"/>
          </a:xfrm>
          <a:prstGeom prst="round2DiagRect">
            <a:avLst>
              <a:gd name="adj1" fmla="val 49607"/>
              <a:gd name="adj2" fmla="val 0"/>
            </a:avLst>
          </a:prstGeom>
          <a:solidFill>
            <a:srgbClr val="008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01" dirty="0">
              <a:latin typeface="Geologica" pitchFamily="2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537A7CE2-75C8-2FDA-3ADC-2B2177C0D2B4}"/>
              </a:ext>
            </a:extLst>
          </p:cNvPr>
          <p:cNvSpPr txBox="1">
            <a:spLocks/>
          </p:cNvSpPr>
          <p:nvPr/>
        </p:nvSpPr>
        <p:spPr>
          <a:xfrm>
            <a:off x="397669" y="-38100"/>
            <a:ext cx="8229600" cy="626737"/>
          </a:xfrm>
          <a:prstGeom prst="rect">
            <a:avLst/>
          </a:prstGeom>
        </p:spPr>
        <p:txBody>
          <a:bodyPr vert="horz" wrap="square" lIns="0" tIns="163476" rIns="0" bIns="0" rtlCol="0">
            <a:spAutoFit/>
          </a:bodyPr>
          <a:lstStyle>
            <a:lvl1pPr>
              <a:defRPr sz="2752" b="0" i="0">
                <a:solidFill>
                  <a:srgbClr val="008BD2"/>
                </a:solidFill>
                <a:latin typeface="Geologica Medium" pitchFamily="2" charset="0"/>
                <a:ea typeface="+mj-ea"/>
                <a:cs typeface="Geologica Medium" pitchFamily="2" charset="0"/>
              </a:defRPr>
            </a:lvl1pPr>
          </a:lstStyle>
          <a:p>
            <a:pPr marL="12709">
              <a:spcBef>
                <a:spcPts val="100"/>
              </a:spcBef>
            </a:pPr>
            <a:r>
              <a:rPr lang="ru-RU" sz="3000" b="1" dirty="0">
                <a:solidFill>
                  <a:srgbClr val="FFFFFF"/>
                </a:solidFill>
                <a:latin typeface="Geologica SemiBold" pitchFamily="2" charset="0"/>
              </a:rPr>
              <a:t>Нарья-Мар – </a:t>
            </a:r>
            <a:r>
              <a:rPr lang="ru-RU" sz="3000" b="1" dirty="0" smtClean="0">
                <a:solidFill>
                  <a:srgbClr val="FFFFFF"/>
                </a:solidFill>
                <a:latin typeface="Geologica SemiBold" pitchFamily="2" charset="0"/>
              </a:rPr>
              <a:t>правопреемник </a:t>
            </a:r>
            <a:r>
              <a:rPr lang="ru-RU" sz="3000" b="1" dirty="0" err="1" smtClean="0">
                <a:solidFill>
                  <a:srgbClr val="FFFFFF"/>
                </a:solidFill>
                <a:latin typeface="Geologica SemiBold" pitchFamily="2" charset="0"/>
              </a:rPr>
              <a:t>Пустозерска</a:t>
            </a:r>
            <a:endParaRPr lang="ru-RU" sz="3000" b="1" dirty="0">
              <a:latin typeface="Geologica SemiBold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66E4D0D3-F424-194F-BA6E-2289C62BE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371220">
            <a:off x="9555177" y="106670"/>
            <a:ext cx="1021355" cy="7565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E684CE-1EAE-3AC1-51EE-58F43626FA22}"/>
              </a:ext>
            </a:extLst>
          </p:cNvPr>
          <p:cNvSpPr txBox="1"/>
          <p:nvPr/>
        </p:nvSpPr>
        <p:spPr>
          <a:xfrm>
            <a:off x="397669" y="4457700"/>
            <a:ext cx="4114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600" dirty="0"/>
              <a:t>Первый русский город за Полярным кругом </a:t>
            </a:r>
            <a:r>
              <a:rPr lang="ru-RU" sz="1600" dirty="0" smtClean="0"/>
              <a:t>и </a:t>
            </a:r>
            <a:r>
              <a:rPr lang="ru-RU" sz="1600" dirty="0"/>
              <a:t>один из главных форпостов России </a:t>
            </a:r>
            <a:r>
              <a:rPr lang="ru-RU" sz="1600" dirty="0" smtClean="0"/>
              <a:t>в </a:t>
            </a:r>
            <a:r>
              <a:rPr lang="ru-RU" sz="1600" dirty="0"/>
              <a:t>освоении Севера и Сибири появился в 1499 </a:t>
            </a:r>
            <a:r>
              <a:rPr lang="ru-RU" sz="1600" dirty="0" smtClean="0"/>
              <a:t>году.</a:t>
            </a:r>
            <a:endParaRPr lang="ru-RU" sz="1600" dirty="0" smtClean="0">
              <a:latin typeface="Geolog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E684CE-1EAE-3AC1-51EE-58F43626FA22}"/>
              </a:ext>
            </a:extLst>
          </p:cNvPr>
          <p:cNvSpPr txBox="1"/>
          <p:nvPr/>
        </p:nvSpPr>
        <p:spPr>
          <a:xfrm>
            <a:off x="5503069" y="4497985"/>
            <a:ext cx="472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600" dirty="0"/>
              <a:t>Дом </a:t>
            </a:r>
            <a:r>
              <a:rPr lang="ru-RU" sz="1600" dirty="0" err="1"/>
              <a:t>Шевелёвых</a:t>
            </a:r>
            <a:r>
              <a:rPr lang="ru-RU" sz="1600" dirty="0"/>
              <a:t> перевезен в 1933 году, сегодня это дирекция и экспозиция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Историко-культурного </a:t>
            </a:r>
            <a:r>
              <a:rPr lang="ru-RU" sz="1600" dirty="0"/>
              <a:t>и ландшафтного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музея-заповедника </a:t>
            </a:r>
            <a:r>
              <a:rPr lang="ru-RU" sz="1600" dirty="0"/>
              <a:t>«</a:t>
            </a:r>
            <a:r>
              <a:rPr lang="ru-RU" sz="1600" dirty="0" err="1"/>
              <a:t>Пустозерск</a:t>
            </a:r>
            <a:r>
              <a:rPr lang="ru-RU" sz="1600" dirty="0" smtClean="0"/>
              <a:t>».</a:t>
            </a:r>
            <a:endParaRPr lang="ru-RU" sz="1600" dirty="0" smtClean="0">
              <a:latin typeface="Geologica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9" y="1204894"/>
            <a:ext cx="4724400" cy="3150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r="11429"/>
          <a:stretch/>
        </p:blipFill>
        <p:spPr>
          <a:xfrm>
            <a:off x="5503069" y="1202173"/>
            <a:ext cx="4724400" cy="31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5528F7-6E90-FC84-0240-502983C60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358AC68-29FD-2260-859C-E28A3BF4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с двумя скругленными противолежащими углами 3">
            <a:extLst>
              <a:ext uri="{FF2B5EF4-FFF2-40B4-BE49-F238E27FC236}">
                <a16:creationId xmlns="" xmlns:a16="http://schemas.microsoft.com/office/drawing/2014/main" id="{AEF39357-12BC-A809-8973-FD96FDF9C2F8}"/>
              </a:ext>
            </a:extLst>
          </p:cNvPr>
          <p:cNvSpPr/>
          <p:nvPr/>
        </p:nvSpPr>
        <p:spPr>
          <a:xfrm>
            <a:off x="-592931" y="-114300"/>
            <a:ext cx="7924800" cy="1066800"/>
          </a:xfrm>
          <a:prstGeom prst="round2DiagRect">
            <a:avLst>
              <a:gd name="adj1" fmla="val 49607"/>
              <a:gd name="adj2" fmla="val 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01" dirty="0">
              <a:latin typeface="Geologica" pitchFamily="2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="" xmlns:a16="http://schemas.microsoft.com/office/drawing/2014/main" id="{69C950CE-052B-1E07-AF9C-B40D9268B87B}"/>
              </a:ext>
            </a:extLst>
          </p:cNvPr>
          <p:cNvSpPr txBox="1">
            <a:spLocks/>
          </p:cNvSpPr>
          <p:nvPr/>
        </p:nvSpPr>
        <p:spPr>
          <a:xfrm>
            <a:off x="576255" y="0"/>
            <a:ext cx="6308972" cy="626737"/>
          </a:xfrm>
          <a:prstGeom prst="rect">
            <a:avLst/>
          </a:prstGeom>
        </p:spPr>
        <p:txBody>
          <a:bodyPr vert="horz" wrap="square" lIns="0" tIns="163476" rIns="0" bIns="0" rtlCol="0">
            <a:spAutoFit/>
          </a:bodyPr>
          <a:lstStyle>
            <a:lvl1pPr>
              <a:defRPr sz="2752" b="0" i="0">
                <a:solidFill>
                  <a:srgbClr val="008BD2"/>
                </a:solidFill>
                <a:latin typeface="Geologica" pitchFamily="2" charset="0"/>
                <a:ea typeface="+mj-ea"/>
                <a:cs typeface="Geologica" pitchFamily="2" charset="0"/>
              </a:defRPr>
            </a:lvl1pPr>
          </a:lstStyle>
          <a:p>
            <a:pPr marL="12709">
              <a:spcBef>
                <a:spcPts val="100"/>
              </a:spcBef>
            </a:pPr>
            <a:r>
              <a:rPr lang="ru-RU" sz="3000" b="1" dirty="0">
                <a:latin typeface="Geologica SemiBold" pitchFamily="2" charset="0"/>
              </a:rPr>
              <a:t>Город – сложный организм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9864A8E8-BE80-1941-AA64-9F0D3B88F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371220">
            <a:off x="9555177" y="106670"/>
            <a:ext cx="1021355" cy="7565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DE684CE-1EAE-3AC1-51EE-58F43626FA22}"/>
              </a:ext>
            </a:extLst>
          </p:cNvPr>
          <p:cNvSpPr txBox="1"/>
          <p:nvPr/>
        </p:nvSpPr>
        <p:spPr>
          <a:xfrm>
            <a:off x="264627" y="3906586"/>
            <a:ext cx="3352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400" dirty="0" smtClean="0">
                <a:latin typeface="Geologica" pitchFamily="2" charset="0"/>
              </a:rPr>
              <a:t>5 муниципальных предприятий </a:t>
            </a:r>
            <a:br>
              <a:rPr lang="ru-RU" sz="1400" dirty="0" smtClean="0">
                <a:latin typeface="Geologica" pitchFamily="2" charset="0"/>
              </a:rPr>
            </a:br>
            <a:r>
              <a:rPr lang="ru-RU" sz="1400" dirty="0" smtClean="0">
                <a:latin typeface="Geologica" pitchFamily="2" charset="0"/>
              </a:rPr>
              <a:t>в ответе за чистоту, порядок </a:t>
            </a:r>
            <a:br>
              <a:rPr lang="ru-RU" sz="1400" dirty="0" smtClean="0">
                <a:latin typeface="Geologica" pitchFamily="2" charset="0"/>
              </a:rPr>
            </a:br>
            <a:r>
              <a:rPr lang="ru-RU" sz="1400" dirty="0" smtClean="0">
                <a:latin typeface="Geologica" pitchFamily="2" charset="0"/>
              </a:rPr>
              <a:t>и комфорт.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1534504"/>
            <a:ext cx="3239116" cy="21594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41" y="1531387"/>
            <a:ext cx="3261718" cy="21749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DE684CE-1EAE-3AC1-51EE-58F43626FA22}"/>
              </a:ext>
            </a:extLst>
          </p:cNvPr>
          <p:cNvSpPr txBox="1"/>
          <p:nvPr/>
        </p:nvSpPr>
        <p:spPr>
          <a:xfrm>
            <a:off x="3730741" y="3906586"/>
            <a:ext cx="304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400" dirty="0" smtClean="0">
                <a:latin typeface="Geologica" pitchFamily="2" charset="0"/>
              </a:rPr>
              <a:t>Жизненно важные задачи: тепло- и водоснабжение, энергоснабжение, </a:t>
            </a:r>
            <a:br>
              <a:rPr lang="ru-RU" sz="1400" dirty="0" smtClean="0">
                <a:latin typeface="Geologica" pitchFamily="2" charset="0"/>
              </a:rPr>
            </a:br>
            <a:r>
              <a:rPr lang="ru-RU" sz="1400" dirty="0" smtClean="0">
                <a:latin typeface="Geologica" pitchFamily="2" charset="0"/>
              </a:rPr>
              <a:t>утилизация мусора.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DE684CE-1EAE-3AC1-51EE-58F43626FA22}"/>
              </a:ext>
            </a:extLst>
          </p:cNvPr>
          <p:cNvSpPr txBox="1"/>
          <p:nvPr/>
        </p:nvSpPr>
        <p:spPr>
          <a:xfrm>
            <a:off x="7179469" y="3910527"/>
            <a:ext cx="34813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400" dirty="0" smtClean="0">
                <a:latin typeface="Geologica" pitchFamily="2" charset="0"/>
              </a:rPr>
              <a:t>Содержание города – </a:t>
            </a:r>
            <a:br>
              <a:rPr lang="ru-RU" sz="1400" dirty="0" smtClean="0">
                <a:latin typeface="Geologica" pitchFamily="2" charset="0"/>
              </a:rPr>
            </a:br>
            <a:r>
              <a:rPr lang="ru-RU" sz="1400" dirty="0" smtClean="0">
                <a:latin typeface="Geologica" pitchFamily="2" charset="0"/>
              </a:rPr>
              <a:t>это про ответственность, </a:t>
            </a:r>
            <a:br>
              <a:rPr lang="ru-RU" sz="1400" dirty="0" smtClean="0">
                <a:latin typeface="Geologica" pitchFamily="2" charset="0"/>
              </a:rPr>
            </a:br>
            <a:r>
              <a:rPr lang="ru-RU" sz="1400" dirty="0" smtClean="0">
                <a:latin typeface="Geologica" pitchFamily="2" charset="0"/>
              </a:rPr>
              <a:t>а не про доходность.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69" y="1531387"/>
            <a:ext cx="3253996" cy="21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33F8170-1349-4CAD-E2D3-70190B841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5C8E8E84-ACFA-2C5E-6EFF-95E511C8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с двумя скругленными противолежащими углами 6">
            <a:extLst>
              <a:ext uri="{FF2B5EF4-FFF2-40B4-BE49-F238E27FC236}">
                <a16:creationId xmlns="" xmlns:a16="http://schemas.microsoft.com/office/drawing/2014/main" id="{773FE905-17E5-2D30-EDFE-5A97614A327C}"/>
              </a:ext>
            </a:extLst>
          </p:cNvPr>
          <p:cNvSpPr/>
          <p:nvPr/>
        </p:nvSpPr>
        <p:spPr>
          <a:xfrm>
            <a:off x="-592931" y="-218549"/>
            <a:ext cx="9525000" cy="1094849"/>
          </a:xfrm>
          <a:prstGeom prst="round2DiagRect">
            <a:avLst>
              <a:gd name="adj1" fmla="val 49607"/>
              <a:gd name="adj2" fmla="val 0"/>
            </a:avLst>
          </a:prstGeom>
          <a:solidFill>
            <a:srgbClr val="008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01" dirty="0">
              <a:latin typeface="Geologica" pitchFamily="2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537A7CE2-75C8-2FDA-3ADC-2B2177C0D2B4}"/>
              </a:ext>
            </a:extLst>
          </p:cNvPr>
          <p:cNvSpPr txBox="1">
            <a:spLocks/>
          </p:cNvSpPr>
          <p:nvPr/>
        </p:nvSpPr>
        <p:spPr>
          <a:xfrm>
            <a:off x="397669" y="-38100"/>
            <a:ext cx="8229600" cy="626737"/>
          </a:xfrm>
          <a:prstGeom prst="rect">
            <a:avLst/>
          </a:prstGeom>
        </p:spPr>
        <p:txBody>
          <a:bodyPr vert="horz" wrap="square" lIns="0" tIns="163476" rIns="0" bIns="0" rtlCol="0">
            <a:spAutoFit/>
          </a:bodyPr>
          <a:lstStyle>
            <a:lvl1pPr>
              <a:defRPr sz="2752" b="0" i="0">
                <a:solidFill>
                  <a:srgbClr val="008BD2"/>
                </a:solidFill>
                <a:latin typeface="Geologica Medium" pitchFamily="2" charset="0"/>
                <a:ea typeface="+mj-ea"/>
                <a:cs typeface="Geologica Medium" pitchFamily="2" charset="0"/>
              </a:defRPr>
            </a:lvl1pPr>
          </a:lstStyle>
          <a:p>
            <a:pPr marL="12709">
              <a:spcBef>
                <a:spcPts val="100"/>
              </a:spcBef>
            </a:pPr>
            <a:r>
              <a:rPr lang="ru-RU" sz="3000" b="1" dirty="0">
                <a:solidFill>
                  <a:srgbClr val="FFFFFF"/>
                </a:solidFill>
                <a:latin typeface="Geologica SemiBold" pitchFamily="2" charset="0"/>
              </a:rPr>
              <a:t>ПОК и ТС – стратегическое и уникальное</a:t>
            </a:r>
            <a:endParaRPr lang="ru-RU" sz="3000" b="1" dirty="0">
              <a:latin typeface="Geologica SemiBold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66E4D0D3-F424-194F-BA6E-2289C62BE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371220">
            <a:off x="9555177" y="106670"/>
            <a:ext cx="1021355" cy="7565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E684CE-1EAE-3AC1-51EE-58F43626FA22}"/>
              </a:ext>
            </a:extLst>
          </p:cNvPr>
          <p:cNvSpPr txBox="1"/>
          <p:nvPr/>
        </p:nvSpPr>
        <p:spPr>
          <a:xfrm>
            <a:off x="551736" y="1075800"/>
            <a:ext cx="426553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600" dirty="0" smtClean="0">
                <a:latin typeface="Geologica" pitchFamily="2" charset="0"/>
              </a:rPr>
              <a:t>Осуществляет сразу несколько видов деятельности:</a:t>
            </a:r>
          </a:p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600" dirty="0" smtClean="0">
                <a:latin typeface="Geologica" pitchFamily="2" charset="0"/>
              </a:rPr>
              <a:t>- выработка тепловой энергии,</a:t>
            </a:r>
          </a:p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600" dirty="0" smtClean="0">
                <a:latin typeface="Geologica" pitchFamily="2" charset="0"/>
              </a:rPr>
              <a:t>- добыча подземной питьевой воды </a:t>
            </a:r>
            <a:br>
              <a:rPr lang="ru-RU" sz="1600" dirty="0" smtClean="0">
                <a:latin typeface="Geologica" pitchFamily="2" charset="0"/>
              </a:rPr>
            </a:br>
            <a:r>
              <a:rPr lang="ru-RU" sz="1600" dirty="0" smtClean="0">
                <a:latin typeface="Geologica" pitchFamily="2" charset="0"/>
              </a:rPr>
              <a:t>и подача ее потребителям,</a:t>
            </a:r>
          </a:p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600" dirty="0" smtClean="0">
                <a:latin typeface="Geologica" pitchFamily="2" charset="0"/>
              </a:rPr>
              <a:t>- транспортировка и очистка сточных вод,</a:t>
            </a:r>
          </a:p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600" dirty="0" smtClean="0">
                <a:latin typeface="Geologica" pitchFamily="2" charset="0"/>
              </a:rPr>
              <a:t>- эксплуатация сетей теплоснабжения, водоснабжения и водоотведения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5067" y="4430405"/>
            <a:ext cx="4191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Geologica" pitchFamily="2" charset="0"/>
              </a:rPr>
              <a:t>На модернизацию с 2020 года выделено около 500 млн рублей</a:t>
            </a:r>
          </a:p>
          <a:p>
            <a:endParaRPr lang="ru-RU" sz="1500" dirty="0" smtClean="0">
              <a:latin typeface="Geologica" pitchFamily="2" charset="0"/>
            </a:endParaRPr>
          </a:p>
          <a:p>
            <a:r>
              <a:rPr lang="ru-RU" sz="1500" dirty="0" smtClean="0">
                <a:latin typeface="Geologica" pitchFamily="2" charset="0"/>
              </a:rPr>
              <a:t>Количество аварийных ситуаций снизилось в 5 раз</a:t>
            </a:r>
            <a:endParaRPr lang="ru-RU" sz="1500" dirty="0">
              <a:latin typeface="Geologica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2"/>
          <a:stretch/>
        </p:blipFill>
        <p:spPr>
          <a:xfrm>
            <a:off x="5426869" y="3490156"/>
            <a:ext cx="4114800" cy="2297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7613" r="94" b="8646"/>
          <a:stretch/>
        </p:blipFill>
        <p:spPr>
          <a:xfrm>
            <a:off x="5426870" y="1028700"/>
            <a:ext cx="4114800" cy="22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5528F7-6E90-FC84-0240-502983C60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358AC68-29FD-2260-859C-E28A3BF4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9864A8E8-BE80-1941-AA64-9F0D3B88F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371220">
            <a:off x="9555177" y="106670"/>
            <a:ext cx="1021355" cy="7565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DE684CE-1EAE-3AC1-51EE-58F43626FA22}"/>
              </a:ext>
            </a:extLst>
          </p:cNvPr>
          <p:cNvSpPr txBox="1"/>
          <p:nvPr/>
        </p:nvSpPr>
        <p:spPr>
          <a:xfrm>
            <a:off x="397669" y="1213463"/>
            <a:ext cx="865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600" dirty="0" smtClean="0">
                <a:latin typeface="Geologica" pitchFamily="2" charset="0"/>
              </a:rPr>
              <a:t>В технологической цепочке контейнер-вывоз-переработка </a:t>
            </a:r>
            <a:r>
              <a:rPr lang="en-US" sz="1600" dirty="0">
                <a:latin typeface="Geologica" pitchFamily="2" charset="0"/>
              </a:rPr>
              <a:t/>
            </a:r>
            <a:br>
              <a:rPr lang="en-US" sz="1600" dirty="0">
                <a:latin typeface="Geologica" pitchFamily="2" charset="0"/>
              </a:rPr>
            </a:br>
            <a:r>
              <a:rPr lang="ru-RU" sz="1600" dirty="0" smtClean="0">
                <a:latin typeface="Geologica" pitchFamily="2" charset="0"/>
              </a:rPr>
              <a:t>задействованы три муниципальных предприятия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E684CE-1EAE-3AC1-51EE-58F43626FA22}"/>
              </a:ext>
            </a:extLst>
          </p:cNvPr>
          <p:cNvSpPr txBox="1"/>
          <p:nvPr/>
        </p:nvSpPr>
        <p:spPr>
          <a:xfrm>
            <a:off x="397669" y="2197919"/>
            <a:ext cx="4495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008BD2"/>
              </a:buClr>
              <a:buSzPct val="150000"/>
            </a:pPr>
            <a:r>
              <a:rPr lang="ru-RU" sz="1400" dirty="0" smtClean="0">
                <a:latin typeface="Geologica" pitchFamily="2" charset="0"/>
              </a:rPr>
              <a:t>Региональный оператор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8469" y="2149503"/>
            <a:ext cx="3657600" cy="6155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Geologica" pitchFamily="2" charset="0"/>
              </a:rPr>
              <a:t>МУП «Комбинат по благоустройству и бытовому обслуживанию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8469" y="3001468"/>
            <a:ext cx="3657600" cy="6155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Geologica" pitchFamily="2" charset="0"/>
              </a:rPr>
              <a:t>МКУ «Чистый город»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8469" y="3918347"/>
            <a:ext cx="3657600" cy="6155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Geologica" pitchFamily="2" charset="0"/>
              </a:rPr>
              <a:t>МУП «Нарьян-Марское автотранспортное предприятие»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E684CE-1EAE-3AC1-51EE-58F43626FA22}"/>
              </a:ext>
            </a:extLst>
          </p:cNvPr>
          <p:cNvSpPr txBox="1"/>
          <p:nvPr/>
        </p:nvSpPr>
        <p:spPr>
          <a:xfrm>
            <a:off x="397669" y="3001468"/>
            <a:ext cx="449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008BD2"/>
              </a:buClr>
              <a:buSzPct val="150000"/>
            </a:pPr>
            <a:r>
              <a:rPr lang="ru-RU" sz="1400" dirty="0" smtClean="0">
                <a:latin typeface="Geologica" pitchFamily="2" charset="0"/>
              </a:rPr>
              <a:t>Замена и обслуживание </a:t>
            </a:r>
            <a:br>
              <a:rPr lang="ru-RU" sz="1400" dirty="0" smtClean="0">
                <a:latin typeface="Geologica" pitchFamily="2" charset="0"/>
              </a:rPr>
            </a:br>
            <a:r>
              <a:rPr lang="ru-RU" sz="1400" dirty="0" smtClean="0">
                <a:latin typeface="Geologica" pitchFamily="2" charset="0"/>
              </a:rPr>
              <a:t>контейнерных площадок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DE684CE-1EAE-3AC1-51EE-58F43626FA22}"/>
              </a:ext>
            </a:extLst>
          </p:cNvPr>
          <p:cNvSpPr txBox="1"/>
          <p:nvPr/>
        </p:nvSpPr>
        <p:spPr>
          <a:xfrm>
            <a:off x="397669" y="3918347"/>
            <a:ext cx="449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008BD2"/>
              </a:buClr>
              <a:buSzPct val="150000"/>
            </a:pPr>
            <a:r>
              <a:rPr lang="ru-RU" sz="1400" dirty="0" smtClean="0">
                <a:latin typeface="Geologica" pitchFamily="2" charset="0"/>
              </a:rPr>
              <a:t>Транспортировка мусора </a:t>
            </a:r>
            <a:br>
              <a:rPr lang="ru-RU" sz="1400" dirty="0" smtClean="0">
                <a:latin typeface="Geologica" pitchFamily="2" charset="0"/>
              </a:rPr>
            </a:br>
            <a:r>
              <a:rPr lang="ru-RU" sz="1400" dirty="0" smtClean="0">
                <a:latin typeface="Geologica" pitchFamily="2" charset="0"/>
              </a:rPr>
              <a:t>на полигон ТКО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E684CE-1EAE-3AC1-51EE-58F43626FA22}"/>
              </a:ext>
            </a:extLst>
          </p:cNvPr>
          <p:cNvSpPr txBox="1"/>
          <p:nvPr/>
        </p:nvSpPr>
        <p:spPr>
          <a:xfrm>
            <a:off x="397669" y="5143500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008BD2"/>
              </a:buClr>
              <a:buSzPct val="150000"/>
            </a:pPr>
            <a:r>
              <a:rPr lang="ru-RU" dirty="0" smtClean="0">
                <a:latin typeface="Geologica" pitchFamily="2" charset="0"/>
              </a:rPr>
              <a:t>Установлены 259 новых контейнеров</a:t>
            </a:r>
          </a:p>
        </p:txBody>
      </p:sp>
      <p:sp>
        <p:nvSpPr>
          <p:cNvPr id="16" name="Прямоугольник с двумя скругленными противолежащими углами 15">
            <a:extLst>
              <a:ext uri="{FF2B5EF4-FFF2-40B4-BE49-F238E27FC236}">
                <a16:creationId xmlns="" xmlns:a16="http://schemas.microsoft.com/office/drawing/2014/main" id="{773FE905-17E5-2D30-EDFE-5A97614A327C}"/>
              </a:ext>
            </a:extLst>
          </p:cNvPr>
          <p:cNvSpPr/>
          <p:nvPr/>
        </p:nvSpPr>
        <p:spPr>
          <a:xfrm>
            <a:off x="-592931" y="-218549"/>
            <a:ext cx="9525000" cy="1094849"/>
          </a:xfrm>
          <a:prstGeom prst="round2DiagRect">
            <a:avLst>
              <a:gd name="adj1" fmla="val 49607"/>
              <a:gd name="adj2" fmla="val 0"/>
            </a:avLst>
          </a:prstGeom>
          <a:solidFill>
            <a:srgbClr val="008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01" dirty="0">
              <a:latin typeface="Geologica" pitchFamily="2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="" xmlns:a16="http://schemas.microsoft.com/office/drawing/2014/main" id="{537A7CE2-75C8-2FDA-3ADC-2B2177C0D2B4}"/>
              </a:ext>
            </a:extLst>
          </p:cNvPr>
          <p:cNvSpPr txBox="1">
            <a:spLocks/>
          </p:cNvSpPr>
          <p:nvPr/>
        </p:nvSpPr>
        <p:spPr>
          <a:xfrm>
            <a:off x="397669" y="-14991"/>
            <a:ext cx="8229600" cy="626737"/>
          </a:xfrm>
          <a:prstGeom prst="rect">
            <a:avLst/>
          </a:prstGeom>
        </p:spPr>
        <p:txBody>
          <a:bodyPr vert="horz" wrap="square" lIns="0" tIns="163476" rIns="0" bIns="0" rtlCol="0">
            <a:spAutoFit/>
          </a:bodyPr>
          <a:lstStyle>
            <a:lvl1pPr>
              <a:defRPr sz="2752" b="0" i="0">
                <a:solidFill>
                  <a:srgbClr val="008BD2"/>
                </a:solidFill>
                <a:latin typeface="Geologica Medium" pitchFamily="2" charset="0"/>
                <a:ea typeface="+mj-ea"/>
                <a:cs typeface="Geologica Medium" pitchFamily="2" charset="0"/>
              </a:defRPr>
            </a:lvl1pPr>
          </a:lstStyle>
          <a:p>
            <a:pPr marL="12709">
              <a:spcBef>
                <a:spcPts val="100"/>
              </a:spcBef>
            </a:pPr>
            <a:r>
              <a:rPr lang="ru-RU" sz="3000" b="1" dirty="0" smtClean="0">
                <a:solidFill>
                  <a:srgbClr val="FFFFFF"/>
                </a:solidFill>
                <a:latin typeface="Geologica SemiBold" pitchFamily="2" charset="0"/>
              </a:rPr>
              <a:t>Мусорная реформа – общая задача</a:t>
            </a:r>
            <a:endParaRPr lang="ru-RU" sz="3000" b="1" dirty="0">
              <a:latin typeface="Geologica SemiBold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/>
          <a:stretch/>
        </p:blipFill>
        <p:spPr>
          <a:xfrm>
            <a:off x="6950869" y="2161979"/>
            <a:ext cx="3195869" cy="23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AA02A1C-34F7-16CE-4407-CB45DC5C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/>
          <a:stretch/>
        </p:blipFill>
        <p:spPr>
          <a:xfrm>
            <a:off x="3902869" y="3695700"/>
            <a:ext cx="2895600" cy="18749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69" y="1541545"/>
            <a:ext cx="2884247" cy="19255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t="8409" r="7805"/>
          <a:stretch/>
        </p:blipFill>
        <p:spPr>
          <a:xfrm>
            <a:off x="7331869" y="3706152"/>
            <a:ext cx="2896085" cy="19177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" y="3695700"/>
            <a:ext cx="2819400" cy="1879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r="14301" b="17648"/>
          <a:stretch/>
        </p:blipFill>
        <p:spPr>
          <a:xfrm>
            <a:off x="3902869" y="1559117"/>
            <a:ext cx="2895600" cy="1889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-151" r="17709" b="5296"/>
          <a:stretch/>
        </p:blipFill>
        <p:spPr>
          <a:xfrm>
            <a:off x="559812" y="1559117"/>
            <a:ext cx="2809657" cy="1877469"/>
          </a:xfrm>
          <a:prstGeom prst="rect">
            <a:avLst/>
          </a:prstGeom>
        </p:spPr>
      </p:pic>
      <p:sp>
        <p:nvSpPr>
          <p:cNvPr id="50" name="Прямоугольник с двумя скругленными противолежащими углами 49">
            <a:extLst>
              <a:ext uri="{FF2B5EF4-FFF2-40B4-BE49-F238E27FC236}">
                <a16:creationId xmlns="" xmlns:a16="http://schemas.microsoft.com/office/drawing/2014/main" id="{CDBFD4A3-2FA2-9127-D276-68F83A8E694F}"/>
              </a:ext>
            </a:extLst>
          </p:cNvPr>
          <p:cNvSpPr/>
          <p:nvPr/>
        </p:nvSpPr>
        <p:spPr>
          <a:xfrm>
            <a:off x="-669131" y="-190500"/>
            <a:ext cx="7774549" cy="1156566"/>
          </a:xfrm>
          <a:prstGeom prst="round2DiagRect">
            <a:avLst>
              <a:gd name="adj1" fmla="val 4960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1" dirty="0">
              <a:latin typeface="Geologica" pitchFamily="2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71A4255C-BFAE-0C51-7FC9-B49FEE2BB578}"/>
              </a:ext>
            </a:extLst>
          </p:cNvPr>
          <p:cNvSpPr txBox="1">
            <a:spLocks/>
          </p:cNvSpPr>
          <p:nvPr/>
        </p:nvSpPr>
        <p:spPr>
          <a:xfrm>
            <a:off x="473869" y="187396"/>
            <a:ext cx="6757154" cy="474498"/>
          </a:xfrm>
          <a:prstGeom prst="rect">
            <a:avLst/>
          </a:prstGeom>
        </p:spPr>
        <p:txBody>
          <a:bodyPr vert="horz" wrap="square" lIns="0" tIns="12709" rIns="0" bIns="0" rtlCol="0">
            <a:spAutoFit/>
          </a:bodyPr>
          <a:lstStyle>
            <a:lvl1pPr>
              <a:defRPr sz="2752" b="0" i="0">
                <a:solidFill>
                  <a:srgbClr val="008BD2"/>
                </a:solidFill>
                <a:latin typeface="Geologica Medium" pitchFamily="2" charset="0"/>
                <a:ea typeface="+mj-ea"/>
                <a:cs typeface="Geologica Medium" pitchFamily="2" charset="0"/>
              </a:defRPr>
            </a:lvl1pPr>
          </a:lstStyle>
          <a:p>
            <a:pPr marL="12709">
              <a:spcBef>
                <a:spcPts val="100"/>
              </a:spcBef>
            </a:pPr>
            <a:r>
              <a:rPr lang="ru-RU" sz="3000" b="1" dirty="0">
                <a:latin typeface="Geologica SemiBold" pitchFamily="2" charset="0"/>
              </a:rPr>
              <a:t>Комфортно жить не запретишь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EA2AB168-9090-454E-9F48-867B4B22B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9371220">
            <a:off x="9555177" y="106670"/>
            <a:ext cx="1021355" cy="7565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555123C-A435-6749-BF57-F75D6199F175}"/>
              </a:ext>
            </a:extLst>
          </p:cNvPr>
          <p:cNvSpPr txBox="1"/>
          <p:nvPr/>
        </p:nvSpPr>
        <p:spPr>
          <a:xfrm>
            <a:off x="473869" y="1071146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Geologica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С 2017 года благоустроены 23 территории</a:t>
            </a:r>
            <a:endParaRPr lang="ru-RU" sz="1600" dirty="0">
              <a:solidFill>
                <a:schemeClr val="tx1"/>
              </a:solidFill>
              <a:latin typeface="Geologica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9812" y="3086100"/>
            <a:ext cx="2362200" cy="3504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Geologica" pitchFamily="2" charset="0"/>
              </a:rPr>
              <a:t>Старый аэропорт</a:t>
            </a:r>
            <a:endParaRPr lang="ru-RU" sz="1200" dirty="0">
              <a:solidFill>
                <a:schemeClr val="tx1"/>
              </a:solidFill>
              <a:latin typeface="Geologica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31869" y="5242938"/>
            <a:ext cx="2438400" cy="3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Geologica" pitchFamily="2" charset="0"/>
              </a:rPr>
              <a:t>Территория у «Близнецов»</a:t>
            </a:r>
            <a:endParaRPr lang="ru-RU" sz="1200" dirty="0">
              <a:solidFill>
                <a:schemeClr val="tx1"/>
              </a:solidFill>
              <a:latin typeface="Geologica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02869" y="5183959"/>
            <a:ext cx="2407292" cy="3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Geologica" pitchFamily="2" charset="0"/>
              </a:rPr>
              <a:t>Сквер за стоматологией</a:t>
            </a:r>
            <a:endParaRPr lang="ru-RU" sz="1200" dirty="0">
              <a:solidFill>
                <a:schemeClr val="tx1"/>
              </a:solidFill>
              <a:latin typeface="Geologica" pitchFamily="2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31869" y="3061929"/>
            <a:ext cx="2438400" cy="4051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Geologica" pitchFamily="2" charset="0"/>
              </a:rPr>
              <a:t>Двор дома на Рыбников</a:t>
            </a:r>
            <a:endParaRPr lang="ru-RU" sz="1200" dirty="0">
              <a:solidFill>
                <a:schemeClr val="tx1"/>
              </a:solidFill>
              <a:latin typeface="Geologica" pitchFamily="2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069" y="5219701"/>
            <a:ext cx="2514600" cy="3554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Geologica" pitchFamily="2" charset="0"/>
              </a:rPr>
              <a:t>Двор дома на Первомайской</a:t>
            </a:r>
            <a:endParaRPr lang="ru-RU" sz="1200" dirty="0">
              <a:solidFill>
                <a:schemeClr val="tx1"/>
              </a:solidFill>
              <a:latin typeface="Geologica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02869" y="3070294"/>
            <a:ext cx="2407292" cy="3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Geologica" pitchFamily="2" charset="0"/>
              </a:rPr>
              <a:t>Площадка у детсада «Радуга»</a:t>
            </a:r>
            <a:endParaRPr lang="ru-RU" sz="1200" dirty="0">
              <a:solidFill>
                <a:schemeClr val="tx1"/>
              </a:solidFill>
              <a:latin typeface="Geolog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>
            <a:extLst>
              <a:ext uri="{FF2B5EF4-FFF2-40B4-BE49-F238E27FC236}">
                <a16:creationId xmlns="" xmlns:a16="http://schemas.microsoft.com/office/drawing/2014/main" id="{BA919197-9E4C-7443-503D-70A07510523C}"/>
              </a:ext>
            </a:extLst>
          </p:cNvPr>
          <p:cNvSpPr/>
          <p:nvPr/>
        </p:nvSpPr>
        <p:spPr>
          <a:xfrm>
            <a:off x="-669131" y="-114300"/>
            <a:ext cx="7777943" cy="1094849"/>
          </a:xfrm>
          <a:prstGeom prst="round2DiagRect">
            <a:avLst>
              <a:gd name="adj1" fmla="val 49607"/>
              <a:gd name="adj2" fmla="val 0"/>
            </a:avLst>
          </a:prstGeom>
          <a:solidFill>
            <a:srgbClr val="008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01" dirty="0">
              <a:latin typeface="Geologica" pitchFamily="2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="" xmlns:a16="http://schemas.microsoft.com/office/drawing/2014/main" id="{65170A24-19E7-0F5C-BDC8-B8101691B8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1328" y="38100"/>
            <a:ext cx="6308972" cy="626737"/>
          </a:xfrm>
          <a:prstGeom prst="rect">
            <a:avLst/>
          </a:prstGeom>
        </p:spPr>
        <p:txBody>
          <a:bodyPr vert="horz" wrap="square" lIns="0" tIns="163476" rIns="0" bIns="0" rtlCol="0">
            <a:spAutoFit/>
          </a:bodyPr>
          <a:lstStyle/>
          <a:p>
            <a:pPr marL="12709">
              <a:spcBef>
                <a:spcPts val="100"/>
              </a:spcBef>
            </a:pPr>
            <a:r>
              <a:rPr lang="ru-RU" sz="3000" b="1" dirty="0">
                <a:solidFill>
                  <a:srgbClr val="FFFFFF"/>
                </a:solidFill>
                <a:latin typeface="Geologica SemiBold" pitchFamily="2" charset="0"/>
              </a:rPr>
              <a:t>Деньги – это возможности</a:t>
            </a:r>
            <a:endParaRPr lang="ru-RU" sz="3000" b="1" dirty="0">
              <a:latin typeface="Geologica SemiBold" pitchFamily="2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D26E8A3A-02D1-A94E-B12C-A52A2503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371220">
            <a:off x="9555177" y="106670"/>
            <a:ext cx="1021355" cy="756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55123C-A435-6749-BF57-F75D6199F175}"/>
              </a:ext>
            </a:extLst>
          </p:cNvPr>
          <p:cNvSpPr txBox="1"/>
          <p:nvPr/>
        </p:nvSpPr>
        <p:spPr>
          <a:xfrm>
            <a:off x="489705" y="1237539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Geologica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Финансирование на ФКГС </a:t>
            </a:r>
            <a:r>
              <a:rPr lang="en-US" sz="1600" dirty="0" smtClean="0">
                <a:solidFill>
                  <a:schemeClr val="tx1"/>
                </a:solidFill>
                <a:latin typeface="Geologica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c </a:t>
            </a:r>
            <a:r>
              <a:rPr lang="ru-RU" sz="1600" dirty="0" smtClean="0">
                <a:solidFill>
                  <a:schemeClr val="tx1"/>
                </a:solidFill>
                <a:latin typeface="Geologica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2017 по 2024 год</a:t>
            </a:r>
            <a:endParaRPr lang="ru-RU" sz="1600" dirty="0">
              <a:solidFill>
                <a:schemeClr val="tx1"/>
              </a:solidFill>
              <a:latin typeface="Geologica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501406"/>
              </p:ext>
            </p:extLst>
          </p:nvPr>
        </p:nvGraphicFramePr>
        <p:xfrm>
          <a:off x="1402554" y="1576093"/>
          <a:ext cx="7127397" cy="381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30396" y="5372100"/>
            <a:ext cx="832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Geologica" pitchFamily="2" charset="0"/>
              </a:rPr>
              <a:t>32 </a:t>
            </a:r>
            <a:r>
              <a:rPr lang="ru-RU" sz="1300" dirty="0" smtClean="0">
                <a:latin typeface="Geologica" pitchFamily="2" charset="0"/>
              </a:rPr>
              <a:t>млн</a:t>
            </a:r>
            <a:endParaRPr lang="ru-RU" sz="1300" dirty="0">
              <a:latin typeface="Geologica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61154" y="5372100"/>
            <a:ext cx="832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Geologica" pitchFamily="2" charset="0"/>
              </a:rPr>
              <a:t>34 </a:t>
            </a:r>
            <a:r>
              <a:rPr lang="ru-RU" sz="1300" dirty="0" smtClean="0">
                <a:latin typeface="Geologica" pitchFamily="2" charset="0"/>
              </a:rPr>
              <a:t>млн</a:t>
            </a:r>
            <a:endParaRPr lang="ru-RU" sz="1300" dirty="0">
              <a:latin typeface="Geologica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9354" y="5372100"/>
            <a:ext cx="832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Geologica" pitchFamily="2" charset="0"/>
              </a:rPr>
              <a:t>42 </a:t>
            </a:r>
            <a:r>
              <a:rPr lang="ru-RU" sz="1300" dirty="0" smtClean="0">
                <a:latin typeface="Geologica" pitchFamily="2" charset="0"/>
              </a:rPr>
              <a:t>млн</a:t>
            </a:r>
            <a:endParaRPr lang="ru-RU" sz="1300" dirty="0">
              <a:latin typeface="Geologica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2303" y="5372100"/>
            <a:ext cx="832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Geologica" pitchFamily="2" charset="0"/>
              </a:rPr>
              <a:t>30 </a:t>
            </a:r>
            <a:r>
              <a:rPr lang="ru-RU" sz="1300" dirty="0" smtClean="0">
                <a:latin typeface="Geologica" pitchFamily="2" charset="0"/>
              </a:rPr>
              <a:t>млн</a:t>
            </a:r>
            <a:endParaRPr lang="ru-RU" sz="1300" dirty="0">
              <a:latin typeface="Geologica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4559" y="5372100"/>
            <a:ext cx="832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Geologica" pitchFamily="2" charset="0"/>
              </a:rPr>
              <a:t>55 </a:t>
            </a:r>
            <a:r>
              <a:rPr lang="ru-RU" sz="1300" dirty="0" smtClean="0">
                <a:latin typeface="Geologica" pitchFamily="2" charset="0"/>
              </a:rPr>
              <a:t>млн</a:t>
            </a:r>
            <a:endParaRPr lang="ru-RU" sz="1300" dirty="0">
              <a:latin typeface="Geologica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8334" y="5372100"/>
            <a:ext cx="832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Geologica" pitchFamily="2" charset="0"/>
              </a:rPr>
              <a:t>53 </a:t>
            </a:r>
            <a:r>
              <a:rPr lang="ru-RU" sz="1300" dirty="0" smtClean="0">
                <a:latin typeface="Geologica" pitchFamily="2" charset="0"/>
              </a:rPr>
              <a:t>млн</a:t>
            </a:r>
            <a:endParaRPr lang="ru-RU" sz="1300" dirty="0">
              <a:latin typeface="Geologica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0204" y="5372100"/>
            <a:ext cx="8730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Geologica" pitchFamily="2" charset="0"/>
              </a:rPr>
              <a:t>100 </a:t>
            </a:r>
            <a:r>
              <a:rPr lang="ru-RU" sz="1300" dirty="0" smtClean="0">
                <a:latin typeface="Geologica" pitchFamily="2" charset="0"/>
              </a:rPr>
              <a:t>млн</a:t>
            </a:r>
            <a:endParaRPr lang="ru-RU" sz="1300" dirty="0">
              <a:latin typeface="Geologica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6305" y="5372100"/>
            <a:ext cx="31845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Geologica" pitchFamily="2" charset="0"/>
              </a:rPr>
              <a:t>131 </a:t>
            </a:r>
            <a:r>
              <a:rPr lang="ru-RU" sz="1300" dirty="0" smtClean="0">
                <a:latin typeface="Geologica" pitchFamily="2" charset="0"/>
              </a:rPr>
              <a:t>млн</a:t>
            </a:r>
            <a:r>
              <a:rPr lang="en-US" sz="1300" dirty="0" smtClean="0">
                <a:latin typeface="Geologica" pitchFamily="2" charset="0"/>
              </a:rPr>
              <a:t>	</a:t>
            </a:r>
            <a:endParaRPr lang="ru-RU" sz="1300" dirty="0">
              <a:latin typeface="Geolog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33F8170-1349-4CAD-E2D3-70190B841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5C8E8E84-ACFA-2C5E-6EFF-95E511C8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с двумя скругленными противолежащими углами 6">
            <a:extLst>
              <a:ext uri="{FF2B5EF4-FFF2-40B4-BE49-F238E27FC236}">
                <a16:creationId xmlns="" xmlns:a16="http://schemas.microsoft.com/office/drawing/2014/main" id="{773FE905-17E5-2D30-EDFE-5A97614A327C}"/>
              </a:ext>
            </a:extLst>
          </p:cNvPr>
          <p:cNvSpPr/>
          <p:nvPr/>
        </p:nvSpPr>
        <p:spPr>
          <a:xfrm>
            <a:off x="-592931" y="-218549"/>
            <a:ext cx="7701743" cy="1094849"/>
          </a:xfrm>
          <a:prstGeom prst="round2DiagRect">
            <a:avLst>
              <a:gd name="adj1" fmla="val 49607"/>
              <a:gd name="adj2" fmla="val 0"/>
            </a:avLst>
          </a:prstGeom>
          <a:solidFill>
            <a:srgbClr val="008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01" dirty="0">
              <a:latin typeface="Geologica" pitchFamily="2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537A7CE2-75C8-2FDA-3ADC-2B2177C0D2B4}"/>
              </a:ext>
            </a:extLst>
          </p:cNvPr>
          <p:cNvSpPr txBox="1">
            <a:spLocks/>
          </p:cNvSpPr>
          <p:nvPr/>
        </p:nvSpPr>
        <p:spPr>
          <a:xfrm>
            <a:off x="397669" y="-38100"/>
            <a:ext cx="6308972" cy="626737"/>
          </a:xfrm>
          <a:prstGeom prst="rect">
            <a:avLst/>
          </a:prstGeom>
        </p:spPr>
        <p:txBody>
          <a:bodyPr vert="horz" wrap="square" lIns="0" tIns="163476" rIns="0" bIns="0" rtlCol="0">
            <a:spAutoFit/>
          </a:bodyPr>
          <a:lstStyle>
            <a:lvl1pPr>
              <a:defRPr sz="2752" b="0" i="0">
                <a:solidFill>
                  <a:srgbClr val="008BD2"/>
                </a:solidFill>
                <a:latin typeface="Geologica Medium" pitchFamily="2" charset="0"/>
                <a:ea typeface="+mj-ea"/>
                <a:cs typeface="Geologica Medium" pitchFamily="2" charset="0"/>
              </a:defRPr>
            </a:lvl1pPr>
          </a:lstStyle>
          <a:p>
            <a:pPr marL="12709">
              <a:spcBef>
                <a:spcPts val="100"/>
              </a:spcBef>
            </a:pPr>
            <a:r>
              <a:rPr lang="ru-RU" sz="3000" b="1" dirty="0">
                <a:solidFill>
                  <a:srgbClr val="FFFFFF"/>
                </a:solidFill>
                <a:latin typeface="Geologica SemiBold" pitchFamily="2" charset="0"/>
              </a:rPr>
              <a:t>Границы и ответственность</a:t>
            </a:r>
            <a:endParaRPr lang="ru-RU" sz="3000" b="1" dirty="0">
              <a:latin typeface="Geologica SemiBold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66E4D0D3-F424-194F-BA6E-2289C62BE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371220">
            <a:off x="9555177" y="106670"/>
            <a:ext cx="1021355" cy="7565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E684CE-1EAE-3AC1-51EE-58F43626FA22}"/>
              </a:ext>
            </a:extLst>
          </p:cNvPr>
          <p:cNvSpPr txBox="1"/>
          <p:nvPr/>
        </p:nvSpPr>
        <p:spPr>
          <a:xfrm>
            <a:off x="397669" y="1463559"/>
            <a:ext cx="3581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600" dirty="0" smtClean="0">
                <a:latin typeface="Geologica" pitchFamily="2" charset="0"/>
              </a:rPr>
              <a:t>С 2014 года полномочия </a:t>
            </a:r>
            <a:r>
              <a:rPr lang="ru-RU" sz="1600" dirty="0">
                <a:latin typeface="Geologica" pitchFamily="2" charset="0"/>
              </a:rPr>
              <a:t/>
            </a:r>
            <a:br>
              <a:rPr lang="ru-RU" sz="1600" dirty="0">
                <a:latin typeface="Geologica" pitchFamily="2" charset="0"/>
              </a:rPr>
            </a:br>
            <a:r>
              <a:rPr lang="ru-RU" sz="1600" dirty="0" smtClean="0">
                <a:latin typeface="Geologica" pitchFamily="2" charset="0"/>
              </a:rPr>
              <a:t>по земле окружные</a:t>
            </a:r>
          </a:p>
          <a:p>
            <a:pPr marL="285950" indent="-285950">
              <a:spcAft>
                <a:spcPts val="1201"/>
              </a:spcAft>
              <a:buClr>
                <a:srgbClr val="008BD2"/>
              </a:buClr>
              <a:buSzPct val="150000"/>
              <a:buFont typeface="Arial" panose="020B0604020202020204" pitchFamily="34" charset="0"/>
              <a:buChar char="•"/>
            </a:pPr>
            <a:endParaRPr lang="ru-RU" sz="1600" dirty="0" smtClean="0">
              <a:latin typeface="Geologica" pitchFamily="2" charset="0"/>
            </a:endParaRPr>
          </a:p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600" dirty="0" smtClean="0">
                <a:latin typeface="Geologica" pitchFamily="2" charset="0"/>
              </a:rPr>
              <a:t>Межевание под МКД по цоколю</a:t>
            </a:r>
          </a:p>
          <a:p>
            <a:pPr marL="285950" indent="-285950">
              <a:spcAft>
                <a:spcPts val="1201"/>
              </a:spcAft>
              <a:buClr>
                <a:srgbClr val="008BD2"/>
              </a:buClr>
              <a:buSzPct val="150000"/>
              <a:buFont typeface="Arial" panose="020B0604020202020204" pitchFamily="34" charset="0"/>
              <a:buChar char="•"/>
            </a:pPr>
            <a:endParaRPr lang="ru-RU" sz="1600" dirty="0" smtClean="0">
              <a:latin typeface="Geologica" pitchFamily="2" charset="0"/>
            </a:endParaRPr>
          </a:p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600" dirty="0" smtClean="0">
                <a:latin typeface="Geologica" pitchFamily="2" charset="0"/>
              </a:rPr>
              <a:t>Из 337 МКД 162 дома ветхие и аварийные</a:t>
            </a:r>
          </a:p>
          <a:p>
            <a:pPr marL="285950" indent="-285950">
              <a:spcAft>
                <a:spcPts val="1201"/>
              </a:spcAft>
              <a:buClr>
                <a:srgbClr val="008BD2"/>
              </a:buClr>
              <a:buSzPct val="150000"/>
              <a:buFont typeface="Arial" panose="020B0604020202020204" pitchFamily="34" charset="0"/>
              <a:buChar char="•"/>
            </a:pPr>
            <a:endParaRPr lang="ru-RU" sz="1600" dirty="0" smtClean="0">
              <a:latin typeface="Geologica" pitchFamily="2" charset="0"/>
            </a:endParaRPr>
          </a:p>
          <a:p>
            <a:pPr>
              <a:spcAft>
                <a:spcPts val="1201"/>
              </a:spcAft>
              <a:buClr>
                <a:srgbClr val="008BD2"/>
              </a:buClr>
              <a:buSzPct val="150000"/>
            </a:pPr>
            <a:r>
              <a:rPr lang="ru-RU" sz="1600" dirty="0" smtClean="0">
                <a:latin typeface="Geologica" pitchFamily="2" charset="0"/>
              </a:rPr>
              <a:t>Проект отличается от конечного результата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" b="4435"/>
          <a:stretch/>
        </p:blipFill>
        <p:spPr>
          <a:xfrm>
            <a:off x="5350669" y="1037227"/>
            <a:ext cx="4079700" cy="2353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4" b="4650"/>
          <a:stretch/>
        </p:blipFill>
        <p:spPr>
          <a:xfrm>
            <a:off x="5350668" y="3454081"/>
            <a:ext cx="4079701" cy="23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7679</TotalTime>
  <Words>322</Words>
  <Application>Microsoft Office PowerPoint</Application>
  <PresentationFormat>Произвольный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Geologica</vt:lpstr>
      <vt:lpstr>Geologica Medium</vt:lpstr>
      <vt:lpstr>Geologica SemiBold</vt:lpstr>
      <vt:lpstr>Geologica Thin</vt:lpstr>
      <vt:lpstr>Roboto Thin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Деньги – это возможности</vt:lpstr>
      <vt:lpstr>Презентация PowerPoint</vt:lpstr>
      <vt:lpstr>Комфортная среда объединяет</vt:lpstr>
      <vt:lpstr>В Нарьян-Маре всегда рады гостям!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MALAYA_RODINA_Presentation_03</dc:title>
  <cp:lastModifiedBy>Коткина Мария Анатольевна</cp:lastModifiedBy>
  <cp:revision>293</cp:revision>
  <dcterms:created xsi:type="dcterms:W3CDTF">2024-12-24T07:49:59Z</dcterms:created>
  <dcterms:modified xsi:type="dcterms:W3CDTF">2025-03-11T07:07:30Z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2024-12-24T00:00:00Z</vt:filetime>
  </property>
  <property fmtid="{D5CDD505-2E9C-101B-9397-08002B2CF9AE}" pid="5" name="Producer">
    <vt:lpwstr>Adobe PDF library 16.03</vt:lpwstr>
  </property>
</Properties>
</file>