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3" r:id="rId1"/>
  </p:sldMasterIdLst>
  <p:notesMasterIdLst>
    <p:notesMasterId r:id="rId22"/>
  </p:notesMasterIdLst>
  <p:handoutMasterIdLst>
    <p:handoutMasterId r:id="rId23"/>
  </p:handoutMasterIdLst>
  <p:sldIdLst>
    <p:sldId id="3105" r:id="rId2"/>
    <p:sldId id="3303" r:id="rId3"/>
    <p:sldId id="3431" r:id="rId4"/>
    <p:sldId id="3357" r:id="rId5"/>
    <p:sldId id="3355" r:id="rId6"/>
    <p:sldId id="3365" r:id="rId7"/>
    <p:sldId id="3381" r:id="rId8"/>
    <p:sldId id="3370" r:id="rId9"/>
    <p:sldId id="3374" r:id="rId10"/>
    <p:sldId id="3437" r:id="rId11"/>
    <p:sldId id="3378" r:id="rId12"/>
    <p:sldId id="3380" r:id="rId13"/>
    <p:sldId id="3386" r:id="rId14"/>
    <p:sldId id="3434" r:id="rId15"/>
    <p:sldId id="3435" r:id="rId16"/>
    <p:sldId id="3436" r:id="rId17"/>
    <p:sldId id="3432" r:id="rId18"/>
    <p:sldId id="3433" r:id="rId19"/>
    <p:sldId id="3308" r:id="rId20"/>
    <p:sldId id="3113" r:id="rId21"/>
  </p:sldIdLst>
  <p:sldSz cx="24384000" cy="13716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Börner" initials="EB" lastIdx="3" clrIdx="0"/>
  <p:cmAuthor id="2" name="Александр Яновский" initials="АЯ" lastIdx="1" clrIdx="1">
    <p:extLst>
      <p:ext uri="{19B8F6BF-5375-455C-9EA6-DF929625EA0E}">
        <p15:presenceInfo xmlns:p15="http://schemas.microsoft.com/office/powerpoint/2012/main" userId="S-1-5-21-434611258-4137560480-2183386754-2674" providerId="AD"/>
      </p:ext>
    </p:extLst>
  </p:cmAuthor>
  <p:cmAuthor id="3" name="Александр С. Пузанов" initials="АСП" lastIdx="1" clrIdx="2">
    <p:extLst>
      <p:ext uri="{19B8F6BF-5375-455C-9EA6-DF929625EA0E}">
        <p15:presenceInfo xmlns:p15="http://schemas.microsoft.com/office/powerpoint/2012/main" userId="S-1-5-21-434611258-4137560480-2183386754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D6"/>
    <a:srgbClr val="F2F2E0"/>
    <a:srgbClr val="E9D5D8"/>
    <a:srgbClr val="CEF0E1"/>
    <a:srgbClr val="CEF2EF"/>
    <a:srgbClr val="C69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5076" autoAdjust="0"/>
  </p:normalViewPr>
  <p:slideViewPr>
    <p:cSldViewPr snapToGrid="0" snapToObjects="1">
      <p:cViewPr varScale="1">
        <p:scale>
          <a:sx n="58" d="100"/>
          <a:sy n="58" d="100"/>
        </p:scale>
        <p:origin x="2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880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F517FC-2C78-C64E-9DB0-F260D968B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0EDDC-CB33-8947-851D-82B51F96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9B25-ADC4-EA48-A268-71AE8C7AFB17}" type="datetimeFigureOut">
              <a:rPr lang="ru-RU" smtClean="0">
                <a:latin typeface="Century Gothic" panose="020B0502020202020204" pitchFamily="34" charset="0"/>
              </a:rPr>
              <a:t>16.06.2025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94B96-7A7F-794D-9969-199CE547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6962D-21BC-AC44-8408-6FA6F4963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8283-1A91-7545-B468-8A8071E49335}" type="slidenum">
              <a:rPr lang="ru-RU" smtClean="0">
                <a:latin typeface="Century Gothic" panose="020B0502020202020204" pitchFamily="34" charset="0"/>
              </a:rPr>
              <a:t>‹#›</a:t>
            </a:fld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C57CD0B-6D1A-F946-AB87-F143DA1D7362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9AF416-D8E6-9A4A-BE11-9239AC2E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7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2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5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4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5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2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3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7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0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9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0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8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16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16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spc="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22356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  <p:sldLayoutId id="2147483764" r:id="rId5"/>
    <p:sldLayoutId id="214748376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3" r:id="rId19"/>
    <p:sldLayoutId id="2147483744" r:id="rId20"/>
    <p:sldLayoutId id="2147483745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12" r:id="rId36"/>
    <p:sldLayoutId id="2147483718" r:id="rId37"/>
    <p:sldLayoutId id="2147483666" r:id="rId38"/>
    <p:sldLayoutId id="2147483675" r:id="rId39"/>
    <p:sldLayoutId id="2147483677" r:id="rId40"/>
    <p:sldLayoutId id="2147483678" r:id="rId41"/>
    <p:sldLayoutId id="2147483679" r:id="rId42"/>
    <p:sldLayoutId id="2147483680" r:id="rId43"/>
    <p:sldLayoutId id="2147483690" r:id="rId44"/>
    <p:sldLayoutId id="2147483691" r:id="rId45"/>
    <p:sldLayoutId id="2147483695" r:id="rId46"/>
    <p:sldLayoutId id="2147483696" r:id="rId47"/>
    <p:sldLayoutId id="2147483769" r:id="rId48"/>
    <p:sldLayoutId id="2147483770" r:id="rId49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orient="horz" pos="8062" userDrawn="1">
          <p15:clr>
            <a:srgbClr val="F26B43"/>
          </p15:clr>
        </p15:guide>
        <p15:guide id="10" orient="horz" pos="555" userDrawn="1">
          <p15:clr>
            <a:srgbClr val="F26B43"/>
          </p15:clr>
        </p15:guide>
        <p15:guide id="11" pos="581" userDrawn="1">
          <p15:clr>
            <a:srgbClr val="F26B43"/>
          </p15:clr>
        </p15:guide>
        <p15:guide id="12" pos="14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youtube.com/channel/UCq3VciO0o6y5RYqcejjRFnA" TargetMode="External"/><Relationship Id="rId5" Type="http://schemas.openxmlformats.org/officeDocument/2006/relationships/hyperlink" Target="http://www.urbaneconomics.ru/" TargetMode="External"/><Relationship Id="rId10" Type="http://schemas.openxmlformats.org/officeDocument/2006/relationships/hyperlink" Target="https://vk.com/urbaneconomics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www.youtube.com/@Institute_for_Urban_Econom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9131305" y="324516"/>
            <a:ext cx="14902082" cy="1246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14" y="5124416"/>
            <a:ext cx="13417421" cy="5983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Муниципальные программы поддержки экономического развития: особенности формирования и проблемы реализации</a:t>
            </a:r>
            <a:b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900" b="1" dirty="0">
                <a:latin typeface="Calibri" panose="020F0502020204030204" pitchFamily="34" charset="0"/>
                <a:cs typeface="Calibri" panose="020F0502020204030204" pitchFamily="34" charset="0"/>
              </a:rPr>
              <a:t>А. С. Пузанов, генеральный директор</a:t>
            </a:r>
            <a:br>
              <a:rPr lang="ru-RU" sz="4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900" b="1" dirty="0">
                <a:latin typeface="Calibri" panose="020F0502020204030204" pitchFamily="34" charset="0"/>
                <a:cs typeface="Calibri" panose="020F0502020204030204" pitchFamily="34" charset="0"/>
              </a:rPr>
              <a:t>Р. А. Попов, зам. руководителя направления «Муниципальное экономическое развитие»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11742196"/>
            <a:ext cx="13902664" cy="816428"/>
          </a:xfrm>
        </p:spPr>
        <p:txBody>
          <a:bodyPr/>
          <a:lstStyle/>
          <a:p>
            <a:pPr algn="ctr"/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Петрозаводск,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9855408" y="1159329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ФОНД «ИНСТИТУТ ЭКОНОМИКИ ГОРОДА»</a:t>
            </a:r>
          </a:p>
        </p:txBody>
      </p:sp>
    </p:spTree>
    <p:extLst>
      <p:ext uri="{BB962C8B-B14F-4D97-AF65-F5344CB8AC3E}">
        <p14:creationId xmlns:p14="http://schemas.microsoft.com/office/powerpoint/2010/main" val="3317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34073" y="2029523"/>
            <a:ext cx="22068842" cy="10030890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поддержки малого и среднего предпринимательства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инфраструктуры поддержки субъектов МСП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административных барьеров для МСП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 развития МСП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Имущественная поддержка МСП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Финансовая поддержка МСП</a:t>
            </a:r>
          </a:p>
          <a:p>
            <a:pPr marL="514350" indent="-514350">
              <a:buFont typeface="+mj-lt"/>
              <a:buAutoNum type="arabicPeriod"/>
            </a:pPr>
            <a:endParaRPr lang="ru-RU" sz="3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повышения инвестиционной привлекательности муниципального образования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благоприятных институциональных условий для инвестиционной деятельности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инвестиционных форумах, выставках, круглых столах и пр.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и распространение информационных материалов об инвестиционной привлекательности муниципального образования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инвестиционных онлайн-ресурсов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Реже: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инвестиционных проектов в рамках МЧП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73" y="349185"/>
            <a:ext cx="22315635" cy="1927006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экономики: типичные мероприятия 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9337528" y="5321587"/>
            <a:ext cx="57986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155525" y="5486399"/>
            <a:ext cx="11071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преимущественно начинающих субъектов МСП (акселерация)</a:t>
            </a:r>
          </a:p>
        </p:txBody>
      </p:sp>
    </p:spTree>
    <p:extLst>
      <p:ext uri="{BB962C8B-B14F-4D97-AF65-F5344CB8AC3E}">
        <p14:creationId xmlns:p14="http://schemas.microsoft.com/office/powerpoint/2010/main" val="250147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281160" y="2854713"/>
            <a:ext cx="14150339" cy="10198348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виды – программы развития транспортного комплекса и программы дорожного хозяйства (иногда объединяются в одну программу)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дорожного хозяйства – по сути АИП в сфере строительства и реконструкции дорог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Типичные мероприятия программ развития транспортного комплекса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модернизация парка подвижного состава и развитие производственно-технической базы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предоставления транспортных услуг населению муниципальными учреждениями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конкурсов на предоставление транспортных услуг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модернизация транспортной инфраструктуры мониторинг транспортной ситуации, реорганизация маршрутной сети по результатам мониторинга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1405" y="291417"/>
            <a:ext cx="22315635" cy="232410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городской мобильности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0059" y="2854712"/>
            <a:ext cx="3196682" cy="1895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88%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0059" y="5616497"/>
            <a:ext cx="3196682" cy="18957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14,7%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0059" y="9178716"/>
            <a:ext cx="3196682" cy="18957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7,7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771" y="3263957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городов выборки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71" y="577952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объема программных расходов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6771" y="9423515"/>
            <a:ext cx="232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тыс. руб. на жителя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0058" y="11383190"/>
            <a:ext cx="704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Оренбург –  12,3 тыс. руб.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Хабаровск – 0,3 тыс. руб.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0059" y="7751394"/>
            <a:ext cx="704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Волгоград –  40,7%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Комсомольск-на-Амуре – 0,8%</a:t>
            </a:r>
          </a:p>
        </p:txBody>
      </p:sp>
    </p:spTree>
    <p:extLst>
      <p:ext uri="{BB962C8B-B14F-4D97-AF65-F5344CB8AC3E}">
        <p14:creationId xmlns:p14="http://schemas.microsoft.com/office/powerpoint/2010/main" val="9326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816682" y="3367669"/>
            <a:ext cx="12868507" cy="7738946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основных вида программ: 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благоустройства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формирования современной городской среды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742950">
              <a:buFont typeface="+mj-lt"/>
              <a:buAutoNum type="arabicPeriod" startAt="2"/>
            </a:pPr>
            <a:r>
              <a:rPr lang="ru-RU" sz="36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Тематическое пересечение программ указанных видов </a:t>
            </a:r>
            <a:r>
              <a:rPr lang="ru-RU" sz="36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необходимость координации с региональным и федеральным проектами формирования комфортной городской среды обусловливает формирование отдельной муниципальной программы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73" y="349185"/>
            <a:ext cx="22315635" cy="232410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территории 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0059" y="2854712"/>
            <a:ext cx="3196682" cy="1895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100%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0059" y="5616497"/>
            <a:ext cx="3196682" cy="18957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5,4%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0059" y="9437383"/>
            <a:ext cx="3196682" cy="18957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3,7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771" y="3263957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городов выборки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71" y="577952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объема программных расходов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6771" y="9682182"/>
            <a:ext cx="232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тыс. руб. на жителя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0059" y="7751394"/>
            <a:ext cx="704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Казань –  21,4%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Ставрополь – 0,03%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4927" y="11700222"/>
            <a:ext cx="7049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Нижний Новгород –  7,1 тыс. руб. </a:t>
            </a:r>
          </a:p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Ростов-на-Дону – 0,2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9287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231462" y="2927860"/>
            <a:ext cx="15348974" cy="8261792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Мероприятия по развитию туризма присутствуют в программах большинства городов, но в отдельную программу выделяются сравнительно редко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эти мероприятия включаются в состав других программ, причем набор вариантов весьма широк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культуры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(Саратов, Чебоксары, Южно-Сахалинск, Липецк, Новосибирск, Новочеркасск, Реутов)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МСП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(Уфа, Якутск)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молодежная политика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(Красноярск)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физической культуры и спорта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(Орск)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73" y="349185"/>
            <a:ext cx="22315635" cy="2324106"/>
          </a:xfrm>
        </p:spPr>
        <p:txBody>
          <a:bodyPr/>
          <a:lstStyle/>
          <a:p>
            <a:r>
              <a:rPr lang="ru-RU" sz="8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туризма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2031" y="3174281"/>
            <a:ext cx="2854712" cy="1895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26%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679" y="6390705"/>
            <a:ext cx="2854712" cy="18957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0,3%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2029" y="9899827"/>
            <a:ext cx="2854712" cy="18957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0,1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773" y="3583526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городов выборки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8421" y="6553729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объема программных расходов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6771" y="10144626"/>
            <a:ext cx="232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тыс. руб. на жителя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3679" y="8562811"/>
            <a:ext cx="628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Псков –  2,8%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2031" y="12123003"/>
            <a:ext cx="7049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Псков –  1,1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99325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9027" y="194528"/>
            <a:ext cx="22715333" cy="2324106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как документ стратегического планирования: проблемы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32621" y="2754815"/>
            <a:ext cx="14082509" cy="316494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Лишь в одном из городов выборки (Хабаровск) сроки реализации муниципальных программ в сфере ЖКХ соответствуют срокам реализации муниципальной стратегии и плана мероприятий по ее реализации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125467B1-EC04-4591-984A-68A36FCC7A1A}"/>
              </a:ext>
            </a:extLst>
          </p:cNvPr>
          <p:cNvSpPr/>
          <p:nvPr/>
        </p:nvSpPr>
        <p:spPr>
          <a:xfrm>
            <a:off x="9532621" y="6343873"/>
            <a:ext cx="14082508" cy="156365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Пример: </a:t>
            </a: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«Доля выполненных мероприятий, доля выполненных органами мэрии города возложенных полномочий – 100%» </a:t>
            </a: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560122" y="2485120"/>
            <a:ext cx="8752695" cy="92811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933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Рассинхронизация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срокам действия со стратегиями социально-экономического развития и планами мероприятий по реализации стратегии</a:t>
            </a:r>
          </a:p>
          <a:p>
            <a:pPr marL="514350" indent="-51435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«</a:t>
            </a:r>
            <a:r>
              <a:rPr lang="ru-R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псевдопоказателей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показателей, 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имеющих динамики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 динамикой в пределах стат. погрешности)</a:t>
            </a: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:a16="http://schemas.microsoft.com/office/drawing/2014/main" id="{3DB71F2A-8906-4896-9430-DF368CAE9C14}"/>
              </a:ext>
            </a:extLst>
          </p:cNvPr>
          <p:cNvSpPr/>
          <p:nvPr/>
        </p:nvSpPr>
        <p:spPr>
          <a:xfrm>
            <a:off x="9532619" y="8331640"/>
            <a:ext cx="14082509" cy="5072757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202153" y="8626696"/>
          <a:ext cx="12743439" cy="454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6701">
                  <a:extLst>
                    <a:ext uri="{9D8B030D-6E8A-4147-A177-3AD203B41FA5}">
                      <a16:colId xmlns:a16="http://schemas.microsoft.com/office/drawing/2014/main" val="1008824218"/>
                    </a:ext>
                  </a:extLst>
                </a:gridCol>
                <a:gridCol w="769838">
                  <a:extLst>
                    <a:ext uri="{9D8B030D-6E8A-4147-A177-3AD203B41FA5}">
                      <a16:colId xmlns:a16="http://schemas.microsoft.com/office/drawing/2014/main" val="1210625788"/>
                    </a:ext>
                  </a:extLst>
                </a:gridCol>
                <a:gridCol w="1254037">
                  <a:extLst>
                    <a:ext uri="{9D8B030D-6E8A-4147-A177-3AD203B41FA5}">
                      <a16:colId xmlns:a16="http://schemas.microsoft.com/office/drawing/2014/main" val="1337322378"/>
                    </a:ext>
                  </a:extLst>
                </a:gridCol>
                <a:gridCol w="1574382">
                  <a:extLst>
                    <a:ext uri="{9D8B030D-6E8A-4147-A177-3AD203B41FA5}">
                      <a16:colId xmlns:a16="http://schemas.microsoft.com/office/drawing/2014/main" val="1675326725"/>
                    </a:ext>
                  </a:extLst>
                </a:gridCol>
                <a:gridCol w="1560869">
                  <a:extLst>
                    <a:ext uri="{9D8B030D-6E8A-4147-A177-3AD203B41FA5}">
                      <a16:colId xmlns:a16="http://schemas.microsoft.com/office/drawing/2014/main" val="402378533"/>
                    </a:ext>
                  </a:extLst>
                </a:gridCol>
                <a:gridCol w="1631752">
                  <a:extLst>
                    <a:ext uri="{9D8B030D-6E8A-4147-A177-3AD203B41FA5}">
                      <a16:colId xmlns:a16="http://schemas.microsoft.com/office/drawing/2014/main" val="3902010595"/>
                    </a:ext>
                  </a:extLst>
                </a:gridCol>
                <a:gridCol w="1592930">
                  <a:extLst>
                    <a:ext uri="{9D8B030D-6E8A-4147-A177-3AD203B41FA5}">
                      <a16:colId xmlns:a16="http://schemas.microsoft.com/office/drawing/2014/main" val="371814329"/>
                    </a:ext>
                  </a:extLst>
                </a:gridCol>
                <a:gridCol w="1592930">
                  <a:extLst>
                    <a:ext uri="{9D8B030D-6E8A-4147-A177-3AD203B41FA5}">
                      <a16:colId xmlns:a16="http://schemas.microsoft.com/office/drawing/2014/main" val="2405323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Уровень удовлетворенности граждан качеством и доступностью предоставления муниципальных услуг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 менее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192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Уровень толерантного отношения к представителям другой национальности (по данным социологических опросов)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81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8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08245" y="3326675"/>
            <a:ext cx="7824275" cy="10036628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Трудности с разделением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комплекса мероприятий на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проектную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процессную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части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Большое число мероприятий,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имеющих ресурсного обеспечения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том числе тех, где финансирование требуется исходя из их содержания)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Появление программ строительства и развития инфраструктуры – де-факто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АИП в формате муниципальных программ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(более, чем у 20% городов выборки)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245" y="327520"/>
            <a:ext cx="22797575" cy="2324106"/>
          </a:xfrm>
        </p:spPr>
        <p:txBody>
          <a:bodyPr/>
          <a:lstStyle/>
          <a:p>
            <a:r>
              <a:rPr lang="ru-RU" sz="7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как инструмент бюджетного планирования: проблемы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66860" y="2960914"/>
            <a:ext cx="14738168" cy="284552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Пример: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мероприятие ориентировано на региональный проект и поэтому должно быть отнесено </a:t>
            </a: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проектной части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соответствующей региональной программе аналогичное мероприятие отнесено </a:t>
            </a: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процессной части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муниципального проекта: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«Исполнение судебных решений»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комплекса процессных мероприятий: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«Организация работ по сносу многоквартирных домов»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66860" y="6064498"/>
            <a:ext cx="14738168" cy="357038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«Обеспечение общественного порядка, противодействие преступности и наркомании в городе Нижнем Новгороде» на 2023-2028 годы: </a:t>
            </a: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из 16 основных мероприятий не имеют ресурсного обеспечения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Основное мероприятие «Развитие системы профилактики безнадзорности и правонарушений несовершеннолетних» - имеет ресурсное обеспечение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Основное мероприятие «Профилактика коррупционных правонарушений, совершаемых от имени или в интересах юридических лиц» - не имеет ресурсного обеспечения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66860" y="9892938"/>
            <a:ext cx="14738168" cy="357038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«Строительство и реконструкция объектов муниципальной собственности до 2027 года» (Верхняя Пышма)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«Развитие социальной инфраструктуры» (</a:t>
            </a:r>
            <a:r>
              <a:rPr lang="ru-RU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Лабытнанги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«Строительство объектов социальной инфраструктуры» (Реутов)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«Ремонт помещений, находящихся в муниципальной собственности городского округа Тольятти»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«Капитальное строительство в городе Челябинске»</a:t>
            </a:r>
          </a:p>
        </p:txBody>
      </p:sp>
    </p:spTree>
    <p:extLst>
      <p:ext uri="{BB962C8B-B14F-4D97-AF65-F5344CB8AC3E}">
        <p14:creationId xmlns:p14="http://schemas.microsoft.com/office/powerpoint/2010/main" val="173643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74341" y="2948940"/>
            <a:ext cx="9209739" cy="10027926"/>
          </a:xfrm>
        </p:spPr>
        <p:txBody>
          <a:bodyPr wrap="square"/>
          <a:lstStyle/>
          <a:p>
            <a:pPr marL="914400" indent="-914400">
              <a:buFont typeface="+mj-lt"/>
              <a:buAutoNum type="arabicPeriod"/>
            </a:pPr>
            <a:endParaRPr 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Микропрограммы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отличающихся от остальных по объему ресурсного обеспечения на 1-2 порядка</a:t>
            </a:r>
            <a:endParaRPr lang="ru-RU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endParaRPr lang="ru-RU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«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обеспечения текущей деятельности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marL="914400" indent="-914400">
              <a:buFont typeface="+mj-lt"/>
              <a:buAutoNum type="arabicPeriod"/>
            </a:pPr>
            <a:endParaRPr lang="ru-R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Программы, </a:t>
            </a: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пересекающиеся по содержанию </a:t>
            </a:r>
            <a:r>
              <a:rPr lang="ru-RU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(типичный пример – программы развития благоустройства и программы формирования современной городской среды)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681" y="60966"/>
            <a:ext cx="23040039" cy="2324106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как элемент проектной деятельности: проблемы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5590" y="2761764"/>
            <a:ext cx="13384530" cy="3279470"/>
          </a:xfrm>
          <a:prstGeom prst="roundRect">
            <a:avLst>
              <a:gd name="adj" fmla="val 0"/>
            </a:avLst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Ежегодный объем расходов по МП «Закрепление медицинских кадров в Соль-Илецком городском округе и обеспечение их жильем» – 96 тыс. рублей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Отдельная муниципальная программа «Построение и развитие сегмента аппаратно-программного комплекса "Безопасный город"» (Казань)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5590" y="8946803"/>
            <a:ext cx="13384530" cy="4562221"/>
          </a:xfrm>
          <a:prstGeom prst="roundRect">
            <a:avLst>
              <a:gd name="adj" fmla="val 0"/>
            </a:avLst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Благоустройство части парков и скверов ведется по программе «Улучшение благоустройства территории МО "город Екатеринбург" на 2021 – 2025 годы», а части – по программе «Формирование современной городской среды в МО "город Екатеринбург" на 2018 – 2027 годы» (Екатеринбург)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двух муниципальных программ цифровизации с сопоставимым финансированием «Развитие информационного общества» и «Развитие информационно-коммуникационных технологий» (Уссурийск)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2F64C62A-4798-4C17-836D-E9B10E9505C3}"/>
              </a:ext>
            </a:extLst>
          </p:cNvPr>
          <p:cNvSpPr/>
          <p:nvPr/>
        </p:nvSpPr>
        <p:spPr>
          <a:xfrm>
            <a:off x="10435590" y="6789959"/>
            <a:ext cx="13384530" cy="1599661"/>
          </a:xfrm>
          <a:prstGeom prst="roundRect">
            <a:avLst>
              <a:gd name="adj" fmla="val 0"/>
            </a:avLst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 процессных мероприятий «Обеспечение выполнения организационных,  экономических и правовых механизмов в Управлении муниципальной собственности»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53239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Приоритетные проекты развития города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52487" y="2707469"/>
            <a:ext cx="3881803" cy="35403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Кластер информационных технологий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46231" y="2732793"/>
            <a:ext cx="3881803" cy="3540369"/>
          </a:xfrm>
          <a:prstGeom prst="roundRect">
            <a:avLst/>
          </a:prstGeom>
          <a:solidFill>
            <a:srgbClr val="922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Логистический узел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3719" y="2746113"/>
            <a:ext cx="3881803" cy="35403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Лесоперераба-тывающий комплекс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3719" y="7398727"/>
            <a:ext cx="3881803" cy="354036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/>
              <a:t>Событийно-культурный туризм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9974" y="7398726"/>
            <a:ext cx="3881803" cy="35403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/>
              <a:t>Подготовка спортивных резервов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9975" y="2746112"/>
            <a:ext cx="3881803" cy="354036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/>
              <a:t>Модернизация пищевой промышленности (молоко, птица)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52487" y="7513303"/>
            <a:ext cx="3881803" cy="35403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15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246229" y="7448548"/>
            <a:ext cx="3881803" cy="354036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ru-RU" sz="3200" dirty="0"/>
              <a:t>Строительство объездной магистрали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48661" y="2673011"/>
            <a:ext cx="22315635" cy="9759312"/>
          </a:xfrm>
        </p:spPr>
        <p:txBody>
          <a:bodyPr wrap="square"/>
          <a:lstStyle/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Минэкономразвития России от 20 июля 2020 г. № 435 «Об утверждении формы конкурсной заявки муниципальных образований, представляемой для участия во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Всероссийском конкурсе «Лучшая муниципальная практика»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номинации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«Муниципальная экономическая политика и управление муниципальными финансами»</a:t>
            </a:r>
          </a:p>
          <a:p>
            <a:r>
              <a:rPr lang="en-US" sz="3600" i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https://www.economy.gov.ru/material/departments/d35/luchshaya_municipalnaya_praktika/municipalnaya_ekonomicheskaya_politika/</a:t>
            </a:r>
            <a:endParaRPr lang="ru-RU" sz="3600" i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Практики в основном направлены на 1) развитие и поддержку малого и среднего предпринимательства, 2) привлечение инвестиций, 3) применение механизмов </a:t>
            </a:r>
            <a:r>
              <a:rPr lang="ru-RU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-частного партнерства и 4) формирование системы стратегического управления</a:t>
            </a:r>
          </a:p>
          <a:p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Некоторые победители в номинации в 2024 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https://www.economy.gov.ru/material/file/a1ce39c2a55417ef0e166edd56f0b45d/sbornik_LMP_2024.pdf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Калуга: Стартап-фабрика / ранняя профориентация молодежи</a:t>
            </a: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Увинский район Удмуртской Республики: Привлечение предпринимателей для увеличения доходной базы бюджета и вовлечение в оборот неиспользуемого жилья</a:t>
            </a: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Ангарск: Социальный контракт как один из факторов развития малого бизнеса в городе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8661" y="363874"/>
            <a:ext cx="22315635" cy="2324106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программ и проектов муниципального 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85962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6222" y="525032"/>
            <a:ext cx="22953904" cy="16752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7200" b="1" dirty="0">
                <a:solidFill>
                  <a:schemeClr val="accent1"/>
                </a:solidFill>
              </a:rPr>
              <a:t>Издания ИЭГ по теме муниципального стратегического планирования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7" y="3232804"/>
            <a:ext cx="5181598" cy="7520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666" y="3232806"/>
            <a:ext cx="5396108" cy="7520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5024" y="10753724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2015 год </a:t>
            </a:r>
          </a:p>
          <a:p>
            <a:pPr algn="ctr"/>
            <a:r>
              <a:rPr lang="ru-RU" sz="3600" b="1" dirty="0"/>
              <a:t>(за счет средств гранта Президента РФ)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87788" y="10753724"/>
            <a:ext cx="578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2023 год </a:t>
            </a:r>
          </a:p>
          <a:p>
            <a:pPr algn="ctr"/>
            <a:r>
              <a:rPr lang="ru-RU" sz="3600" b="1" dirty="0"/>
              <a:t>(за счет средств Целевого капитала ИЭГ)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3232805"/>
            <a:ext cx="5194772" cy="7521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362878" y="10753724"/>
            <a:ext cx="578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2017 год </a:t>
            </a:r>
          </a:p>
          <a:p>
            <a:pPr algn="ctr"/>
            <a:r>
              <a:rPr lang="ru-RU" sz="3600" b="1" dirty="0"/>
              <a:t>(совместно с </a:t>
            </a:r>
            <a:r>
              <a:rPr lang="ru-RU" sz="3600" b="1" dirty="0" err="1"/>
              <a:t>РАНХиГС</a:t>
            </a:r>
            <a:r>
              <a:rPr lang="ru-RU" sz="3600" b="1" dirty="0"/>
              <a:t>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8069527" y="6375164"/>
            <a:ext cx="1215106" cy="969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5483868" y="6375164"/>
            <a:ext cx="1103920" cy="969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2339" y="553582"/>
            <a:ext cx="22539324" cy="109189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Система стратегического и территориального планирования с целью развития городских территорий Российской Федерации (в соответствии с Федеральным законом № 172-ФЗ)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8457" b="4214"/>
          <a:stretch/>
        </p:blipFill>
        <p:spPr>
          <a:xfrm>
            <a:off x="922339" y="2037491"/>
            <a:ext cx="18073027" cy="108116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418453-74D9-4EE2-A422-9E4AADE466B9}"/>
              </a:ext>
            </a:extLst>
          </p:cNvPr>
          <p:cNvSpPr/>
          <p:nvPr/>
        </p:nvSpPr>
        <p:spPr>
          <a:xfrm>
            <a:off x="19754850" y="6354960"/>
            <a:ext cx="3150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Национальные проекты получили статус документа стратегического планирования только в июле 2024 года (изменение в Федеральный закон № 172-ФЗ)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528386C-99B5-465E-B0C4-13B78342FE68}"/>
              </a:ext>
            </a:extLst>
          </p:cNvPr>
          <p:cNvCxnSpPr>
            <a:cxnSpLocks/>
          </p:cNvCxnSpPr>
          <p:nvPr/>
        </p:nvCxnSpPr>
        <p:spPr>
          <a:xfrm flipH="1" flipV="1">
            <a:off x="13544550" y="5810250"/>
            <a:ext cx="6014121" cy="1276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C0BC25-ED08-401F-8513-84FF4DCA0984}"/>
              </a:ext>
            </a:extLst>
          </p:cNvPr>
          <p:cNvSpPr/>
          <p:nvPr/>
        </p:nvSpPr>
        <p:spPr>
          <a:xfrm>
            <a:off x="19558671" y="6153150"/>
            <a:ext cx="3543300" cy="3618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518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pic>
        <p:nvPicPr>
          <p:cNvPr id="32" name="Picture Placeholder 2">
            <a:extLst>
              <a:ext uri="{FF2B5EF4-FFF2-40B4-BE49-F238E27FC236}">
                <a16:creationId xmlns:a16="http://schemas.microsoft.com/office/drawing/2014/main" id="{B107FD4B-0801-1641-98C2-6BF9FA3E9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9782"/>
          <a:stretch/>
        </p:blipFill>
        <p:spPr>
          <a:xfrm>
            <a:off x="0" y="2578100"/>
            <a:ext cx="12192000" cy="9067800"/>
          </a:xfrm>
          <a:prstGeom prst="rect">
            <a:avLst/>
          </a:prstGeom>
        </p:spPr>
      </p:pic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453010" y="5616782"/>
            <a:ext cx="941424" cy="1420683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12192004" y="2578100"/>
            <a:ext cx="12191997" cy="9067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12914142" y="6487535"/>
            <a:ext cx="11000935" cy="214815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125375,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Москва, Леонтьевский пер., д. 21/1, стр. 1, офис 7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ел.: +7 (495) 212 05 11, +7 (915) 083 09 20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ru-RU" sz="2400" dirty="0">
                <a:solidFill>
                  <a:schemeClr val="bg1"/>
                </a:solidFill>
                <a:latin typeface="+mj-lt"/>
              </a:rPr>
              <a:t>E-mail: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mailbox@urbaneconomics.ru </a:t>
            </a:r>
          </a:p>
          <a:p>
            <a:pPr algn="l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Web-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site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400" dirty="0">
                <a:solidFill>
                  <a:schemeClr val="bg1"/>
                </a:solidFill>
                <a:latin typeface="+mj-lt"/>
                <a:hlinkClick r:id="rId5"/>
              </a:rPr>
              <a:t>www.urbaneconomics.ru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12941983" y="3353977"/>
            <a:ext cx="1322658" cy="1253787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14666102" y="3176048"/>
            <a:ext cx="804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ФОНД «ИНСТИТУТ ЭКОНОМИКИ ГОРОДА»</a:t>
            </a:r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12914142" y="10482674"/>
            <a:ext cx="530739" cy="530739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6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816059B-6FBA-7C1E-C5F9-08936C8AE880}"/>
              </a:ext>
            </a:extLst>
          </p:cNvPr>
          <p:cNvGrpSpPr/>
          <p:nvPr/>
        </p:nvGrpSpPr>
        <p:grpSpPr>
          <a:xfrm>
            <a:off x="13717944" y="10476578"/>
            <a:ext cx="546701" cy="546701"/>
            <a:chOff x="13909348" y="10476578"/>
            <a:chExt cx="546701" cy="54670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5DE9A684-A52B-F9F1-B789-5A1533B5B836}"/>
                </a:ext>
              </a:extLst>
            </p:cNvPr>
            <p:cNvSpPr/>
            <p:nvPr/>
          </p:nvSpPr>
          <p:spPr>
            <a:xfrm>
              <a:off x="13917329" y="10482674"/>
              <a:ext cx="530739" cy="530739"/>
            </a:xfrm>
            <a:prstGeom prst="roundRect">
              <a:avLst>
                <a:gd name="adj" fmla="val 1895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439C720-D3FF-5BE4-43CE-563ED0EE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909348" y="10476578"/>
              <a:ext cx="546701" cy="546701"/>
            </a:xfrm>
            <a:prstGeom prst="rect">
              <a:avLst/>
            </a:prstGeom>
          </p:spPr>
        </p:pic>
      </p:grpSp>
      <p:sp>
        <p:nvSpPr>
          <p:cNvPr id="48" name="TextBox 47">
            <a:hlinkClick r:id="rId9"/>
            <a:extLst>
              <a:ext uri="{FF2B5EF4-FFF2-40B4-BE49-F238E27FC236}">
                <a16:creationId xmlns:a16="http://schemas.microsoft.com/office/drawing/2014/main" id="{177C32C1-3AE2-43C7-9FA9-505BD5B8A160}"/>
              </a:ext>
            </a:extLst>
          </p:cNvPr>
          <p:cNvSpPr txBox="1"/>
          <p:nvPr/>
        </p:nvSpPr>
        <p:spPr>
          <a:xfrm>
            <a:off x="12836551" y="10377514"/>
            <a:ext cx="689286" cy="76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98EB128A-A467-58F0-1A38-A90F146937F2}"/>
              </a:ext>
            </a:extLst>
          </p:cNvPr>
          <p:cNvSpPr txBox="1"/>
          <p:nvPr/>
        </p:nvSpPr>
        <p:spPr>
          <a:xfrm>
            <a:off x="13649351" y="10377514"/>
            <a:ext cx="689286" cy="76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4181" y="356817"/>
            <a:ext cx="22638857" cy="1495856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плановых документов опорных населенных пунктов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8632"/>
              </p:ext>
            </p:extLst>
          </p:nvPr>
        </p:nvGraphicFramePr>
        <p:xfrm>
          <a:off x="1034180" y="1925451"/>
          <a:ext cx="22638858" cy="1078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392">
                  <a:extLst>
                    <a:ext uri="{9D8B030D-6E8A-4147-A177-3AD203B41FA5}">
                      <a16:colId xmlns:a16="http://schemas.microsoft.com/office/drawing/2014/main" val="2059369104"/>
                    </a:ext>
                  </a:extLst>
                </a:gridCol>
                <a:gridCol w="8091577">
                  <a:extLst>
                    <a:ext uri="{9D8B030D-6E8A-4147-A177-3AD203B41FA5}">
                      <a16:colId xmlns:a16="http://schemas.microsoft.com/office/drawing/2014/main" val="1020269759"/>
                    </a:ext>
                  </a:extLst>
                </a:gridCol>
                <a:gridCol w="8235889">
                  <a:extLst>
                    <a:ext uri="{9D8B030D-6E8A-4147-A177-3AD203B41FA5}">
                      <a16:colId xmlns:a16="http://schemas.microsoft.com/office/drawing/2014/main" val="149654536"/>
                    </a:ext>
                  </a:extLst>
                </a:gridCol>
              </a:tblGrid>
              <a:tr h="1195932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ОНП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 планового документа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Правовая основа</a:t>
                      </a:r>
                      <a:r>
                        <a:rPr lang="ru-RU" sz="3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для разработки документа </a:t>
                      </a:r>
                      <a:endParaRPr lang="ru-RU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809322444"/>
                  </a:ext>
                </a:extLst>
              </a:tr>
              <a:tr h="3758644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 ОНП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Программа развития инфраструктуры ОНП</a:t>
                      </a:r>
                    </a:p>
                    <a:p>
                      <a:endParaRPr lang="ru-RU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Долгосрочные планы социально-экономического развития ОНП и прилегающих территорий</a:t>
                      </a:r>
                    </a:p>
                    <a:p>
                      <a:endParaRPr lang="ru-RU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Правила разработки, согласования, утверждения и мониторинга реализации программ развития опорных населенных пунктов (Минстрой</a:t>
                      </a:r>
                      <a:r>
                        <a:rPr lang="ru-RU" sz="3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России)</a:t>
                      </a:r>
                      <a:endParaRPr lang="ru-RU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680476963"/>
                  </a:ext>
                </a:extLst>
              </a:tr>
              <a:tr h="2733559"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Все ОНП, являющиеся центрами муниципальных образований</a:t>
                      </a:r>
                      <a:endParaRPr lang="ru-RU" sz="36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стратегия социально-экономического развития, план мероприятий по реализации стратегий социально-экономического развития, муниципальные программы</a:t>
                      </a:r>
                      <a:endParaRPr lang="ru-RU" sz="3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Федеральный</a:t>
                      </a:r>
                      <a:r>
                        <a:rPr lang="ru-RU" sz="3600" b="0" i="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закон №172-ФЗ «О стратегическом планировании в Российской Федерации»</a:t>
                      </a:r>
                      <a:endParaRPr lang="ru-RU" sz="36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805549700"/>
                  </a:ext>
                </a:extLst>
              </a:tr>
              <a:tr h="1195932"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Отдельные ОНП (не менее 200, в т.ч. 92 малых городов)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мастер-план развития территории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Федеральный закон о мастер-планировании </a:t>
                      </a:r>
                      <a:r>
                        <a:rPr lang="ru-RU" sz="360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(в разработке)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27634865"/>
                  </a:ext>
                </a:extLst>
              </a:tr>
              <a:tr h="1195932"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Отдельные ОНП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ведомственные плановые документы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комплексные планы и т. п.)</a:t>
                      </a:r>
                      <a:endParaRPr lang="ru-RU" sz="3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1219215" rtl="0" eaLnBrk="1" latinLnBrk="0" hangingPunct="1"/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Ведомственные акты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5995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34795" y="2655277"/>
            <a:ext cx="17019098" cy="10770792"/>
          </a:xfrm>
        </p:spPr>
        <p:txBody>
          <a:bodyPr wrap="square"/>
          <a:lstStyle/>
          <a:p>
            <a:endParaRPr lang="ru-RU" sz="3600" dirty="0"/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Завершение перехода к программному бюджету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Усиление синхронизации содержания программ с бюджетными расходами</a:t>
            </a:r>
          </a:p>
          <a:p>
            <a:pPr lvl="1"/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«муниципальные программы подлежат приведению в соответствие с законом (решением) о бюджете не позднее 1 апреля текущего финансового года» (БК РФ)</a:t>
            </a:r>
            <a:endParaRPr lang="ru-RU" sz="2800" i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Обособление в рамках муниципальных программ </a:t>
            </a:r>
            <a:r>
              <a:rPr lang="ru-RU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проектной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процессной</a:t>
            </a: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частей</a:t>
            </a:r>
          </a:p>
          <a:p>
            <a:pPr marL="514350" indent="-514350">
              <a:buFont typeface="+mj-lt"/>
              <a:buAutoNum type="arabicPeriod"/>
            </a:pPr>
            <a:endParaRPr 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Обязательность наличия количественно измеримых итогов реализации мероприятий (в проектной части)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мероприятие (результат) -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количественно измеримый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 деятельности, направленный на достижение показателей государственной (муниципальной) программы и ее структурных элементов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показатель -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количественно измеримый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параметр, характеризующий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достижение целей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(муниципальной) программы,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задач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структурного элемента такой программы, и отражающий социально-экономические и иные общественно значимые эффекты  </a:t>
            </a:r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4795" y="354469"/>
            <a:ext cx="22315635" cy="1409277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Реформирование системы программного планирования: основные принципы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6A82B-934A-495B-A2A0-E1D0C6E02003}"/>
              </a:ext>
            </a:extLst>
          </p:cNvPr>
          <p:cNvSpPr txBox="1"/>
          <p:nvPr/>
        </p:nvSpPr>
        <p:spPr>
          <a:xfrm>
            <a:off x="1101849" y="5398880"/>
            <a:ext cx="857262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часть:</a:t>
            </a:r>
          </a:p>
          <a:p>
            <a:r>
              <a:rPr lang="ru-RU" sz="2000" dirty="0"/>
              <a:t>осуществление бюджетных инвестиций в форме КВ;</a:t>
            </a:r>
          </a:p>
          <a:p>
            <a:r>
              <a:rPr lang="ru-RU" sz="2000" dirty="0"/>
              <a:t>предоставление субсидий на осуществление капитальных вложений;</a:t>
            </a:r>
          </a:p>
          <a:p>
            <a:r>
              <a:rPr lang="ru-RU" sz="2000" dirty="0"/>
              <a:t>предоставление бюджетных инвестиций и субсидий юридическим лицам;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выработка предложений по совершенствованию муниципальной политики и нормативного регулирования;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осуществление стимулирующих налоговых расходов</a:t>
            </a:r>
            <a:r>
              <a:rPr lang="ru-RU" sz="2000" dirty="0"/>
              <a:t>;</a:t>
            </a:r>
          </a:p>
          <a:p>
            <a:r>
              <a:rPr lang="ru-RU" sz="2000" dirty="0"/>
              <a:t>организация и проведение НИОКР;</a:t>
            </a:r>
          </a:p>
          <a:p>
            <a:r>
              <a:rPr lang="ru-RU" sz="2000" dirty="0">
                <a:highlight>
                  <a:srgbClr val="FFFF00"/>
                </a:highlight>
              </a:rPr>
              <a:t>создание и развитие информационных систем</a:t>
            </a:r>
            <a:r>
              <a:rPr lang="ru-RU" sz="2000" dirty="0"/>
              <a:t>;</a:t>
            </a:r>
          </a:p>
          <a:p>
            <a:r>
              <a:rPr lang="ru-RU" sz="2000" dirty="0"/>
              <a:t>предоставление целевых субсидий муниципальным учреждениям в целях осуществления КВ, операций с недвижимым имуществом, приобретения нефинансовых активов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9CB5A-E0CD-487A-8871-1E2995D0FF1E}"/>
              </a:ext>
            </a:extLst>
          </p:cNvPr>
          <p:cNvSpPr txBox="1"/>
          <p:nvPr/>
        </p:nvSpPr>
        <p:spPr>
          <a:xfrm>
            <a:off x="9854713" y="5398880"/>
            <a:ext cx="791893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Процессная часть: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выполнение муниципального задания;</a:t>
            </a:r>
          </a:p>
          <a:p>
            <a:r>
              <a:rPr lang="ru-RU" sz="2000" dirty="0"/>
              <a:t>осуществление текущей деятельности казенных учреждений;</a:t>
            </a:r>
          </a:p>
          <a:p>
            <a:r>
              <a:rPr lang="ru-RU" sz="2000" dirty="0"/>
              <a:t>предоставление целевых субсидий муниципальным учреждениям (</a:t>
            </a:r>
            <a:r>
              <a:rPr lang="ru-RU" sz="2000" dirty="0">
                <a:highlight>
                  <a:srgbClr val="FFFF00"/>
                </a:highlight>
              </a:rPr>
              <a:t>за исключением субсидий, предоставляемых в рамках проектной деятельности</a:t>
            </a:r>
            <a:r>
              <a:rPr lang="ru-RU" sz="2000" dirty="0"/>
              <a:t>);</a:t>
            </a:r>
          </a:p>
          <a:p>
            <a:r>
              <a:rPr lang="ru-RU" sz="2000" dirty="0"/>
              <a:t>оказание мер социальной поддержки отдельным категориям населения (</a:t>
            </a:r>
            <a:r>
              <a:rPr lang="ru-RU" sz="2000" dirty="0">
                <a:highlight>
                  <a:srgbClr val="FFFF00"/>
                </a:highlight>
              </a:rPr>
              <a:t>за исключением случаев, когда НПА установлен ограниченный период действия соответствующих мер</a:t>
            </a:r>
            <a:r>
              <a:rPr lang="ru-RU" sz="2000" dirty="0"/>
              <a:t>);</a:t>
            </a:r>
          </a:p>
          <a:p>
            <a:r>
              <a:rPr lang="ru-RU" sz="2000" dirty="0"/>
              <a:t>обслуживание муниципального долга;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предоставление субсидий в целях финансового обеспечения исполнения муниципального социального заказа </a:t>
            </a:r>
            <a:r>
              <a:rPr lang="ru-RU" sz="2000" dirty="0"/>
              <a:t>на оказание муниципальных услуг в социальной сфере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F812F-0A23-4D11-B869-0802E9D8147D}"/>
              </a:ext>
            </a:extLst>
          </p:cNvPr>
          <p:cNvSpPr txBox="1"/>
          <p:nvPr/>
        </p:nvSpPr>
        <p:spPr>
          <a:xfrm>
            <a:off x="18134135" y="4305689"/>
            <a:ext cx="567983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31 октября 2018 г. № 1288 «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организации проектной деятельности в Правительстве Российской Федерации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остановление Правительства Российской Федерации от 26 мая 2021 г. № 786 «</a:t>
            </a:r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системе управления государственными программами Российской Федерации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и реализации государственных программ субъектов Российской Федерации и муниципальных прог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рамм / Письмо  Минэкономразвития России № 3493-ПК/Д19и, Минфина России № 26-02-06/9321 от 06.02.2023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112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8163" y="251831"/>
            <a:ext cx="22315635" cy="2038808"/>
          </a:xfrm>
        </p:spPr>
        <p:txBody>
          <a:bodyPr/>
          <a:lstStyle/>
          <a:p>
            <a:r>
              <a:rPr lang="ru-RU" sz="7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«Неоднозначный» статус муниципальной программы</a:t>
            </a:r>
            <a:endParaRPr lang="ru-RU" sz="7200" b="1" dirty="0">
              <a:solidFill>
                <a:schemeClr val="accent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45444" y="8675648"/>
            <a:ext cx="4995746" cy="3434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984917" y="8274206"/>
            <a:ext cx="5999356" cy="4505093"/>
          </a:xfrm>
          <a:prstGeom prst="homePlat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стратегического планирования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(172-ФЗ, ст. 3) </a:t>
            </a: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16399727" y="8274206"/>
            <a:ext cx="5999356" cy="4348976"/>
          </a:xfrm>
          <a:prstGeom prst="homePlat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бюджетного планирования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(БК РФ, ст. 179)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74166" y="2755273"/>
            <a:ext cx="5999356" cy="4505093"/>
          </a:xfrm>
          <a:prstGeom prst="rect">
            <a:avLst/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программы субъекта Российской Федерации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87814" y="2787805"/>
            <a:ext cx="5999356" cy="4505093"/>
          </a:xfrm>
          <a:prstGeom prst="roundRect">
            <a:avLst>
              <a:gd name="adj" fmla="val 0"/>
            </a:avLst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Региональные проекты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297957" y="9917611"/>
            <a:ext cx="978408" cy="9506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14922506" y="9917611"/>
            <a:ext cx="978408" cy="9506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 flipH="1">
            <a:off x="11352666" y="4532495"/>
            <a:ext cx="1556004" cy="950648"/>
          </a:xfrm>
          <a:prstGeom prst="leftRightArrow">
            <a:avLst/>
          </a:prstGeom>
          <a:solidFill>
            <a:srgbClr val="CE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9723863" y="7492683"/>
            <a:ext cx="978408" cy="9506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3332785" y="7492683"/>
            <a:ext cx="978408" cy="9506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339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57166" y="2457280"/>
            <a:ext cx="21453574" cy="10285360"/>
          </a:xfrm>
        </p:spPr>
        <p:txBody>
          <a:bodyPr wrap="square"/>
          <a:lstStyle/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Выделены 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типов </a:t>
            </a: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программ, имеющих сходную целевую направленность и нацеленных на решение одного вопроса местного значения или группы тесно тематически связанных вопросов местного значения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Выделенные типы программ объединены в </a:t>
            </a:r>
            <a:r>
              <a:rPr lang="ru-RU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категорий </a:t>
            </a: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принципу тематической близости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каждого типа выделены «базовые» и «локально специфичные» программы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«базовые» программы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: присутствуют в большинстве городских округов, тематика соответствует основным вопросам местного значения</a:t>
            </a:r>
          </a:p>
          <a:p>
            <a:pPr marL="1790686" lvl="1" indent="-571500">
              <a:buFont typeface="Arial" panose="020B0604020202020204" pitchFamily="34" charset="0"/>
              <a:buChar char="•"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«локально специфичные» программы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: присутствуют в отдельных городских округах, выделение обусловлено локальными особенностями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73" y="355391"/>
            <a:ext cx="22315635" cy="232410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Предметная область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31225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10574697" y="1914585"/>
            <a:ext cx="4739568" cy="25325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7151" y="9104316"/>
            <a:ext cx="4382691" cy="38930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16533" y="1914585"/>
            <a:ext cx="4827504" cy="6952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672" y="1931786"/>
            <a:ext cx="4385245" cy="6952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9290" y="414229"/>
            <a:ext cx="23062189" cy="1117965"/>
          </a:xfrm>
        </p:spPr>
        <p:txBody>
          <a:bodyPr/>
          <a:lstStyle/>
          <a:p>
            <a:r>
              <a:rPr lang="ru-RU" sz="6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Типичные варианты объединения категорий и типов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6588" y="2959468"/>
            <a:ext cx="3791415" cy="720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340" y="7452303"/>
            <a:ext cx="3791415" cy="1003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Соц. поддержка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8002" y="3919726"/>
            <a:ext cx="3791415" cy="715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Культура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000" y="4870056"/>
            <a:ext cx="3791415" cy="1003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Физкультура и спорт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8001" y="6133892"/>
            <a:ext cx="3791415" cy="1174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Молодёжная политика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41826" y="3010265"/>
            <a:ext cx="3805310" cy="10036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Поддержка МСП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1584" y="9104317"/>
            <a:ext cx="4793892" cy="3893072"/>
          </a:xfrm>
          <a:prstGeom prst="rect">
            <a:avLst/>
          </a:prstGeom>
          <a:solidFill>
            <a:srgbClr val="CE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32325" y="10397852"/>
            <a:ext cx="4195921" cy="10036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Благоустройство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88044" y="11656345"/>
            <a:ext cx="4222276" cy="10723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Городская среда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2235" y="10617174"/>
            <a:ext cx="3857182" cy="682149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56734" y="4694425"/>
            <a:ext cx="4709534" cy="5280530"/>
          </a:xfrm>
          <a:prstGeom prst="rect">
            <a:avLst/>
          </a:prstGeom>
          <a:solidFill>
            <a:srgbClr val="E9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029689" y="5609253"/>
            <a:ext cx="3791415" cy="12229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Профилактика преступности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41826" y="7140527"/>
            <a:ext cx="3791415" cy="10036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Защита от ЧС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55721" y="8505381"/>
            <a:ext cx="3791415" cy="12576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Профилактика терроризма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546556" y="10255157"/>
            <a:ext cx="13525704" cy="2665611"/>
          </a:xfrm>
          <a:prstGeom prst="rect">
            <a:avLst/>
          </a:prstGeom>
          <a:solidFill>
            <a:srgbClr val="F8F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807776" y="11125795"/>
            <a:ext cx="4469870" cy="15068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Туризм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715547" y="11109143"/>
            <a:ext cx="3829893" cy="16195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Охрана окружающей среды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453514" y="1914586"/>
            <a:ext cx="7530841" cy="80603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865179" y="3039737"/>
            <a:ext cx="6713486" cy="810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Муниципальная служба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865179" y="5434418"/>
            <a:ext cx="6713485" cy="69947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Муниципальное имущество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865178" y="6548985"/>
            <a:ext cx="6713486" cy="73311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Муниципальные финансы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865177" y="8964825"/>
            <a:ext cx="6640538" cy="7707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Информатизация управления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902753" y="11108231"/>
            <a:ext cx="3791415" cy="15611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Гражданское общество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8598" y="2081689"/>
            <a:ext cx="3844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Социальная сфера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866186" y="2081687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Экономика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36158" y="3522931"/>
            <a:ext cx="4314565" cy="1003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Обеспечение жильем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468231" y="5408156"/>
            <a:ext cx="4304387" cy="10036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Развитие ЖКХ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470686" y="7251901"/>
            <a:ext cx="4280037" cy="11745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Энергосбережение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51883" y="2081688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Жилье и ЖКХ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6646" y="9275083"/>
            <a:ext cx="4354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Развитие территории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42096" y="11610791"/>
            <a:ext cx="3867321" cy="1174592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Дорожное хозяйство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66621" y="9350201"/>
            <a:ext cx="2634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Городская</a:t>
            </a:r>
          </a:p>
          <a:p>
            <a:pPr algn="ctr"/>
            <a:r>
              <a:rPr lang="ru-RU" sz="3200" dirty="0"/>
              <a:t>мобильность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493939" y="4777139"/>
            <a:ext cx="273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Безопасность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865180" y="2055370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Обеспечивающие программы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299988" y="10082160"/>
            <a:ext cx="382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Прочие программы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6865179" y="4263856"/>
            <a:ext cx="6713486" cy="74355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Муниципальное управление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65177" y="7731977"/>
            <a:ext cx="6640537" cy="83325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Градостроительство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625091" y="11162860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642000" y="12408686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95321" y="11145881"/>
            <a:ext cx="0" cy="1282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9720709" y="11011824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9737618" y="12257650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0256695" y="10994845"/>
            <a:ext cx="0" cy="1282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9739680" y="6053993"/>
            <a:ext cx="5408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9755709" y="7839197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246308" y="6033807"/>
            <a:ext cx="17724" cy="18355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cxnSpLocks/>
          </p:cNvCxnSpPr>
          <p:nvPr/>
        </p:nvCxnSpPr>
        <p:spPr>
          <a:xfrm flipH="1">
            <a:off x="14821104" y="6257420"/>
            <a:ext cx="5158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14783668" y="9104316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15299988" y="6240439"/>
            <a:ext cx="2760" cy="28638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 flipV="1">
            <a:off x="4563051" y="5467166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4579960" y="6712992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120308" y="5467167"/>
            <a:ext cx="0" cy="1282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295797" y="3319566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2809" y="3294349"/>
            <a:ext cx="13928" cy="3468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23534673" y="4608988"/>
            <a:ext cx="537587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23519914" y="9350201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cxnSpLocks/>
          </p:cNvCxnSpPr>
          <p:nvPr/>
        </p:nvCxnSpPr>
        <p:spPr>
          <a:xfrm flipH="1">
            <a:off x="24036325" y="4608988"/>
            <a:ext cx="36910" cy="47412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9710320" y="3947946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>
            <a:off x="9750724" y="5691945"/>
            <a:ext cx="54021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0246308" y="3957368"/>
            <a:ext cx="11402" cy="17515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12706" y="6746351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55969" y="7072421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44019" y="7064217"/>
            <a:ext cx="6964" cy="22859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36739" y="9300450"/>
            <a:ext cx="10629816" cy="311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10952618" y="9275083"/>
            <a:ext cx="0" cy="1870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4586122" y="4274566"/>
            <a:ext cx="604518" cy="67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217619" y="4240223"/>
            <a:ext cx="6438" cy="51312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cxnSpLocks/>
            <a:stCxn id="55" idx="2"/>
          </p:cNvCxnSpPr>
          <p:nvPr/>
        </p:nvCxnSpPr>
        <p:spPr>
          <a:xfrm flipH="1">
            <a:off x="9720711" y="10666935"/>
            <a:ext cx="749422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cxnSpLocks/>
            <a:stCxn id="55" idx="2"/>
          </p:cNvCxnSpPr>
          <p:nvPr/>
        </p:nvCxnSpPr>
        <p:spPr>
          <a:xfrm>
            <a:off x="17214935" y="10666935"/>
            <a:ext cx="0" cy="458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10462965" y="6059024"/>
            <a:ext cx="57023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0489977" y="6033807"/>
            <a:ext cx="3340" cy="18570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0536360" y="7839197"/>
            <a:ext cx="55332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F9856AA3-E816-4989-88E2-31895CE84AA7}"/>
              </a:ext>
            </a:extLst>
          </p:cNvPr>
          <p:cNvCxnSpPr>
            <a:cxnSpLocks/>
          </p:cNvCxnSpPr>
          <p:nvPr/>
        </p:nvCxnSpPr>
        <p:spPr>
          <a:xfrm>
            <a:off x="13499019" y="9974956"/>
            <a:ext cx="0" cy="642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10F88F3F-ED4F-4812-9783-4F0EF1A5B77D}"/>
              </a:ext>
            </a:extLst>
          </p:cNvPr>
          <p:cNvCxnSpPr>
            <a:cxnSpLocks/>
          </p:cNvCxnSpPr>
          <p:nvPr/>
        </p:nvCxnSpPr>
        <p:spPr>
          <a:xfrm flipV="1">
            <a:off x="13499019" y="9973290"/>
            <a:ext cx="0" cy="2818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5DDF61A0-9A50-4557-B18D-B783CB908449}"/>
              </a:ext>
            </a:extLst>
          </p:cNvPr>
          <p:cNvCxnSpPr>
            <a:cxnSpLocks/>
          </p:cNvCxnSpPr>
          <p:nvPr/>
        </p:nvCxnSpPr>
        <p:spPr>
          <a:xfrm flipH="1">
            <a:off x="355969" y="12997389"/>
            <a:ext cx="21479111" cy="692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0A89D587-4A58-4D55-AFEA-768134390988}"/>
              </a:ext>
            </a:extLst>
          </p:cNvPr>
          <p:cNvCxnSpPr>
            <a:cxnSpLocks/>
          </p:cNvCxnSpPr>
          <p:nvPr/>
        </p:nvCxnSpPr>
        <p:spPr>
          <a:xfrm flipV="1">
            <a:off x="21798460" y="12632629"/>
            <a:ext cx="1" cy="397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28B1F31B-B5E8-4FBF-B516-7567C994A09D}"/>
              </a:ext>
            </a:extLst>
          </p:cNvPr>
          <p:cNvCxnSpPr>
            <a:cxnSpLocks/>
          </p:cNvCxnSpPr>
          <p:nvPr/>
        </p:nvCxnSpPr>
        <p:spPr>
          <a:xfrm>
            <a:off x="350983" y="9260583"/>
            <a:ext cx="0" cy="38827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4B0EB0F6-2B65-4FB4-AC6D-E26B7419EACD}"/>
              </a:ext>
            </a:extLst>
          </p:cNvPr>
          <p:cNvCxnSpPr>
            <a:cxnSpLocks/>
          </p:cNvCxnSpPr>
          <p:nvPr/>
        </p:nvCxnSpPr>
        <p:spPr>
          <a:xfrm>
            <a:off x="15051874" y="9567470"/>
            <a:ext cx="0" cy="15407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AB4CF36-43F9-4F1C-8FC0-0993C44BB3C3}"/>
              </a:ext>
            </a:extLst>
          </p:cNvPr>
          <p:cNvCxnSpPr>
            <a:cxnSpLocks/>
          </p:cNvCxnSpPr>
          <p:nvPr/>
        </p:nvCxnSpPr>
        <p:spPr>
          <a:xfrm flipH="1">
            <a:off x="15060328" y="9038263"/>
            <a:ext cx="767198" cy="5292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4BFBFEEA-8929-49C0-B25C-7AC56E74BC83}"/>
              </a:ext>
            </a:extLst>
          </p:cNvPr>
          <p:cNvCxnSpPr>
            <a:cxnSpLocks/>
          </p:cNvCxnSpPr>
          <p:nvPr/>
        </p:nvCxnSpPr>
        <p:spPr>
          <a:xfrm>
            <a:off x="15827526" y="3294349"/>
            <a:ext cx="0" cy="5774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7A2BD5FA-9B6B-47CC-A490-491935F33320}"/>
              </a:ext>
            </a:extLst>
          </p:cNvPr>
          <p:cNvCxnSpPr/>
          <p:nvPr/>
        </p:nvCxnSpPr>
        <p:spPr>
          <a:xfrm flipH="1">
            <a:off x="15282772" y="3319567"/>
            <a:ext cx="537587" cy="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4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5518" y="758792"/>
            <a:ext cx="20876990" cy="17709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«Локально специфичные» программы: примеры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4133" y="9820940"/>
            <a:ext cx="4631229" cy="18273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Развитие архивного дела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63993" y="9848156"/>
            <a:ext cx="4631229" cy="17834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Поддержка казачества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38575" y="5620943"/>
            <a:ext cx="4631229" cy="18273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Развитие внегородских территорий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63993" y="7760844"/>
            <a:ext cx="4631229" cy="178347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Международные и межмуниципальные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9483" y="3548973"/>
            <a:ext cx="4631229" cy="17834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Развитие общественного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4064" y="5587852"/>
            <a:ext cx="4631229" cy="17942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Формирование доступной среды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063993" y="3544423"/>
            <a:ext cx="4631229" cy="17834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Повышение инвестиционной привлекательности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53924" y="3517074"/>
            <a:ext cx="4631229" cy="17834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Поддержка сельского хозяйства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99483" y="7724656"/>
            <a:ext cx="4631229" cy="17537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Противодействие коррупции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66388" y="9848156"/>
            <a:ext cx="4631229" cy="17834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Гармонизация межнациональных отношений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950085" y="7760844"/>
            <a:ext cx="4638904" cy="178347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Строительство, развитие инфраструктуры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09450" y="10173316"/>
            <a:ext cx="25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/>
              <a:t>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81738" y="3560122"/>
            <a:ext cx="4631229" cy="1794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Профилактика наркомании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056320" y="5620943"/>
            <a:ext cx="4631229" cy="17942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Развитие ритуальных услуг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91808" y="5631735"/>
            <a:ext cx="4631229" cy="17834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Санаторно-курортная деятельность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66387" y="7738264"/>
            <a:ext cx="4631229" cy="175374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Развитие СМИ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20206" y="7604439"/>
            <a:ext cx="4898661" cy="2096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5917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984273" y="2854712"/>
            <a:ext cx="14396803" cy="9161095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большинстве случаев представлены единственной программой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поддержки малого и среднего предпринимательства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с низким уровнем ресурсного обеспечения: доля в общем объёме программных расходов обычно не более 0,5 %, средний объем финансирования – менее 1000 рублей на жителя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Преобладают организационные мероприятия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Примеры локально специфичных программ развития экономики</a:t>
            </a:r>
          </a:p>
          <a:p>
            <a:pPr marL="1676386" lvl="1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субъектов деятельности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 сфере промышленности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(Хабаровск)</a:t>
            </a:r>
          </a:p>
          <a:p>
            <a:pPr marL="1676386" lvl="1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инвестиционной привлекательности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муниципального образования (Краснодар, Хабаровск)</a:t>
            </a:r>
          </a:p>
          <a:p>
            <a:pPr marL="1676386" lvl="1" indent="-457200">
              <a:buFont typeface="Arial" panose="020B0604020202020204" pitchFamily="34" charset="0"/>
              <a:buChar char="•"/>
            </a:pP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охрана труда и содействие занятости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населения (Краснодар, Чебоксары)</a:t>
            </a:r>
          </a:p>
          <a:p>
            <a:pPr marL="1676386" lvl="1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сельского хозяйства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(Сочи, Орск, Комсомольск-на-Амуре, Реутов)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73" y="349185"/>
            <a:ext cx="22315635" cy="192700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экономики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2029" y="2854712"/>
            <a:ext cx="2854712" cy="1895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93%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2029" y="5616497"/>
            <a:ext cx="2854712" cy="189570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0,4%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2029" y="9326136"/>
            <a:ext cx="2854712" cy="18957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0,3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771" y="3263957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городов выборки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771" y="577952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объема программных расходов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6771" y="9570935"/>
            <a:ext cx="232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тыс. руб. на жителя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2029" y="8090726"/>
            <a:ext cx="3786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Владивосток – 4,2%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2029" y="11555602"/>
            <a:ext cx="5856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Южно-Сахалинск – 6,2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32367279"/>
      </p:ext>
    </p:extLst>
  </p:cSld>
  <p:clrMapOvr>
    <a:masterClrMapping/>
  </p:clrMapOvr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UE_Templ2020</Template>
  <TotalTime>31159</TotalTime>
  <Words>2120</Words>
  <Application>Microsoft Office PowerPoint</Application>
  <PresentationFormat>Произвольный</PresentationFormat>
  <Paragraphs>298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Trebuchet MS</vt:lpstr>
      <vt:lpstr>UE_Templ2020</vt:lpstr>
      <vt:lpstr>Муниципальные программы поддержки экономического развития: особенности формирования и проблемы реализации   А. С. Пузанов, генеральный директор Р. А. Попов, зам. руководителя направления «Муниципальное экономическое развитие»</vt:lpstr>
      <vt:lpstr>Система стратегического и территориального планирования с целью развития городских территорий Российской Федерации (в соответствии с Федеральным законом № 172-ФЗ)</vt:lpstr>
      <vt:lpstr>Система плановых документов опорных населенных пунктов</vt:lpstr>
      <vt:lpstr>Реформирование системы программного планирования: основные принципы</vt:lpstr>
      <vt:lpstr>«Неоднозначный» статус муниципальной программы</vt:lpstr>
      <vt:lpstr>Предметная область муниципальных программ</vt:lpstr>
      <vt:lpstr>Типичные варианты объединения категорий и типов программ</vt:lpstr>
      <vt:lpstr>«Локально специфичные» программы: примеры</vt:lpstr>
      <vt:lpstr>Программы развития экономики</vt:lpstr>
      <vt:lpstr>Программы развития экономики: типичные мероприятия </vt:lpstr>
      <vt:lpstr>Программы развития городской мобильности</vt:lpstr>
      <vt:lpstr>Программы развития территории города</vt:lpstr>
      <vt:lpstr>Программы развития туризма</vt:lpstr>
      <vt:lpstr>Муниципальная программа как документ стратегического планирования: проблемы </vt:lpstr>
      <vt:lpstr>Муниципальная программа как инструмент бюджетного планирования: проблемы </vt:lpstr>
      <vt:lpstr>Муниципальная программа как элемент проектной деятельности: проблемы </vt:lpstr>
      <vt:lpstr>Приоритетные проекты развития города</vt:lpstr>
      <vt:lpstr>Поддержка программ и проектов муниципального экономического развития</vt:lpstr>
      <vt:lpstr>Издания ИЭГ по теме муниципального стратегического планирования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Börner</dc:creator>
  <cp:lastModifiedBy>Александр С. Пузанов</cp:lastModifiedBy>
  <cp:revision>380</cp:revision>
  <cp:lastPrinted>2024-12-03T14:54:51Z</cp:lastPrinted>
  <dcterms:created xsi:type="dcterms:W3CDTF">2020-06-04T18:50:56Z</dcterms:created>
  <dcterms:modified xsi:type="dcterms:W3CDTF">2025-06-16T14:26:53Z</dcterms:modified>
</cp:coreProperties>
</file>