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0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91" r:id="rId18"/>
    <p:sldId id="286" r:id="rId19"/>
    <p:sldId id="287" r:id="rId20"/>
    <p:sldId id="288" r:id="rId21"/>
    <p:sldId id="289" r:id="rId22"/>
    <p:sldId id="290" r:id="rId23"/>
  </p:sldIdLst>
  <p:sldSz cx="12192000" cy="68580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120" y="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CE9C9-1996-4579-BBE5-BAD4F04A4A7F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9B0A9-57B6-479E-BA38-94C0D3C22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72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EF3F1-48E4-4F85-BBAC-7A0994D4435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939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869-A999-4D85-81A6-AFDFFE97F9A7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5DBCA-D64A-45AD-A5BF-770D775E1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496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869-A999-4D85-81A6-AFDFFE97F9A7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5DBCA-D64A-45AD-A5BF-770D775E1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327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869-A999-4D85-81A6-AFDFFE97F9A7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5DBCA-D64A-45AD-A5BF-770D775E1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242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869-A999-4D85-81A6-AFDFFE97F9A7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5DBCA-D64A-45AD-A5BF-770D775E1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746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869-A999-4D85-81A6-AFDFFE97F9A7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5DBCA-D64A-45AD-A5BF-770D775E1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9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869-A999-4D85-81A6-AFDFFE97F9A7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5DBCA-D64A-45AD-A5BF-770D775E1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81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869-A999-4D85-81A6-AFDFFE97F9A7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5DBCA-D64A-45AD-A5BF-770D775E1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049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869-A999-4D85-81A6-AFDFFE97F9A7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5DBCA-D64A-45AD-A5BF-770D775E1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93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869-A999-4D85-81A6-AFDFFE97F9A7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5DBCA-D64A-45AD-A5BF-770D775E1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587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869-A999-4D85-81A6-AFDFFE97F9A7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5DBCA-D64A-45AD-A5BF-770D775E1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607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869-A999-4D85-81A6-AFDFFE97F9A7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5DBCA-D64A-45AD-A5BF-770D775E1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745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22869-A999-4D85-81A6-AFDFFE97F9A7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D5DBCA-D64A-45AD-A5BF-770D775E16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68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553" y="365125"/>
            <a:ext cx="11742559" cy="2160905"/>
          </a:xfrm>
          <a:solidFill>
            <a:schemeClr val="tx2">
              <a:lumMod val="10000"/>
              <a:lumOff val="9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dirty="0"/>
              <a:t>Условно позитивные и условно негативные факторы </a:t>
            </a:r>
            <a:r>
              <a:rPr lang="en-US" sz="3600" b="1" dirty="0" err="1">
                <a:solidFill>
                  <a:srgbClr val="0070C0"/>
                </a:solidFill>
              </a:rPr>
              <a:t>Ortgeist</a:t>
            </a:r>
            <a:r>
              <a:rPr lang="en-US" sz="3600" b="1" dirty="0">
                <a:solidFill>
                  <a:srgbClr val="0070C0"/>
                </a:solidFill>
              </a:rPr>
              <a:t> </a:t>
            </a:r>
            <a:r>
              <a:rPr lang="ru-RU" sz="3600" b="1" dirty="0"/>
              <a:t>и </a:t>
            </a:r>
            <a:r>
              <a:rPr lang="en-US" sz="3600" b="1" dirty="0">
                <a:solidFill>
                  <a:srgbClr val="C00000"/>
                </a:solidFill>
              </a:rPr>
              <a:t>Zeitgeist</a:t>
            </a:r>
            <a:r>
              <a:rPr lang="en-US" sz="3600" b="1" dirty="0"/>
              <a:t> </a:t>
            </a:r>
            <a:r>
              <a:rPr lang="ru-RU" sz="3600" b="1" dirty="0"/>
              <a:t>Пскова и Петрозаводска в контексте инновационной проблематики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553" y="2713278"/>
            <a:ext cx="5288567" cy="35160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317" y="2713278"/>
            <a:ext cx="6250795" cy="351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524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6" y="130630"/>
            <a:ext cx="11843656" cy="914400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позитивные факторы </a:t>
            </a:r>
            <a:r>
              <a:rPr lang="en-US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Ortgeist </a:t>
            </a:r>
            <a:r>
              <a:rPr lang="ru-RU" sz="4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Птз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(2)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3286" y="1153886"/>
            <a:ext cx="11843656" cy="5627914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ru-RU" sz="3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психологии </a:t>
            </a:r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ru-RU" sz="3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(характер, идентичность, менталитет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Открытость к новизне, в том числе приходящей извне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Открытость и доброжелательность к приезжим (с поправкой на клановую замкнутость городских элит)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Осознание себя частью российского Северо-Запада, а также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Фенноскандии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(инновационно перспективных пространств)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Индивидуализм (патернализм не является базовой чертой характера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петрозаводчан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Tx/>
              <a:buChar char="-"/>
            </a:pPr>
            <a:endParaRPr lang="ru-RU" sz="3200" dirty="0"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493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6" y="185057"/>
            <a:ext cx="11887200" cy="1110343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негативные факторы 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Ortgeist </a:t>
            </a: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Птз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3286" y="1446663"/>
            <a:ext cx="11887200" cy="5280709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>
              <a:buFontTx/>
              <a:buChar char="-"/>
            </a:pPr>
            <a:endParaRPr lang="ru-RU" sz="100" dirty="0">
              <a:latin typeface="Bahnschrift SemiBold Condensed" panose="020B0502040204020203" pitchFamily="34" charset="0"/>
            </a:endParaRPr>
          </a:p>
          <a:p>
            <a:endParaRPr lang="ru-RU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Единственный фактор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такого рода — суровый северный климат, вырабатывающий в людях 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замороженность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отмороженность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частично тормозящую инициативность.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«Замороженность» местных жителей проявляется в повышенной осторожности и медлительности при принятии нестандартных решений.</a:t>
            </a:r>
          </a:p>
        </p:txBody>
      </p:sp>
    </p:spTree>
    <p:extLst>
      <p:ext uri="{BB962C8B-B14F-4D97-AF65-F5344CB8AC3E}">
        <p14:creationId xmlns:p14="http://schemas.microsoft.com/office/powerpoint/2010/main" val="1074940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7" y="107770"/>
            <a:ext cx="11843656" cy="1012370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позитивные факторы </a:t>
            </a:r>
            <a:r>
              <a:rPr lang="en-US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Zeitgeist </a:t>
            </a:r>
            <a:r>
              <a:rPr lang="ru-RU" sz="4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Птз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63287" y="1273629"/>
            <a:ext cx="11843656" cy="5453742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 фактор федерального центра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Инвестиционно-инновационное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патронирование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финансирование федеральным центром стратегически важных проектов на территории Петрозаводска (цифровая верфь и др.)</a:t>
            </a: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Граждански активные отношения с региональной и местной властью, рационально-критическая оценка её деятельности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Сравнительная легкодоступность местной власти в режиме электронного и личного общения с гражданами</a:t>
            </a:r>
            <a:endParaRPr lang="ru-RU" sz="3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Адресация гражданами своих претензий к власти при помощи инструмента «сетевой челобитной демократии», рационально-критическая оценка результатов этих обращений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Tx/>
              <a:buChar char="-"/>
            </a:pPr>
            <a:endParaRPr lang="ru-RU" sz="3000" dirty="0">
              <a:latin typeface="Bahnschrift SemiBold Condensed" panose="020B0502040204020203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Tx/>
              <a:buChar char="-"/>
            </a:pPr>
            <a:endParaRPr lang="ru-RU" sz="3000" dirty="0">
              <a:latin typeface="Bahnschrift SemiBold Condensed" panose="020B05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14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6" y="130630"/>
            <a:ext cx="11843656" cy="653141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позитивные факторы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Zeitgeist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Птз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(2)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63287" y="892630"/>
            <a:ext cx="11843656" cy="5834742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b="1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</a:t>
            </a:r>
            <a:r>
              <a:rPr lang="ru-RU" sz="30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значимые социально-психологические тренды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Отсутствие перегруженности сознания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петрозаводчан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исторической памятью, в том числе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конфликтогенной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отношению к западным соседям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Центральное место, которое занимает современная культурная жизнь в самосознании и активности горожан, что создаёт конкурентные, в том числе инновационные, преимущества в данных сферах деятельности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Инновационное переформатирование градообразующего образа Завода: из державно-индустриального – в социально-реабилитационный, культурно-символический и культурно-организационный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Tx/>
              <a:buChar char="-"/>
            </a:pPr>
            <a:endParaRPr lang="ru-RU" sz="2500" dirty="0">
              <a:latin typeface="Bahnschrift SemiBold Condensed" panose="020B0502040204020203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Tx/>
              <a:buChar char="-"/>
            </a:pPr>
            <a:endParaRPr lang="ru-RU" sz="2200" dirty="0">
              <a:latin typeface="Bahnschrift SemiBold Condensed" panose="020B0502040204020203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Tx/>
              <a:buChar char="-"/>
            </a:pPr>
            <a:endParaRPr lang="ru-RU" sz="2200" dirty="0">
              <a:latin typeface="Bahnschrift SemiBold Condensed" panose="020B05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738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6" y="130630"/>
            <a:ext cx="11843656" cy="653141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позитивные факторы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Zeitgeist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Птз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63287" y="892630"/>
            <a:ext cx="11843656" cy="5834742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b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b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b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400" b="1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</a:t>
            </a:r>
            <a:r>
              <a:rPr lang="ru-RU" sz="3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значимые социально-психологические тренды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Устойчивый подъём интереса к карельской культуре и современному искусству с «карельским уклоном» (музеи, выставки, фестивали, показы мод и т.д.)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Простор для творчества (приток молодёжи), развитие креативного бизнеса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Актуальная модель счастья: отношение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петрозаводчан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себе как к носителям первосортной культуры, мотивирующее их к инициативности и активности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Tx/>
              <a:buChar char="-"/>
            </a:pPr>
            <a:endParaRPr lang="ru-RU" sz="2500" dirty="0">
              <a:latin typeface="Bahnschrift SemiBold Condensed" panose="020B0502040204020203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Tx/>
              <a:buChar char="-"/>
            </a:pPr>
            <a:endParaRPr lang="ru-RU" sz="2200" dirty="0">
              <a:latin typeface="Bahnschrift SemiBold Condensed" panose="020B0502040204020203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Tx/>
              <a:buChar char="-"/>
            </a:pPr>
            <a:endParaRPr lang="ru-RU" sz="2200" dirty="0">
              <a:latin typeface="Bahnschrift SemiBold Condensed" panose="020B05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177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3" y="157926"/>
            <a:ext cx="11810999" cy="1148360"/>
          </a:xfrm>
          <a:blipFill>
            <a:blip r:embed="rId2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негативные факторы </a:t>
            </a:r>
            <a:r>
              <a:rPr lang="en-US" sz="4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Zeitgeist </a:t>
            </a:r>
            <a:r>
              <a:rPr lang="ru-RU" sz="4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Птз</a:t>
            </a:r>
            <a:r>
              <a:rPr lang="ru-RU" sz="4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95943" y="1404257"/>
            <a:ext cx="11810999" cy="5323115"/>
          </a:xfrm>
          <a:blipFill>
            <a:blip r:embed="rId3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b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b="1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Макрополитический</a:t>
            </a:r>
            <a:r>
              <a:rPr lang="ru-RU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фактор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Вынужденная изолированность от Финляндии и Запада в целом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dirty="0">
                <a:latin typeface="Bahnschrift SemiBold Condensed" panose="020B0502040204020203" pitchFamily="34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изоляционистский по отношению к Западу общественно-политический климат, существующий в РФ</a:t>
            </a:r>
          </a:p>
          <a:p>
            <a:pPr marL="0" indent="0" algn="ctr">
              <a:lnSpc>
                <a:spcPct val="120000"/>
              </a:lnSpc>
              <a:spcBef>
                <a:spcPts val="300"/>
              </a:spcBef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300"/>
              </a:spcBef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Социально-политические и социально-экономические факторы</a:t>
            </a:r>
          </a:p>
          <a:p>
            <a:pPr marL="0" indent="0">
              <a:lnSpc>
                <a:spcPct val="120000"/>
              </a:lnSpc>
              <a:spcBef>
                <a:spcPts val="3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Многолетний отток населения в Финляндию</a:t>
            </a:r>
          </a:p>
          <a:p>
            <a:pPr marL="0" indent="0">
              <a:lnSpc>
                <a:spcPct val="120000"/>
              </a:lnSpc>
              <a:spcBef>
                <a:spcPts val="3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Усилившийся в последние три года отток населения, особенно представителей креативного класса</a:t>
            </a:r>
          </a:p>
          <a:p>
            <a:pPr marL="0" indent="0">
              <a:lnSpc>
                <a:spcPct val="120000"/>
              </a:lnSpc>
              <a:spcBef>
                <a:spcPts val="3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«Схлопывание» общественных пространств, особенно актуальных для молодёжи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Агрикалча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Синий коридор и др.)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ru-RU" sz="2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924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3" y="130629"/>
            <a:ext cx="11810999" cy="1153885"/>
          </a:xfrm>
          <a:blipFill>
            <a:blip r:embed="rId2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негативные факторы </a:t>
            </a:r>
            <a:r>
              <a:rPr lang="en-US" sz="4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Zeitgeist </a:t>
            </a:r>
            <a:r>
              <a:rPr lang="ru-RU" sz="4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Птз</a:t>
            </a:r>
            <a:r>
              <a:rPr lang="ru-RU" sz="4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95943" y="1393371"/>
            <a:ext cx="11810999" cy="5334001"/>
          </a:xfrm>
          <a:blipFill>
            <a:blip r:embed="rId3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endParaRPr lang="ru-RU" sz="100" dirty="0">
              <a:latin typeface="Bahnschrift SemiBold Condensed" panose="020B0502040204020203" pitchFamily="34" charset="0"/>
            </a:endParaRPr>
          </a:p>
          <a:p>
            <a:pPr marL="0" indent="0" algn="ctr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47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Социально-психологические тренды, «гасящие» инновационную активность и гражданскую инициативность</a:t>
            </a:r>
            <a:endParaRPr lang="ru-RU" sz="47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4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Недооформленность</a:t>
            </a:r>
            <a: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4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клановость</a:t>
            </a:r>
            <a: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собственно городской составляющей идентичности </a:t>
            </a:r>
            <a:r>
              <a:rPr lang="ru-RU" sz="4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петрозаводчан</a:t>
            </a:r>
            <a:endParaRPr lang="ru-RU" sz="4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4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Недостаточная развитость градозащиты (хотя имеется тенденция к развитию интереса общественности к старой – деревянной – архитектуре города)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 целом ограниченная гражданская активность (молодёжь её замечает, старшие – нет)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723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713" y="195943"/>
            <a:ext cx="11778343" cy="1946095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анализ </a:t>
            </a:r>
            <a:r>
              <a:rPr lang="ru-RU" sz="4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хронотопных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портретов Пскова и Петрозаводска </a:t>
            </a:r>
            <a:b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контексте инновационных перспектив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7714" y="2307769"/>
            <a:ext cx="5779862" cy="827315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5000" dirty="0">
                <a:solidFill>
                  <a:srgbClr val="FF0000"/>
                </a:solidFill>
                <a:latin typeface="Asbuka" panose="02020000000000000000" pitchFamily="18" charset="0"/>
              </a:rPr>
              <a:t>Псков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17713" y="3300815"/>
            <a:ext cx="5780087" cy="33275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2307770"/>
            <a:ext cx="5823856" cy="827315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5">
                    <a:lumMod val="75000"/>
                  </a:schemeClr>
                </a:solidFill>
                <a:latin typeface="Bahnschrift Light Condensed" panose="020B0502040204020203" pitchFamily="34" charset="0"/>
                <a:cs typeface="Courier New" panose="02070309020205020404" pitchFamily="49" charset="0"/>
              </a:rPr>
              <a:t>Петрозаводск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72200" y="3300815"/>
            <a:ext cx="5824538" cy="332753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47878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14" y="152401"/>
            <a:ext cx="11887200" cy="1404256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социокультурные черты </a:t>
            </a:r>
            <a:b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Пскова и Петрозаводска (1)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514" y="1676400"/>
            <a:ext cx="11887200" cy="5061857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Северо-Западная российская идентичность.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Богатые культурно-исторические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культурно-этнографические корни.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Фактор европейского приграничья.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Значительные удельный вес и моральный авторитет городской интеллигенции.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Дотационность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е) Негативное влияющая на жизнь города вынужденная изолированность от Запада.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ё) Отток населения, особенно молодёжи.</a:t>
            </a:r>
          </a:p>
        </p:txBody>
      </p:sp>
    </p:spTree>
    <p:extLst>
      <p:ext uri="{BB962C8B-B14F-4D97-AF65-F5344CB8AC3E}">
        <p14:creationId xmlns:p14="http://schemas.microsoft.com/office/powerpoint/2010/main" val="8475863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14" y="152401"/>
            <a:ext cx="11887200" cy="1276349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социокультурные черты </a:t>
            </a:r>
            <a:br>
              <a:rPr lang="ru-RU" sz="3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Пскова и Петрозаводска (2)</a:t>
            </a:r>
            <a:endParaRPr lang="ru-RU" sz="3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514" y="1543050"/>
            <a:ext cx="11887200" cy="5195207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ж) «Адресный» протекторат федерального центра над финансированием и развитием стратегически важных отраслей городской/региональной социально-экономической жизни, включая внедрение инновационных проектов.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з) Определяющая роль губернатора (включая его личные связи с федеральным центром) в социально-экономической повестке не только региона в целом, но и городского центра (Пскова и Петрозаводска соответственно).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и) Эффективная модель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челобитно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-сетевой демократии» (в Петрозаводске в меньшей степени).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к) Способность прививать свою региональную идентичность приезжим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л) Наличие актуализированной модели локального счастья и уверенности в первосортности своего локального сообщества.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3658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6" y="130629"/>
            <a:ext cx="11843656" cy="729341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позитивные факторы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Ortgeist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Пскова (1)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3286" y="968828"/>
            <a:ext cx="11843656" cy="5812971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23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Культурно-исторический фундамент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Богатая и древняя псковская культура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Городской патриотизм 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Стремление связать инновации с решением задачи по музеефикации и возрождению Древнего Пскова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Мощный исторический пласт православно-церковной культуры (включая храмовую архитектуру), создающий общекультурные и конкурентно-туристические преимущества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Исторически закрепившаяся важная роль приезжих в жизни города (активных и инициативных «варягов»)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Способность Пскова прививать приезжим псковскую идентичность </a:t>
            </a: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23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 европейского Приграничья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Мемориальный акцент на европейских корнях древней псковской культуры 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Мемориальный акцент на факторе немецкого культурного влияния на Древний Псков 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Признание полезности многих западных технологий и некоторых социальных норм </a:t>
            </a:r>
          </a:p>
          <a:p>
            <a:pPr marL="0" indent="0">
              <a:spcBef>
                <a:spcPts val="30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30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30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30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30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30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322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14" y="163287"/>
            <a:ext cx="11898086" cy="124097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3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</a:t>
            </a:r>
            <a:r>
              <a:rPr lang="ru-RU" sz="3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</a:t>
            </a:r>
            <a:r>
              <a:rPr lang="ru-RU" sz="3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значимые социокультурные различия Петрозаводска и Пскова (1)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1514" y="2775857"/>
            <a:ext cx="5878286" cy="3940628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endParaRPr lang="ru-RU" sz="100" dirty="0">
              <a:latin typeface="Bahnschrift SemiBold Condensed" panose="020B0502040204020203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>
                <a:latin typeface="Bahnschrift SemiBold Condensed" panose="020B0502040204020203" pitchFamily="34" charset="0"/>
              </a:rPr>
              <a:t>1. Априорная ориентированность на потенциально полезные инновации.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>
                <a:latin typeface="Bahnschrift SemiBold Condensed" panose="020B0502040204020203" pitchFamily="34" charset="0"/>
              </a:rPr>
              <a:t>2. Отсутствие предубеждений и открытость по отношению к «чужакам».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>
                <a:latin typeface="Bahnschrift SemiBold Condensed" panose="020B0502040204020203" pitchFamily="34" charset="0"/>
              </a:rPr>
              <a:t>3. Незначительная выраженность в коллективной памяти травматичных и потенциально </a:t>
            </a:r>
            <a:r>
              <a:rPr lang="ru-RU" sz="4000" dirty="0" err="1">
                <a:latin typeface="Bahnschrift SemiBold Condensed" panose="020B0502040204020203" pitchFamily="34" charset="0"/>
              </a:rPr>
              <a:t>конфликтогенных</a:t>
            </a:r>
            <a:r>
              <a:rPr lang="ru-RU" sz="4000" dirty="0">
                <a:latin typeface="Bahnschrift SemiBold Condensed" panose="020B0502040204020203" pitchFamily="34" charset="0"/>
              </a:rPr>
              <a:t> «мест».</a:t>
            </a:r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2775857"/>
            <a:ext cx="5867400" cy="3940628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endParaRPr lang="ru-RU" sz="100" dirty="0">
              <a:latin typeface="Bahnschrift SemiBold Condensed" panose="020B0502040204020203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000" dirty="0">
                <a:latin typeface="Bahnschrift SemiBold Condensed" panose="020B0502040204020203" pitchFamily="34" charset="0"/>
              </a:rPr>
              <a:t>1. Потребность в легитимации инноваций со стороны власти, независимо от степени их потенциальной эффективности.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000" dirty="0">
                <a:latin typeface="Bahnschrift SemiBold Condensed" panose="020B0502040204020203" pitchFamily="34" charset="0"/>
              </a:rPr>
              <a:t>2. </a:t>
            </a:r>
            <a:r>
              <a:rPr lang="ru-RU" sz="3000" dirty="0" err="1">
                <a:latin typeface="Bahnschrift SemiBold Condensed" panose="020B0502040204020203" pitchFamily="34" charset="0"/>
              </a:rPr>
              <a:t>Настороженность</a:t>
            </a:r>
            <a:r>
              <a:rPr lang="ru-RU" sz="3000" dirty="0">
                <a:latin typeface="Bahnschrift SemiBold Condensed" panose="020B0502040204020203" pitchFamily="34" charset="0"/>
              </a:rPr>
              <a:t> и закрытость по отношению к «чужакам».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000" dirty="0">
                <a:latin typeface="Bahnschrift SemiBold Condensed" panose="020B0502040204020203" pitchFamily="34" charset="0"/>
              </a:rPr>
              <a:t>3. </a:t>
            </a:r>
            <a:r>
              <a:rPr lang="ru-RU" sz="3000" dirty="0" err="1">
                <a:latin typeface="Bahnschrift SemiBold Condensed" panose="020B0502040204020203" pitchFamily="34" charset="0"/>
              </a:rPr>
              <a:t>Центрированность</a:t>
            </a:r>
            <a:r>
              <a:rPr lang="ru-RU" sz="3000" dirty="0">
                <a:latin typeface="Bahnschrift SemiBold Condensed" panose="020B0502040204020203" pitchFamily="34" charset="0"/>
              </a:rPr>
              <a:t> на региональной истории, включая драматические и трагические её эпизоды, вызывающие потребность во внешнем признании и символических «компенсациях», выраженных прежде всего в эксклюзивных отношениях с федеральным центром.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1514" y="1545771"/>
            <a:ext cx="5878286" cy="11103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Петрозаводск: ярко выраженный </a:t>
            </a:r>
          </a:p>
          <a:p>
            <a:pPr algn="ctr"/>
            <a:r>
              <a:rPr lang="ru-RU" sz="29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инновационный потенциал</a:t>
            </a:r>
            <a:endParaRPr lang="ru-RU" sz="29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72201" y="1545774"/>
            <a:ext cx="5867400" cy="11103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Псков: умеренно выраженный инновационный потенциал</a:t>
            </a:r>
          </a:p>
        </p:txBody>
      </p:sp>
    </p:spTree>
    <p:extLst>
      <p:ext uri="{BB962C8B-B14F-4D97-AF65-F5344CB8AC3E}">
        <p14:creationId xmlns:p14="http://schemas.microsoft.com/office/powerpoint/2010/main" val="32933757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14" y="163287"/>
            <a:ext cx="11898086" cy="97971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</a:t>
            </a:r>
            <a:r>
              <a:rPr lang="ru-RU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</a:t>
            </a:r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значимые социокультурные различия </a:t>
            </a:r>
            <a:b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Петрозаводска и Пскова (2)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1514" y="2460171"/>
            <a:ext cx="5878286" cy="4256313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00" dirty="0">
              <a:latin typeface="Bahnschrift SemiBold Condensed" panose="020B0502040204020203" pitchFamily="34" charset="0"/>
            </a:endParaRPr>
          </a:p>
          <a:p>
            <a:pPr marL="0" indent="0">
              <a:buNone/>
            </a:pPr>
            <a:r>
              <a:rPr lang="ru-RU" sz="3300" dirty="0">
                <a:latin typeface="Bahnschrift SemiBold Condensed" panose="020B0502040204020203" pitchFamily="34" charset="0"/>
              </a:rPr>
              <a:t>4. Самоидентификация с Петербургом и Финляндией (</a:t>
            </a:r>
            <a:r>
              <a:rPr lang="ru-RU" sz="3300" dirty="0" err="1">
                <a:latin typeface="Bahnschrift SemiBold Condensed" panose="020B0502040204020203" pitchFamily="34" charset="0"/>
              </a:rPr>
              <a:t>Фенноскандией</a:t>
            </a:r>
            <a:r>
              <a:rPr lang="ru-RU" sz="3300" dirty="0">
                <a:latin typeface="Bahnschrift SemiBold Condensed" panose="020B0502040204020203" pitchFamily="34" charset="0"/>
              </a:rPr>
              <a:t>).</a:t>
            </a:r>
          </a:p>
          <a:p>
            <a:pPr marL="0" indent="0">
              <a:buNone/>
            </a:pPr>
            <a:r>
              <a:rPr lang="ru-RU" sz="3300" dirty="0">
                <a:latin typeface="Bahnschrift SemiBold Condensed" panose="020B0502040204020203" pitchFamily="34" charset="0"/>
              </a:rPr>
              <a:t>5. Отсутствие стремления подчеркнуть свою судьбоносную и героическую роль в истории России.</a:t>
            </a:r>
          </a:p>
          <a:p>
            <a:pPr marL="0" indent="0">
              <a:buNone/>
            </a:pPr>
            <a:r>
              <a:rPr lang="ru-RU" sz="3300" dirty="0">
                <a:latin typeface="Bahnschrift SemiBold Condensed" panose="020B0502040204020203" pitchFamily="34" charset="0"/>
              </a:rPr>
              <a:t>6. Сравнительная индифферентность к военно-патриотической тематике в прошлом и настоящем.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2460171"/>
            <a:ext cx="5867400" cy="4256314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ru-RU" sz="100" dirty="0">
              <a:latin typeface="Bahnschrift SemiBold Condensed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dirty="0">
                <a:latin typeface="Bahnschrift SemiBold Condensed" panose="020B0502040204020203" pitchFamily="34" charset="0"/>
              </a:rPr>
              <a:t>4. Самоидентификация с Новгородом и российским Северо-Западом в целом.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dirty="0">
                <a:latin typeface="Bahnschrift SemiBold Condensed" panose="020B0502040204020203" pitchFamily="34" charset="0"/>
              </a:rPr>
              <a:t>5. Стремление подчеркнуть свою судьбоносную и героическую роль в истории России.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dirty="0">
                <a:latin typeface="Bahnschrift SemiBold Condensed" panose="020B0502040204020203" pitchFamily="34" charset="0"/>
              </a:rPr>
              <a:t>6. Повышенные а) </a:t>
            </a:r>
            <a:r>
              <a:rPr lang="ru-RU" dirty="0" err="1">
                <a:latin typeface="Bahnschrift SemiBold Condensed" panose="020B0502040204020203" pitchFamily="34" charset="0"/>
              </a:rPr>
              <a:t>центрированность</a:t>
            </a:r>
            <a:r>
              <a:rPr lang="ru-RU" dirty="0">
                <a:latin typeface="Bahnschrift SemiBold Condensed" panose="020B0502040204020203" pitchFamily="34" charset="0"/>
              </a:rPr>
              <a:t> сознания на военно-патриотической тематике в истории и современной жизни и б) отзывчивость на соответствующие импульсы, идущие «сверху».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1514" y="1240971"/>
            <a:ext cx="5878286" cy="11212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Петрозаводск: ярко выраженный </a:t>
            </a:r>
          </a:p>
          <a:p>
            <a:pPr algn="ctr"/>
            <a:r>
              <a:rPr lang="ru-RU" sz="26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инновационный потенциал</a:t>
            </a:r>
            <a:endParaRPr lang="ru-RU" sz="2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72201" y="1240971"/>
            <a:ext cx="5867400" cy="11212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Псков: умеренно выраженный инновационный потенциал</a:t>
            </a:r>
          </a:p>
        </p:txBody>
      </p:sp>
    </p:spTree>
    <p:extLst>
      <p:ext uri="{BB962C8B-B14F-4D97-AF65-F5344CB8AC3E}">
        <p14:creationId xmlns:p14="http://schemas.microsoft.com/office/powerpoint/2010/main" val="3408812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14" y="163286"/>
            <a:ext cx="11898086" cy="1273625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</a:t>
            </a:r>
            <a:r>
              <a:rPr lang="ru-RU" sz="3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</a:t>
            </a:r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значимые социокультурные различия </a:t>
            </a:r>
            <a:b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Петрозаводска и Пскова (3)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1514" y="2721429"/>
            <a:ext cx="5878286" cy="3995056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00" dirty="0">
              <a:latin typeface="Bahnschrift SemiBold Condensed" panose="020B0502040204020203" pitchFamily="34" charset="0"/>
            </a:endParaRPr>
          </a:p>
          <a:p>
            <a:pPr marL="0" indent="0">
              <a:buNone/>
            </a:pP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Ведущая роль молодого поколения интеллигенции в общественной жизни.</a:t>
            </a:r>
          </a:p>
          <a:p>
            <a:pPr marL="0" indent="0">
              <a:buNone/>
            </a:pP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Ориентация культурной жизни на природу, фольклор и самые современные формы.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2721428"/>
            <a:ext cx="5867400" cy="3995057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ru-RU" sz="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Ведущая роль старшего поколения интеллигенции в общественной жизни.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3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Центрированность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культурной классике, включая хронологически недавнюю.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1514" y="1556656"/>
            <a:ext cx="5878286" cy="10450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Петрозаводск: ярко выраженный </a:t>
            </a:r>
          </a:p>
          <a:p>
            <a:pPr algn="ctr"/>
            <a:r>
              <a:rPr lang="ru-RU" sz="26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инновационный потенциал</a:t>
            </a:r>
            <a:endParaRPr lang="ru-RU" sz="2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72201" y="1556657"/>
            <a:ext cx="5867400" cy="10450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Псков: умеренно выраженный инновационный потенциал</a:t>
            </a:r>
          </a:p>
        </p:txBody>
      </p:sp>
    </p:spTree>
    <p:extLst>
      <p:ext uri="{BB962C8B-B14F-4D97-AF65-F5344CB8AC3E}">
        <p14:creationId xmlns:p14="http://schemas.microsoft.com/office/powerpoint/2010/main" val="969661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6" y="130629"/>
            <a:ext cx="11843656" cy="1055913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позитивные факторы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Ortgeist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Пскова (2)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3286" y="1317171"/>
            <a:ext cx="11843656" cy="5464628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spcBef>
                <a:spcPts val="300"/>
              </a:spcBef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общества к власти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Гибкость и адаптивность к вызовам, идущим «сверху» (в том числе инновационным)</a:t>
            </a: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психологии (характер, идентичность,</a:t>
            </a:r>
            <a:r>
              <a:rPr lang="en-US" sz="3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менталитет</a:t>
            </a:r>
            <a:r>
              <a:rPr lang="ru-RU" sz="3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«Здоровый консерватизм»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Самоидентификация с российским Северо-Западом (исторически подверженным европейскому культурному влиянию) 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Позитивное отношение к СПб как культурному образцу (при отсутствии ресентиментных переживаний, ориентированных на СПб) 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Наличие прочной модели локального счастья и уверенности в первосортности своего регионального сообщества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ru-RU" sz="3100" dirty="0"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105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6" y="130629"/>
            <a:ext cx="11887200" cy="896787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негативные факторы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Ortgeist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Пскова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3286" y="1130157"/>
            <a:ext cx="11887200" cy="5597215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100" dirty="0">
              <a:latin typeface="Bahnschrift SemiBold Condensed" panose="020B0502040204020203" pitchFamily="34" charset="0"/>
            </a:endParaRPr>
          </a:p>
          <a:p>
            <a:pPr marL="0" indent="0" algn="ctr">
              <a:buNone/>
            </a:pPr>
            <a:r>
              <a:rPr lang="ru-RU" sz="3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характера</a:t>
            </a: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«Сложный» в коммуникативном плане характер («закрытость», «злость») </a:t>
            </a: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Частичное недоверие (словесная агрессивность) к приезжим</a:t>
            </a: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Лень и пассивность</a:t>
            </a: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Склонность к «патерналистскому паразитизму» </a:t>
            </a:r>
          </a:p>
          <a:p>
            <a:pPr marL="0" indent="0" algn="ctr"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Институциональные факторы</a:t>
            </a: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«Провинциальность» города (в т.ч. из-за большого количества приезжих из деревень)</a:t>
            </a:r>
          </a:p>
          <a:p>
            <a:pPr marL="0" indent="0">
              <a:buNone/>
            </a:pP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Неконгруэнтность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границ Псковского регионального дома — границам Псковской области </a:t>
            </a: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«Застарелая» бедность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628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6" y="130629"/>
            <a:ext cx="11843656" cy="849085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позитивные факторы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Zeitgeist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Пскова (1)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63287" y="1132114"/>
            <a:ext cx="11843656" cy="5595257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 фактор федерального центра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Масштабная целевая политика федерального центра и региональных властей, направленная на реставрацию исторических памятников Пскова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«Сетевая челобитная демократия», созданная «по приказу сверху»</a:t>
            </a: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endParaRPr lang="ru-RU" sz="1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Граждански активные отношения с региональной и местной властью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Способность к критическо-прагматическому отношению к губернаторской власти и выстраиванию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челобитно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-партнёрских» отношений с ней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Активно-критическое отношение к чиновничеству в целом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Наличие признаков (требующих отдельной верификации на предмет их массовости и регулярности) «живого» процесса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партисипаторного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планирования и инициативного бюджетирования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</a:p>
        </p:txBody>
      </p:sp>
    </p:spTree>
    <p:extLst>
      <p:ext uri="{BB962C8B-B14F-4D97-AF65-F5344CB8AC3E}">
        <p14:creationId xmlns:p14="http://schemas.microsoft.com/office/powerpoint/2010/main" val="3666376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6" y="130628"/>
            <a:ext cx="11843656" cy="838201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позитивные факторы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Zeitgeist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Пскова (2)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63287" y="1077686"/>
            <a:ext cx="11843656" cy="5649686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100" b="1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</a:t>
            </a:r>
            <a:r>
              <a:rPr lang="ru-RU" sz="31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значимые социально-психологические тренды</a:t>
            </a: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Ведущая роль приезжих в актуальной жизни (как в топ-менеджменте, так и в «низовой» рабочей силе)</a:t>
            </a: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Актуальный фактор Приграничья </a:t>
            </a: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Актуальная самоидентификация с российским Северо-Западом (в целом подверженным западному инновационному влиянию) </a:t>
            </a: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Мобильность и самостоятельность современной молодёжи </a:t>
            </a: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Свобода молодёжи от патриархальных предрассудков в отношении любых инноваций</a:t>
            </a: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ru-RU" sz="3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Наличие актуализированной модели локального счастья и уверенности в первосортности своего локального сообщества </a:t>
            </a: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None/>
            </a:pP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ru-RU" sz="3200" dirty="0"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232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3" y="130629"/>
            <a:ext cx="11810999" cy="1066800"/>
          </a:xfrm>
          <a:blipFill>
            <a:blip r:embed="rId3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негативные факторы </a:t>
            </a:r>
            <a:r>
              <a:rPr lang="en-US" sz="4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Zeitgeist </a:t>
            </a:r>
            <a:r>
              <a:rPr lang="ru-RU" sz="4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Пскова (1)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95943" y="1338943"/>
            <a:ext cx="11810999" cy="5388428"/>
          </a:xfr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0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Макрополитические</a:t>
            </a:r>
            <a:r>
              <a:rPr lang="ru-RU" sz="3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факторы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Вынужденная изолированность от Европы и Запада в целом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Бюрократическая придавленность гражданского активизма</a:t>
            </a: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endParaRPr lang="ru-RU" sz="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Социально-экономические факторы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Неблагоприятный инвестиционный климат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Недостаточное число предприятий и рабочих мест, как следствие – отток населения, особенно молодёжи и квалифицированных специалистов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Недостаток общественных пространств, в том числе молодёжных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433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3" y="130629"/>
            <a:ext cx="11810999" cy="816428"/>
          </a:xfrm>
          <a:blipFill>
            <a:blip r:embed="rId2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негативные факторы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Zeitgeist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Пскова (2)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95943" y="1110343"/>
            <a:ext cx="11810999" cy="5617028"/>
          </a:xfrm>
          <a:blipFill>
            <a:blip r:embed="rId3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spcBef>
                <a:spcPts val="300"/>
              </a:spcBef>
              <a:buNone/>
            </a:pPr>
            <a:r>
              <a:rPr lang="ru-RU" sz="3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Социально-психологические тренды, «гасящие» инновационную активность и гражданскую инициативность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300"/>
              </a:spcBef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Негативная сосредоточенность на своей «бедности и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забытости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lnSpc>
                <a:spcPct val="110000"/>
              </a:lnSpc>
              <a:spcBef>
                <a:spcPts val="300"/>
              </a:spcBef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Пассивные формы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градозащитной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 </a:t>
            </a:r>
          </a:p>
          <a:p>
            <a:pPr marL="0" indent="0">
              <a:lnSpc>
                <a:spcPct val="110000"/>
              </a:lnSpc>
              <a:spcBef>
                <a:spcPts val="300"/>
              </a:spcBef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«Старение» гражданского активизма </a:t>
            </a:r>
          </a:p>
          <a:p>
            <a:pPr marL="0" indent="0">
              <a:lnSpc>
                <a:spcPct val="110000"/>
              </a:lnSpc>
              <a:spcBef>
                <a:spcPts val="300"/>
              </a:spcBef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Отсутствие у многих представителей юного поколения выраженного интереса к истории и культуре города</a:t>
            </a:r>
          </a:p>
        </p:txBody>
      </p:sp>
    </p:spTree>
    <p:extLst>
      <p:ext uri="{BB962C8B-B14F-4D97-AF65-F5344CB8AC3E}">
        <p14:creationId xmlns:p14="http://schemas.microsoft.com/office/powerpoint/2010/main" val="3566965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6" y="130629"/>
            <a:ext cx="11843656" cy="827314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позитивные факторы </a:t>
            </a:r>
            <a:r>
              <a:rPr lang="en-US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Ortgeist </a:t>
            </a:r>
            <a:r>
              <a:rPr lang="ru-RU" sz="4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Птз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3286" y="1121229"/>
            <a:ext cx="11843656" cy="5660571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ru-RU" sz="3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Природно-культурный фундамент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Интегрированность психологии и культуры горожан в карельскую природу и тесно связанный с ней карельский фольклор, что позволяет успешно развивать соответствующие отрасли городской экономики, включая культурную деятельность и креативные индустрии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Способность Петрозаводска вместе с Карелией в целом прививать карельскую идентичность приезжим</a:t>
            </a:r>
          </a:p>
        </p:txBody>
      </p:sp>
    </p:spTree>
    <p:extLst>
      <p:ext uri="{BB962C8B-B14F-4D97-AF65-F5344CB8AC3E}">
        <p14:creationId xmlns:p14="http://schemas.microsoft.com/office/powerpoint/2010/main" val="38987527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1588</Words>
  <Application>Microsoft Office PowerPoint</Application>
  <PresentationFormat>Широкоэкранный</PresentationFormat>
  <Paragraphs>190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Arial Black</vt:lpstr>
      <vt:lpstr>Asbuka</vt:lpstr>
      <vt:lpstr>Bahnschrift Light Condensed</vt:lpstr>
      <vt:lpstr>Bahnschrift SemiBold Condensed</vt:lpstr>
      <vt:lpstr>Calibri</vt:lpstr>
      <vt:lpstr>Calibri Light</vt:lpstr>
      <vt:lpstr>Times New Roman</vt:lpstr>
      <vt:lpstr>Тема Office</vt:lpstr>
      <vt:lpstr>Условно позитивные и условно негативные факторы Ortgeist и Zeitgeist Пскова и Петрозаводска в контексте инновационной проблематики</vt:lpstr>
      <vt:lpstr>Условно позитивные факторы Ortgeist Пскова (1)</vt:lpstr>
      <vt:lpstr>Условно позитивные факторы Ortgeist Пскова (2)</vt:lpstr>
      <vt:lpstr>Условно негативные факторы Ortgeist Пскова</vt:lpstr>
      <vt:lpstr>Условно позитивные факторы Zeitgeist Пскова (1)</vt:lpstr>
      <vt:lpstr>Условно позитивные факторы Zeitgeist Пскова (2)</vt:lpstr>
      <vt:lpstr>Условно негативные факторы Zeitgeist Пскова (1)</vt:lpstr>
      <vt:lpstr>Условно негативные факторы Zeitgeist Пскова (2)</vt:lpstr>
      <vt:lpstr>Условно позитивные факторы Ortgeist Птз (1)</vt:lpstr>
      <vt:lpstr>Условно позитивные факторы Ortgeist Птз (2)</vt:lpstr>
      <vt:lpstr>Условно негативные факторы Ortgeist Птз </vt:lpstr>
      <vt:lpstr>Условно позитивные факторы Zeitgeist Птз (1)</vt:lpstr>
      <vt:lpstr>Условно позитивные факторы Zeitgeist Птз (2)</vt:lpstr>
      <vt:lpstr>Условно позитивные факторы Zeitgeist Птз (3)</vt:lpstr>
      <vt:lpstr>Условно негативные факторы Zeitgeist Птз (1)</vt:lpstr>
      <vt:lpstr>Условно негативные факторы Zeitgeist Птз (2)</vt:lpstr>
      <vt:lpstr>Сравнительный анализ хронотопных портретов Пскова и Петрозаводска  в контексте инновационных перспектив</vt:lpstr>
      <vt:lpstr>Общие социокультурные черты  Пскова и Петрозаводска (1)</vt:lpstr>
      <vt:lpstr>Общие социокультурные черты  Пскова и Петрозаводска (2)</vt:lpstr>
      <vt:lpstr>Ключевые инновационно значимые социокультурные различия Петрозаводска и Пскова (1) </vt:lpstr>
      <vt:lpstr>Ключевые инновационно значимые социокультурные различия  Петрозаводска и Пскова (2) </vt:lpstr>
      <vt:lpstr>Ключевые инновационно значимые социокультурные различия  Петрозаводска и Пскова (3)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Псков и Петрозаводск: социокультурные факторы формирования инновационного потенциала местных сообществ</dc:title>
  <dc:creator>Daniel Kotsyubinsky</dc:creator>
  <cp:lastModifiedBy>Alex</cp:lastModifiedBy>
  <cp:revision>18</cp:revision>
  <cp:lastPrinted>2025-10-13T12:16:58Z</cp:lastPrinted>
  <dcterms:created xsi:type="dcterms:W3CDTF">2025-10-01T09:09:30Z</dcterms:created>
  <dcterms:modified xsi:type="dcterms:W3CDTF">2025-10-13T13:59:25Z</dcterms:modified>
</cp:coreProperties>
</file>