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313" r:id="rId3"/>
    <p:sldId id="862" r:id="rId4"/>
    <p:sldId id="300" r:id="rId5"/>
    <p:sldId id="303" r:id="rId6"/>
    <p:sldId id="863" r:id="rId7"/>
    <p:sldId id="301" r:id="rId8"/>
    <p:sldId id="864" r:id="rId9"/>
    <p:sldId id="304" r:id="rId10"/>
  </p:sldIdLst>
  <p:sldSz cx="12192000" cy="6858000"/>
  <p:notesSz cx="6797675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3B6C"/>
    <a:srgbClr val="28549C"/>
    <a:srgbClr val="B1B2BF"/>
    <a:srgbClr val="8EA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6" d="100"/>
          <a:sy n="86" d="100"/>
        </p:scale>
        <p:origin x="1932" y="78"/>
      </p:cViewPr>
      <p:guideLst>
        <p:guide orient="horz" pos="3128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https://taxfoundation-my.sharepoint.com/personal/ayushkov_taxfoundation_org/Documents/Desktop/IU%20Stuff/Leontief/&#1048;&#1041;/Materials/IB_by_year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https://taxfoundation-my.sharepoint.com/personal/ayushkov_taxfoundation_org/Documents/Desktop/IU%20Stuff/Leontief/&#1048;&#1041;/Materials/IB_by_year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Количество упоминаний лучших практик городов проекта в отчетах Минфина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IB_MF_reports!$M$2</c:f>
              <c:strCache>
                <c:ptCount val="1"/>
                <c:pt idx="0">
                  <c:v>Упоминания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IB_MF_reports!$L$3:$L$7</c:f>
              <c:strCache>
                <c:ptCount val="5"/>
                <c:pt idx="0">
                  <c:v>Архангельск</c:v>
                </c:pt>
                <c:pt idx="1">
                  <c:v>Вологда</c:v>
                </c:pt>
                <c:pt idx="2">
                  <c:v>Череповец</c:v>
                </c:pt>
                <c:pt idx="3">
                  <c:v>Петрозаводск</c:v>
                </c:pt>
                <c:pt idx="4">
                  <c:v>Псков</c:v>
                </c:pt>
              </c:strCache>
            </c:strRef>
          </c:cat>
          <c:val>
            <c:numRef>
              <c:f>IB_MF_reports!$M$3:$M$7</c:f>
              <c:numCache>
                <c:formatCode>General</c:formatCode>
                <c:ptCount val="5"/>
                <c:pt idx="0">
                  <c:v>30</c:v>
                </c:pt>
                <c:pt idx="1">
                  <c:v>10</c:v>
                </c:pt>
                <c:pt idx="2">
                  <c:v>63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33-44C8-A0CD-1448519EB5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089892832"/>
        <c:axId val="2089868352"/>
      </c:barChart>
      <c:catAx>
        <c:axId val="20898928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89868352"/>
        <c:crosses val="autoZero"/>
        <c:auto val="1"/>
        <c:lblAlgn val="ctr"/>
        <c:lblOffset val="100"/>
        <c:noMultiLvlLbl val="0"/>
      </c:catAx>
      <c:valAx>
        <c:axId val="20898683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89892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Количество упоминаний лучших практик регионов проекта в отчетах Минфина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IB_MF_reports!$M$9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IB_MF_reports!$L$10:$L$13</c:f>
              <c:strCache>
                <c:ptCount val="4"/>
                <c:pt idx="0">
                  <c:v>Архангельская</c:v>
                </c:pt>
                <c:pt idx="1">
                  <c:v>Вологодская</c:v>
                </c:pt>
                <c:pt idx="2">
                  <c:v>Республика Карелия</c:v>
                </c:pt>
                <c:pt idx="3">
                  <c:v>Псковская</c:v>
                </c:pt>
              </c:strCache>
            </c:strRef>
          </c:cat>
          <c:val>
            <c:numRef>
              <c:f>IB_MF_reports!$M$10:$M$13</c:f>
              <c:numCache>
                <c:formatCode>General</c:formatCode>
                <c:ptCount val="4"/>
                <c:pt idx="0">
                  <c:v>104</c:v>
                </c:pt>
                <c:pt idx="1">
                  <c:v>86</c:v>
                </c:pt>
                <c:pt idx="2">
                  <c:v>105</c:v>
                </c:pt>
                <c:pt idx="3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B9-4463-9581-473B870234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089883584"/>
        <c:axId val="2089893920"/>
      </c:barChart>
      <c:catAx>
        <c:axId val="2089883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89893920"/>
        <c:crosses val="autoZero"/>
        <c:auto val="1"/>
        <c:lblAlgn val="ctr"/>
        <c:lblOffset val="100"/>
        <c:noMultiLvlLbl val="0"/>
      </c:catAx>
      <c:valAx>
        <c:axId val="20898939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89883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96F7B8-5242-492A-8FB0-BBDA63049A4F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8722"/>
            <a:ext cx="543814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03FEC3-0F2A-4329-AE97-E549D47363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973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rgbClr val="1C3B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4" descr="bg_logo3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78" b="16739"/>
          <a:stretch>
            <a:fillRect/>
          </a:stretch>
        </p:blipFill>
        <p:spPr bwMode="auto">
          <a:xfrm>
            <a:off x="0" y="0"/>
            <a:ext cx="5934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8102B5-4A3E-E816-79F1-BD2A7E3CC8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A91FC06-FDF2-B071-09B9-EB570850F4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289BB9-903D-A32F-2E7F-ADA31BF03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8436E4D-4A19-41D1-B09B-3016603B7798}" type="datetimeFigureOut">
              <a:rPr lang="ru-RU" smtClean="0"/>
              <a:pPr/>
              <a:t>14.10.2025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D50734-D1E7-1239-0390-E7C8F80F0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86ABC0-9245-658F-9755-5924BB71D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6EDB0DB-39EE-4F80-809A-1494032AD5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5715000"/>
            <a:ext cx="12192000" cy="114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558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57698A-CA29-B748-09A2-371831619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29514CD-0778-71D9-0A89-88DF74E9EF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D285BF8-3958-C349-5168-AD7628AE7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6E4D-4A19-41D1-B09B-3016603B7798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8211F8-21EE-2C43-DD41-93A6771CA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9C7CA8-8AD5-C4B9-67BB-515AA53E1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B0DB-39EE-4F80-809A-1494032AD5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416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39EF0AD-50C1-90A5-DF04-DF6217D3C5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BE143BF-5A1C-0204-646E-AB67F53DED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E1C8183-2513-47BF-2771-CD7F069FE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6E4D-4A19-41D1-B09B-3016603B7798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81C879-5F7E-B112-A704-3A395EC93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0FE97B7-0BDD-21A8-F553-778898F0B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B0DB-39EE-4F80-809A-1494032AD5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15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C15255-8363-3E0F-27FD-C54BD7224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8EE1A0-85F7-5A99-87DE-C77797788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EE5C2ED-D49B-F5A8-8136-BE970F373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2FC02D-7B51-235D-C5A6-F35007EEC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B0DB-39EE-4F80-809A-1494032AD5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917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C68175-25FF-C60B-21FF-C997A04A8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2FAB3C7-F2C1-8F8C-6152-2625C4302D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FB0231A-49CF-4038-2B08-2477DC5BB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6E4D-4A19-41D1-B09B-3016603B7798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53B00F-2CB1-AA0F-5B54-6034FAC5B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C4AFE8C-69F4-3E0F-3CC8-533D0A9D5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B0DB-39EE-4F80-809A-1494032AD5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156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8F2869-5DCC-7292-D268-448E9015E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AE23AD-9694-9BD0-AA68-F94C91C44F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DE6AF37-8621-91A3-F368-B4DB6195A2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0A0C6FA-2F9E-DCB6-8B11-5CF788ED9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6E4D-4A19-41D1-B09B-3016603B7798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6FBDE8C-2D1C-3F10-9792-07F23CBB1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149D205-19CA-8CB8-D934-39BA0A7FC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B0DB-39EE-4F80-809A-1494032AD5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905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ECAE83-D97F-2418-66B5-0CF6D63F8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0463A9-6A61-7FE4-F65C-56D05DEF27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46C719A-60D6-1A41-462D-BF2CCCE253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F4AD84F-145F-1586-82E5-411DE5CAD5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7BD04ED-A232-8BB7-9A82-8678B726B2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7D788AE-95AB-B159-ECCD-F758D1968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6E4D-4A19-41D1-B09B-3016603B7798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9C330FE-9AAC-DFCF-AF87-B285C5093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4D1B2E4-AD6E-343C-CD45-F08C19E74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B0DB-39EE-4F80-809A-1494032AD5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666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11781A-9305-978B-CF4C-84DFBE927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8303421-C700-5748-6B8A-CD257E042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6E4D-4A19-41D1-B09B-3016603B7798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377983E-8F6D-6027-6F94-E2F87D67B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A4C054B-2690-3BF6-FE9B-7F9AD897D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B0DB-39EE-4F80-809A-1494032AD5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401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7460E87-5971-30ED-2EB6-F36498ED2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6E4D-4A19-41D1-B09B-3016603B7798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66440DB-4DC4-8CB3-A9AA-547F9E9B6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DAAD4C5-1E57-E066-DB94-CA41B3FCF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B0DB-39EE-4F80-809A-1494032AD5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498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0"/>
            <a:ext cx="3248025" cy="1181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617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A86B38-CFA6-0B88-0FF8-3F33DB71C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F37A66A-D970-B2D2-0A64-8FE302B409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F7D3489-1A16-F54E-5CC7-62640FEF81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EF4FF36-5025-17DE-A05F-17A082BCF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6E4D-4A19-41D1-B09B-3016603B7798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A8C2408-2CE0-CD65-E3E4-BCEB567F4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AE15ADE-5591-C4F8-8B85-771F4E113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B0DB-39EE-4F80-809A-1494032AD5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937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 userDrawn="1"/>
        </p:nvSpPr>
        <p:spPr>
          <a:xfrm>
            <a:off x="-9510" y="6389179"/>
            <a:ext cx="6819885" cy="640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7"/>
          <p:cNvSpPr/>
          <p:nvPr userDrawn="1"/>
        </p:nvSpPr>
        <p:spPr>
          <a:xfrm>
            <a:off x="3175" y="6344984"/>
            <a:ext cx="12188825" cy="64008"/>
          </a:xfrm>
          <a:prstGeom prst="rect">
            <a:avLst/>
          </a:prstGeom>
          <a:solidFill>
            <a:srgbClr val="285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162EDD-0957-DBC9-ACCE-7027983F1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lvl="0">
              <a:lnSpc>
                <a:spcPct val="100000"/>
              </a:lnSpc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074F4C-5DBF-EDE3-2278-C2A103D235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8EF751-F567-B778-25FC-BD7ED84657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8436E4D-4A19-41D1-B09B-3016603B7798}" type="datetimeFigureOut">
              <a:rPr lang="ru-RU" smtClean="0"/>
              <a:t>14.10.2025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954B05B-9F20-8757-9894-39639DFEB3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52B74B-6B16-6B5E-5D97-7A77C401B2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6EDB0DB-39EE-4F80-809A-1494032AD502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79" t="34286" r="13840" b="50000"/>
          <a:stretch>
            <a:fillRect/>
          </a:stretch>
        </p:blipFill>
        <p:spPr bwMode="auto">
          <a:xfrm>
            <a:off x="0" y="1"/>
            <a:ext cx="12188840" cy="93532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4971" y="6224557"/>
            <a:ext cx="1493869" cy="633443"/>
          </a:xfrm>
          <a:prstGeom prst="rect">
            <a:avLst/>
          </a:prstGeom>
        </p:spPr>
      </p:pic>
      <p:sp>
        <p:nvSpPr>
          <p:cNvPr id="10" name="Rectangle 7"/>
          <p:cNvSpPr/>
          <p:nvPr userDrawn="1"/>
        </p:nvSpPr>
        <p:spPr>
          <a:xfrm>
            <a:off x="0" y="922372"/>
            <a:ext cx="12188825" cy="640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Прямоугольник 10"/>
          <p:cNvSpPr/>
          <p:nvPr userDrawn="1"/>
        </p:nvSpPr>
        <p:spPr>
          <a:xfrm>
            <a:off x="724452" y="6483185"/>
            <a:ext cx="41969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0" dirty="0">
                <a:solidFill>
                  <a:srgbClr val="1C3B6C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 «ГЕНИЙ МЕСТА И ДУХ ВРЕМЕНИ»</a:t>
            </a:r>
            <a:endParaRPr lang="ru-RU" sz="1600" b="0" dirty="0">
              <a:solidFill>
                <a:srgbClr val="1C3B6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150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RU" sz="2800" b="1" kern="1200" spc="-50" baseline="0">
          <a:solidFill>
            <a:schemeClr val="bg1"/>
          </a:solidFill>
          <a:latin typeface="Arial" panose="020B0604020202020204" pitchFamily="34" charset="0"/>
          <a:ea typeface="Tahoma" panose="020B060403050404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D343B00-5058-44FB-A2F2-23F9835BD777}"/>
              </a:ext>
            </a:extLst>
          </p:cNvPr>
          <p:cNvSpPr txBox="1">
            <a:spLocks/>
          </p:cNvSpPr>
          <p:nvPr/>
        </p:nvSpPr>
        <p:spPr>
          <a:xfrm>
            <a:off x="314324" y="0"/>
            <a:ext cx="11563351" cy="9009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buNone/>
              <a:defRPr lang="ru-RU" sz="2800" b="1" spc="-50" baseline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Содержание исследования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839102"/>
              </p:ext>
            </p:extLst>
          </p:nvPr>
        </p:nvGraphicFramePr>
        <p:xfrm>
          <a:off x="219074" y="1281641"/>
          <a:ext cx="11753850" cy="4758479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790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6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79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Цель исследования: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Изучение городских инновационных практик и определение влияния локальной социокультурной среды на успешность  развития города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r>
                        <a:rPr lang="ru-RU" sz="1600" kern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Объект исследования:</a:t>
                      </a:r>
                      <a:endParaRPr lang="ru-RU" sz="1600" b="1" i="1" kern="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Города Северо-Западного </a:t>
                      </a:r>
                      <a:r>
                        <a:rPr lang="ru-RU" sz="1600" kern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</a:t>
                      </a:r>
                      <a:r>
                        <a:rPr lang="ru-RU" sz="1600" kern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— Вологда, Череповец, Псков, Петрозаводск, Архангельск, отобранные методом ранжирования на основе комплексной оценки «успешности» развития городов Северо-Западного </a:t>
                      </a:r>
                      <a:r>
                        <a:rPr lang="ru-RU" sz="1600" kern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</a:t>
                      </a:r>
                      <a:r>
                        <a:rPr lang="ru-RU" sz="1600" kern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(«неуспешные», «средние», «успешные»)</a:t>
                      </a:r>
                      <a:endParaRPr lang="ru-RU" sz="1600" kern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600"/>
                        </a:spcAft>
                      </a:pPr>
                      <a:r>
                        <a:rPr lang="ru-RU" sz="1600" kern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Предмет исследования: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9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А. Городские инновации:</a:t>
                      </a:r>
                    </a:p>
                    <a:p>
                      <a:pPr marL="457200" lvl="1" indent="-285750" algn="just" defTabSz="914400" rtl="0" eaLnBrk="1" latinLnBrk="0" hangingPunct="1">
                        <a:lnSpc>
                          <a:spcPct val="90000"/>
                        </a:lnSpc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sz="1600" kern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Планирование с общественным участием;</a:t>
                      </a:r>
                    </a:p>
                    <a:p>
                      <a:pPr marL="457200" lvl="1" indent="-285750" algn="just" defTabSz="914400" rtl="0" eaLnBrk="1" latinLnBrk="0" hangingPunct="1">
                        <a:lnSpc>
                          <a:spcPct val="90000"/>
                        </a:lnSpc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sz="1600" kern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Инициативное бюджетирование;</a:t>
                      </a:r>
                    </a:p>
                    <a:p>
                      <a:pPr marL="457200" lvl="1" indent="-285750" algn="just" defTabSz="914400" rtl="0" eaLnBrk="1" latinLnBrk="0" hangingPunct="1">
                        <a:lnSpc>
                          <a:spcPct val="90000"/>
                        </a:lnSpc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sz="1600" kern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Инновации в </a:t>
                      </a:r>
                      <a:r>
                        <a:rPr lang="ru-RU" sz="1600" kern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градопланировании</a:t>
                      </a:r>
                      <a:r>
                        <a:rPr lang="ru-RU" sz="1600" kern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;</a:t>
                      </a:r>
                    </a:p>
                    <a:p>
                      <a:pPr marL="457200" lvl="1" indent="-285750" algn="just" defTabSz="914400" rtl="0" eaLnBrk="1" latinLnBrk="0" hangingPunct="1">
                        <a:lnSpc>
                          <a:spcPct val="90000"/>
                        </a:lnSpc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sz="1600" kern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Инновации в создании креативных пространств;</a:t>
                      </a:r>
                    </a:p>
                    <a:p>
                      <a:pPr marL="457200" lvl="1" indent="-285750" algn="just" defTabSz="914400" rtl="0" eaLnBrk="1" latinLnBrk="0" hangingPunct="1">
                        <a:lnSpc>
                          <a:spcPct val="90000"/>
                        </a:lnSpc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sz="1600" kern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Инфраструктура поддержки технологических инноваций и особенности технологического сектора экономики</a:t>
                      </a:r>
                    </a:p>
                    <a:p>
                      <a:pPr marL="457200" lvl="1" indent="-285750" algn="just" defTabSz="914400" rtl="0" eaLnBrk="1" latinLnBrk="0" hangingPunct="1">
                        <a:lnSpc>
                          <a:spcPct val="90000"/>
                        </a:lnSpc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sz="1600" kern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Экологические инновации (изучаются на 3-м этапе НИР)</a:t>
                      </a:r>
                    </a:p>
                    <a:p>
                      <a:pPr marL="0" indent="0" algn="just">
                        <a:lnSpc>
                          <a:spcPct val="9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В. Социокультурный портрет города (основной объем опросов и исследований выполняется на 3-м этапе НИР):</a:t>
                      </a:r>
                    </a:p>
                    <a:p>
                      <a:pPr marL="457200" lvl="1" indent="-285750" algn="just" defTabSz="914400" rtl="0" eaLnBrk="1" latinLnBrk="0" hangingPunct="1">
                        <a:lnSpc>
                          <a:spcPct val="90000"/>
                        </a:lnSpc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sz="1600" kern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Региональная идентичность и культурно-исторический «портрет» города;</a:t>
                      </a:r>
                    </a:p>
                    <a:p>
                      <a:pPr marL="457200" lvl="1" indent="-285750" algn="just" defTabSz="914400" rtl="0" eaLnBrk="1" latinLnBrk="0" hangingPunct="1">
                        <a:lnSpc>
                          <a:spcPct val="90000"/>
                        </a:lnSpc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sz="1600" kern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Ценности, нормы, доверие и сетевое взаимодействие локальных сообществ </a:t>
                      </a:r>
                      <a:endParaRPr lang="ru-RU" sz="1600" kern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4635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AAAFF-B0E1-FD2F-73BE-3656F004C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1903E3E-0A75-55BB-AF03-DC4D487CE83D}"/>
              </a:ext>
            </a:extLst>
          </p:cNvPr>
          <p:cNvSpPr txBox="1"/>
          <p:nvPr/>
        </p:nvSpPr>
        <p:spPr>
          <a:xfrm>
            <a:off x="1991544" y="1628800"/>
            <a:ext cx="78867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ru-RU" sz="1600" b="1" i="1" dirty="0"/>
              <a:t>Вологда и Череповец</a:t>
            </a:r>
            <a:r>
              <a:rPr lang="ru-RU" sz="1600" i="1" dirty="0"/>
              <a:t>: имеют наиболее развитую практику разработки стратегий на принципах общественного участия,  отличительной чертой является осознанный сфокусированный подход к вовлечению общественности.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endParaRPr lang="ru-RU" sz="1600" i="1" dirty="0"/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ru-RU" sz="1600" i="1" dirty="0"/>
              <a:t>В свое время были созданы обособленные подразделения внутри администрации занимающиеся стратегическим планированием. Большое влияние оказывает корпоративная культура Северстали, которая распространяется, не только на Череповец, но и на Вологду.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endParaRPr lang="ru-RU" sz="1600" i="1" dirty="0"/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ru-RU" sz="1600" b="1" i="1" dirty="0"/>
              <a:t>Архангельск и Псков: </a:t>
            </a:r>
            <a:r>
              <a:rPr lang="ru-RU" sz="1600" i="1" dirty="0"/>
              <a:t>разработка велась с  опорой на  внешних консультантов,</a:t>
            </a:r>
            <a:r>
              <a:rPr lang="ru-RU" sz="1600" b="1" i="1" dirty="0"/>
              <a:t> </a:t>
            </a:r>
            <a:r>
              <a:rPr lang="ru-RU" sz="1600" i="1" dirty="0"/>
              <a:t>более инерционный, формализованный подход к вовлечению общественности.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endParaRPr lang="ru-RU" sz="1600" i="1" dirty="0"/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ru-RU" sz="1600" b="1" i="1" dirty="0"/>
              <a:t>Петрозаводск</a:t>
            </a:r>
            <a:r>
              <a:rPr lang="ru-RU" sz="1600" i="1" dirty="0"/>
              <a:t> с точки зрения развития практики коммуникативного планирования заметно отстаёт, требуется собрать дополнительные сведения в ходе интервью</a:t>
            </a:r>
          </a:p>
        </p:txBody>
      </p:sp>
      <p:sp>
        <p:nvSpPr>
          <p:cNvPr id="5" name="Заголовок 3">
            <a:extLst>
              <a:ext uri="{FF2B5EF4-FFF2-40B4-BE49-F238E27FC236}">
                <a16:creationId xmlns:a16="http://schemas.microsoft.com/office/drawing/2014/main" id="{E9B97925-9691-C105-FE7B-7C44D91FA3A1}"/>
              </a:ext>
            </a:extLst>
          </p:cNvPr>
          <p:cNvSpPr txBox="1">
            <a:spLocks/>
          </p:cNvSpPr>
          <p:nvPr/>
        </p:nvSpPr>
        <p:spPr bwMode="auto">
          <a:xfrm>
            <a:off x="1847850" y="173039"/>
            <a:ext cx="849630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Предварительные выводы</a:t>
            </a:r>
          </a:p>
        </p:txBody>
      </p:sp>
    </p:spTree>
    <p:extLst>
      <p:ext uri="{BB962C8B-B14F-4D97-AF65-F5344CB8AC3E}">
        <p14:creationId xmlns:p14="http://schemas.microsoft.com/office/powerpoint/2010/main" val="230522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C05DBA-4889-DC10-8A46-A8CE0F345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6294C684-8EFA-D326-7954-DBB4AB737F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70655"/>
              </p:ext>
            </p:extLst>
          </p:nvPr>
        </p:nvGraphicFramePr>
        <p:xfrm>
          <a:off x="1550759" y="1071334"/>
          <a:ext cx="9150909" cy="2418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8058">
                  <a:extLst>
                    <a:ext uri="{9D8B030D-6E8A-4147-A177-3AD203B41FA5}">
                      <a16:colId xmlns:a16="http://schemas.microsoft.com/office/drawing/2014/main" val="4143468363"/>
                    </a:ext>
                  </a:extLst>
                </a:gridCol>
                <a:gridCol w="1398934">
                  <a:extLst>
                    <a:ext uri="{9D8B030D-6E8A-4147-A177-3AD203B41FA5}">
                      <a16:colId xmlns:a16="http://schemas.microsoft.com/office/drawing/2014/main" val="1758620362"/>
                    </a:ext>
                  </a:extLst>
                </a:gridCol>
                <a:gridCol w="1050896">
                  <a:extLst>
                    <a:ext uri="{9D8B030D-6E8A-4147-A177-3AD203B41FA5}">
                      <a16:colId xmlns:a16="http://schemas.microsoft.com/office/drawing/2014/main" val="3073265906"/>
                    </a:ext>
                  </a:extLst>
                </a:gridCol>
                <a:gridCol w="1555904">
                  <a:extLst>
                    <a:ext uri="{9D8B030D-6E8A-4147-A177-3AD203B41FA5}">
                      <a16:colId xmlns:a16="http://schemas.microsoft.com/office/drawing/2014/main" val="1072557549"/>
                    </a:ext>
                  </a:extLst>
                </a:gridCol>
                <a:gridCol w="862065">
                  <a:extLst>
                    <a:ext uri="{9D8B030D-6E8A-4147-A177-3AD203B41FA5}">
                      <a16:colId xmlns:a16="http://schemas.microsoft.com/office/drawing/2014/main" val="1623756165"/>
                    </a:ext>
                  </a:extLst>
                </a:gridCol>
                <a:gridCol w="1485052">
                  <a:extLst>
                    <a:ext uri="{9D8B030D-6E8A-4147-A177-3AD203B41FA5}">
                      <a16:colId xmlns:a16="http://schemas.microsoft.com/office/drawing/2014/main" val="2549876873"/>
                    </a:ext>
                  </a:extLst>
                </a:gridCol>
              </a:tblGrid>
              <a:tr h="339517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Архангельск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Вологда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Петрозаводск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Псков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Череповец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66888625"/>
                  </a:ext>
                </a:extLst>
              </a:tr>
              <a:tr h="444999"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Число ТОС</a:t>
                      </a:r>
                      <a:r>
                        <a:rPr lang="en-US" sz="1400" dirty="0"/>
                        <a:t> </a:t>
                      </a:r>
                      <a:r>
                        <a:rPr lang="ru-RU" sz="1400" dirty="0"/>
                        <a:t>на 10 тыс. чел</a:t>
                      </a:r>
                      <a:endParaRPr lang="ru-RU" sz="140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>
                          <a:solidFill>
                            <a:schemeClr val="dk1"/>
                          </a:solidFill>
                        </a:rPr>
                        <a:t>0,61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>
                          <a:solidFill>
                            <a:schemeClr val="dk1"/>
                          </a:solidFill>
                        </a:rPr>
                        <a:t>1,09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>
                          <a:solidFill>
                            <a:schemeClr val="dk1"/>
                          </a:solidFill>
                        </a:rPr>
                        <a:t>0,64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</a:rPr>
                        <a:t>0,96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</a:rPr>
                        <a:t>0</a:t>
                      </a:r>
                      <a:r>
                        <a:rPr lang="ru-RU" sz="1400" b="0" kern="1200" dirty="0">
                          <a:solidFill>
                            <a:schemeClr val="dk1"/>
                          </a:solidFill>
                        </a:rPr>
                        <a:t>,9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4157367896"/>
                  </a:ext>
                </a:extLst>
              </a:tr>
              <a:tr h="399566"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Явка на местных выборах</a:t>
                      </a:r>
                      <a:endParaRPr lang="ru-RU" sz="140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</a:rPr>
                        <a:t>23,4%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kern="1200" noProof="0" dirty="0">
                          <a:solidFill>
                            <a:schemeClr val="dk1"/>
                          </a:solidFill>
                        </a:rPr>
                        <a:t>41</a:t>
                      </a:r>
                      <a:r>
                        <a:rPr lang="ru-RU" sz="1400" b="0" kern="1200" noProof="0" dirty="0">
                          <a:solidFill>
                            <a:schemeClr val="dk1"/>
                          </a:solidFill>
                        </a:rPr>
                        <a:t>,2</a:t>
                      </a:r>
                      <a:r>
                        <a:rPr lang="en-US" sz="1400" b="0" kern="1200" noProof="0" dirty="0">
                          <a:solidFill>
                            <a:schemeClr val="dk1"/>
                          </a:solidFill>
                        </a:rPr>
                        <a:t>%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noProof="0" dirty="0">
                          <a:solidFill>
                            <a:schemeClr val="dk1"/>
                          </a:solidFill>
                        </a:rPr>
                        <a:t>22%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kern="1200" noProof="0" dirty="0">
                          <a:solidFill>
                            <a:schemeClr val="dk1"/>
                          </a:solidFill>
                        </a:rPr>
                        <a:t>21</a:t>
                      </a:r>
                      <a:r>
                        <a:rPr lang="ru-RU" sz="1400" b="0" kern="1200" noProof="0" dirty="0">
                          <a:solidFill>
                            <a:schemeClr val="dk1"/>
                          </a:solidFill>
                        </a:rPr>
                        <a:t>,5%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noProof="0" dirty="0">
                          <a:solidFill>
                            <a:schemeClr val="dk1"/>
                          </a:solidFill>
                        </a:rPr>
                        <a:t>11,5%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28969446"/>
                  </a:ext>
                </a:extLst>
              </a:tr>
              <a:tr h="380853"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Конкуренция в городской думе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>
                          <a:solidFill>
                            <a:schemeClr val="dk1"/>
                          </a:solidFill>
                        </a:rPr>
                        <a:t>23%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>
                          <a:solidFill>
                            <a:schemeClr val="dk1"/>
                          </a:solidFill>
                        </a:rPr>
                        <a:t>10% 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>
                          <a:solidFill>
                            <a:schemeClr val="dk1"/>
                          </a:solidFill>
                        </a:rPr>
                        <a:t>39%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>
                          <a:solidFill>
                            <a:schemeClr val="dk1"/>
                          </a:solidFill>
                        </a:rPr>
                        <a:t>28%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>
                          <a:solidFill>
                            <a:schemeClr val="dk1"/>
                          </a:solidFill>
                        </a:rPr>
                        <a:t>0%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3979975169"/>
                  </a:ext>
                </a:extLst>
              </a:tr>
              <a:tr h="853380"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Доля граждан имеющих возможность влиять на решения</a:t>
                      </a:r>
                      <a:r>
                        <a:rPr lang="en-US" sz="1400" dirty="0"/>
                        <a:t>*</a:t>
                      </a:r>
                      <a:endParaRPr lang="ru-RU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>
                          <a:solidFill>
                            <a:schemeClr val="dk1"/>
                          </a:solidFill>
                        </a:rPr>
                        <a:t>6,5%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>
                          <a:solidFill>
                            <a:schemeClr val="dk1"/>
                          </a:solidFill>
                        </a:rPr>
                        <a:t>6,9%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>
                          <a:solidFill>
                            <a:schemeClr val="dk1"/>
                          </a:solidFill>
                        </a:rPr>
                        <a:t>9%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>
                          <a:solidFill>
                            <a:schemeClr val="dk1"/>
                          </a:solidFill>
                        </a:rPr>
                        <a:t>10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</a:rPr>
                        <a:t>%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kern="1200" dirty="0">
                          <a:solidFill>
                            <a:schemeClr val="dk1"/>
                          </a:solidFill>
                        </a:rPr>
                        <a:t>9,5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</a:rPr>
                        <a:t>%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352689113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1DAE616-3F13-170D-6EC0-BE12D921804B}"/>
              </a:ext>
            </a:extLst>
          </p:cNvPr>
          <p:cNvSpPr txBox="1"/>
          <p:nvPr/>
        </p:nvSpPr>
        <p:spPr>
          <a:xfrm>
            <a:off x="1514115" y="3167390"/>
            <a:ext cx="65640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100" i="1" dirty="0">
              <a:solidFill>
                <a:srgbClr val="FF0000"/>
              </a:solidFill>
            </a:endParaRPr>
          </a:p>
          <a:p>
            <a:r>
              <a:rPr lang="en-US" sz="1100" i="1" dirty="0">
                <a:solidFill>
                  <a:srgbClr val="FF0000"/>
                </a:solidFill>
              </a:rPr>
              <a:t>*</a:t>
            </a:r>
            <a:r>
              <a:rPr lang="en-US" sz="1100" i="1" dirty="0"/>
              <a:t> </a:t>
            </a:r>
            <a:r>
              <a:rPr lang="ru-RU" sz="1100" i="1" dirty="0"/>
              <a:t>По данным ВЭБ.РФ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42FF8FAF-7098-5176-5D7A-9ECAEAC535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561413"/>
              </p:ext>
            </p:extLst>
          </p:nvPr>
        </p:nvGraphicFramePr>
        <p:xfrm>
          <a:off x="1110343" y="3598277"/>
          <a:ext cx="9741159" cy="20735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8392">
                  <a:extLst>
                    <a:ext uri="{9D8B030D-6E8A-4147-A177-3AD203B41FA5}">
                      <a16:colId xmlns:a16="http://schemas.microsoft.com/office/drawing/2014/main" val="4143468363"/>
                    </a:ext>
                  </a:extLst>
                </a:gridCol>
                <a:gridCol w="1436914">
                  <a:extLst>
                    <a:ext uri="{9D8B030D-6E8A-4147-A177-3AD203B41FA5}">
                      <a16:colId xmlns:a16="http://schemas.microsoft.com/office/drawing/2014/main" val="1758620362"/>
                    </a:ext>
                  </a:extLst>
                </a:gridCol>
                <a:gridCol w="1007706">
                  <a:extLst>
                    <a:ext uri="{9D8B030D-6E8A-4147-A177-3AD203B41FA5}">
                      <a16:colId xmlns:a16="http://schemas.microsoft.com/office/drawing/2014/main" val="3073265906"/>
                    </a:ext>
                  </a:extLst>
                </a:gridCol>
                <a:gridCol w="1576874">
                  <a:extLst>
                    <a:ext uri="{9D8B030D-6E8A-4147-A177-3AD203B41FA5}">
                      <a16:colId xmlns:a16="http://schemas.microsoft.com/office/drawing/2014/main" val="1072557549"/>
                    </a:ext>
                  </a:extLst>
                </a:gridCol>
                <a:gridCol w="886408">
                  <a:extLst>
                    <a:ext uri="{9D8B030D-6E8A-4147-A177-3AD203B41FA5}">
                      <a16:colId xmlns:a16="http://schemas.microsoft.com/office/drawing/2014/main" val="1623756165"/>
                    </a:ext>
                  </a:extLst>
                </a:gridCol>
                <a:gridCol w="1604865">
                  <a:extLst>
                    <a:ext uri="{9D8B030D-6E8A-4147-A177-3AD203B41FA5}">
                      <a16:colId xmlns:a16="http://schemas.microsoft.com/office/drawing/2014/main" val="2549876873"/>
                    </a:ext>
                  </a:extLst>
                </a:gridCol>
              </a:tblGrid>
              <a:tr h="233807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Архангельск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Вологда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Петрозаводск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Псков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Череповец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66888625"/>
                  </a:ext>
                </a:extLst>
              </a:tr>
              <a:tr h="4234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Оценка полезности для города (в баллах от 1 до 10)*</a:t>
                      </a:r>
                      <a:endParaRPr lang="ru-RU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</a:rPr>
                        <a:t>8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</a:rPr>
                        <a:t>9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</a:rPr>
                        <a:t>10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</a:rPr>
                        <a:t>8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</a:rPr>
                        <a:t>10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4157367896"/>
                  </a:ext>
                </a:extLst>
              </a:tr>
              <a:tr h="612167">
                <a:tc>
                  <a:txBody>
                    <a:bodyPr/>
                    <a:lstStyle/>
                    <a:p>
                      <a:r>
                        <a:rPr lang="ru-RU" sz="1400" dirty="0"/>
                        <a:t>Интерес со стороны городского сообщества (граждане, бизнес, общественные организации)</a:t>
                      </a:r>
                      <a:r>
                        <a:rPr lang="ru-RU" sz="140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*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</a:rPr>
                        <a:t>растет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</a:rPr>
                        <a:t>растет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</a:rPr>
                        <a:t>высокий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</a:rPr>
                        <a:t>растёт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</a:rPr>
                        <a:t>растет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028969446"/>
                  </a:ext>
                </a:extLst>
              </a:tr>
              <a:tr h="587677">
                <a:tc>
                  <a:txBody>
                    <a:bodyPr/>
                    <a:lstStyle/>
                    <a:p>
                      <a:r>
                        <a:rPr lang="ru-RU" sz="1400" dirty="0"/>
                        <a:t>Интерес со стороны профессионалов (ОМСУ, ИОГВ, эксперты)</a:t>
                      </a:r>
                      <a:r>
                        <a:rPr lang="ru-RU" sz="1400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*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</a:rPr>
                        <a:t>растет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noProof="0" dirty="0">
                          <a:solidFill>
                            <a:schemeClr val="dk1"/>
                          </a:solidFill>
                        </a:rPr>
                        <a:t>высокий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noProof="0" dirty="0">
                          <a:solidFill>
                            <a:schemeClr val="dk1"/>
                          </a:solidFill>
                        </a:rPr>
                        <a:t>высокий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noProof="0" dirty="0">
                          <a:solidFill>
                            <a:schemeClr val="dk1"/>
                          </a:solidFill>
                        </a:rPr>
                        <a:t>высокий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noProof="0" dirty="0">
                          <a:solidFill>
                            <a:schemeClr val="dk1"/>
                          </a:solidFill>
                        </a:rPr>
                        <a:t>высокий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526891130"/>
                  </a:ext>
                </a:extLst>
              </a:tr>
            </a:tbl>
          </a:graphicData>
        </a:graphic>
      </p:graphicFrame>
      <p:sp>
        <p:nvSpPr>
          <p:cNvPr id="11" name="Заголовок 3">
            <a:extLst>
              <a:ext uri="{FF2B5EF4-FFF2-40B4-BE49-F238E27FC236}">
                <a16:creationId xmlns:a16="http://schemas.microsoft.com/office/drawing/2014/main" id="{5549507B-A510-C85E-63BB-6C8873161E5E}"/>
              </a:ext>
            </a:extLst>
          </p:cNvPr>
          <p:cNvSpPr txBox="1">
            <a:spLocks/>
          </p:cNvSpPr>
          <p:nvPr/>
        </p:nvSpPr>
        <p:spPr bwMode="auto">
          <a:xfrm>
            <a:off x="1847850" y="173039"/>
            <a:ext cx="849630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Среда и отношение к инновации</a:t>
            </a:r>
          </a:p>
        </p:txBody>
      </p:sp>
    </p:spTree>
    <p:extLst>
      <p:ext uri="{BB962C8B-B14F-4D97-AF65-F5344CB8AC3E}">
        <p14:creationId xmlns:p14="http://schemas.microsoft.com/office/powerpoint/2010/main" val="13024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3">
            <a:extLst>
              <a:ext uri="{FF2B5EF4-FFF2-40B4-BE49-F238E27FC236}">
                <a16:creationId xmlns:a16="http://schemas.microsoft.com/office/drawing/2014/main" id="{5D46A529-FEBB-12EB-96A7-27CACF0259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339" y="1"/>
            <a:ext cx="8496300" cy="670559"/>
          </a:xfrm>
        </p:spPr>
        <p:txBody>
          <a:bodyPr/>
          <a:lstStyle/>
          <a:p>
            <a:pPr eaLnBrk="1" hangingPunct="1"/>
            <a:r>
              <a:rPr lang="ru-RU" altLang="ru-RU" sz="1600" dirty="0"/>
              <a:t>ИНИЦИАТИВНОЕ БЮДЖЕТИРОВАНИЕ: ЛУЧШИЕ ПРАКТИКИ В ГОРОДАХ ПРОЕКТА</a:t>
            </a:r>
            <a:br>
              <a:rPr lang="ru-RU" altLang="ru-RU" sz="1600" dirty="0"/>
            </a:br>
            <a:r>
              <a:rPr lang="ru-RU" altLang="ru-RU" sz="1600" dirty="0"/>
              <a:t>(НА МАТЕРИАЛАХ ОТЧЕТОВ МИНИСТЕРСТВА ФИНАНСОВ 2018-2024)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0A6120F8-FB2C-4A5C-5F27-9A85FC97DC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4204372"/>
              </p:ext>
            </p:extLst>
          </p:nvPr>
        </p:nvGraphicFramePr>
        <p:xfrm>
          <a:off x="1747540" y="1527696"/>
          <a:ext cx="4500949" cy="3446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hart 5">
            <a:extLst>
              <a:ext uri="{FF2B5EF4-FFF2-40B4-BE49-F238E27FC236}">
                <a16:creationId xmlns:a16="http://schemas.microsoft.com/office/drawing/2014/main" id="{DAFED4B6-5E2E-EEE8-B9F9-50170152CD7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1883262"/>
              </p:ext>
            </p:extLst>
          </p:nvPr>
        </p:nvGraphicFramePr>
        <p:xfrm>
          <a:off x="6023992" y="1705806"/>
          <a:ext cx="4320158" cy="3446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67860eb1902b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5410" y="2355215"/>
            <a:ext cx="1080770" cy="810895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7693025" y="3617595"/>
            <a:ext cx="4206875" cy="26663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4" name="Заголовок 1"/>
          <p:cNvSpPr txBox="1"/>
          <p:nvPr/>
        </p:nvSpPr>
        <p:spPr>
          <a:xfrm>
            <a:off x="0" y="1"/>
            <a:ext cx="12192000" cy="55753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2700" cap="flat" cmpd="sng" algn="ctr">
            <a:noFill/>
            <a:prstDash val="soli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Градоустройство</a:t>
            </a:r>
            <a:r>
              <a:rPr 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- л</a:t>
            </a:r>
            <a:r>
              <a:rPr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окальные</a:t>
            </a:r>
            <a:r>
              <a:rPr lang="en-US" alt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особенности</a:t>
            </a:r>
            <a:r>
              <a:rPr lang="en-US" alt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Духа</a:t>
            </a:r>
            <a:r>
              <a:rPr lang="en-US" alt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времени</a:t>
            </a:r>
            <a:r>
              <a:rPr lang="ru-RU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и «Гения места»</a:t>
            </a:r>
            <a:r>
              <a:rPr lang="ru-RU" alt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endParaRPr lang="ru-RU" altLang="ru-RU" sz="20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Архангельск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786765"/>
            <a:ext cx="12192000" cy="5566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lumMod val="75000"/>
                    <a:lumOff val="25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cxnSp>
        <p:nvCxnSpPr>
          <p:cNvPr id="11" name="Прямое соединение 10"/>
          <p:cNvCxnSpPr/>
          <p:nvPr/>
        </p:nvCxnSpPr>
        <p:spPr>
          <a:xfrm>
            <a:off x="4308475" y="3473450"/>
            <a:ext cx="78689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Прямое соединение 5"/>
          <p:cNvCxnSpPr>
            <a:stCxn id="5" idx="0"/>
            <a:endCxn id="5" idx="2"/>
          </p:cNvCxnSpPr>
          <p:nvPr/>
        </p:nvCxnSpPr>
        <p:spPr>
          <a:xfrm>
            <a:off x="6096000" y="786765"/>
            <a:ext cx="0" cy="55664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Текстовое поле 6"/>
          <p:cNvSpPr txBox="1"/>
          <p:nvPr/>
        </p:nvSpPr>
        <p:spPr>
          <a:xfrm>
            <a:off x="160020" y="3270250"/>
            <a:ext cx="414845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1600"/>
              <a:t>Профиль городского пространства</a:t>
            </a:r>
          </a:p>
        </p:txBody>
      </p:sp>
      <p:cxnSp>
        <p:nvCxnSpPr>
          <p:cNvPr id="9" name="Прямое соединение 8"/>
          <p:cNvCxnSpPr/>
          <p:nvPr/>
        </p:nvCxnSpPr>
        <p:spPr>
          <a:xfrm>
            <a:off x="-14605" y="3255645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Текстовое поле 9"/>
          <p:cNvSpPr txBox="1"/>
          <p:nvPr/>
        </p:nvSpPr>
        <p:spPr>
          <a:xfrm>
            <a:off x="6096000" y="388255"/>
            <a:ext cx="5953759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1600" dirty="0">
                <a:solidFill>
                  <a:schemeClr val="bg1"/>
                </a:solidFill>
              </a:rPr>
              <a:t>Осмысление и переживание пространства обитания</a:t>
            </a: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7710805" y="3249295"/>
            <a:ext cx="316039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ru-RU" altLang="en-US" sz="1600"/>
              <a:t>Инновации в градоустройстве</a:t>
            </a:r>
            <a:r>
              <a:rPr lang="ru-RU" altLang="en-US"/>
              <a:t> </a:t>
            </a:r>
          </a:p>
        </p:txBody>
      </p:sp>
      <p:sp>
        <p:nvSpPr>
          <p:cNvPr id="18" name="Текстовое поле 17"/>
          <p:cNvSpPr txBox="1"/>
          <p:nvPr/>
        </p:nvSpPr>
        <p:spPr>
          <a:xfrm>
            <a:off x="7792085" y="3617595"/>
            <a:ext cx="3935730" cy="14471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рамках федеральных указов р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азработан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мастер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план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Архангельской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агломерации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Благоустроены: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Н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абережная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Мечтателей на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Северная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Двина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(7 км)</a:t>
            </a:r>
            <a:endParaRPr lang="en-US" altLang="en-US" sz="12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......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Формируется к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реативное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пространство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PIVZAVOD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Работает геопортал «Наше Поморье» и УИКТ.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Событийные площадки: ф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естиваль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«Белый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июнь»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Международные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дни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джаза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Международный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фестиваль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органной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музыки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«Похвала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органу»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фестиваль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молодых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исполнителей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другие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мероприятия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ru-RU" sz="12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altLang="en-US" sz="12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Текстовое поле 21"/>
          <p:cNvSpPr txBox="1"/>
          <p:nvPr/>
        </p:nvSpPr>
        <p:spPr>
          <a:xfrm>
            <a:off x="6182360" y="1029970"/>
            <a:ext cx="5719445" cy="10147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«Архангельский город»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Европо_ориентированный город</a:t>
            </a:r>
            <a:endParaRPr lang="en-US" altLang="en-US" sz="12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Стало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модно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быть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помором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TRUE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ПОМОР»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Столица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«катакомбной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церкви»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Духовное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сопротивление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4" name="Текстовое поле 23"/>
          <p:cNvSpPr txBox="1"/>
          <p:nvPr/>
        </p:nvSpPr>
        <p:spPr>
          <a:xfrm>
            <a:off x="8736965" y="2346960"/>
            <a:ext cx="3162935" cy="8299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Степан Писахов, А. Борисов, Я. Лейцингер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Василий Ларионов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Михаил Мамошин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Компания «Петровский»</a:t>
            </a:r>
            <a:r>
              <a:rPr lang="ru-RU" altLang="en-US" sz="120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6" name="Текстовое поле 25"/>
          <p:cNvSpPr txBox="1"/>
          <p:nvPr/>
        </p:nvSpPr>
        <p:spPr>
          <a:xfrm>
            <a:off x="238125" y="3607435"/>
            <a:ext cx="4330065" cy="26765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Активны агломерационные процессы.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Экстенсивная планировочная структура обусловлена природными факторами. Территория из автономных поселений формирует р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ыхлый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планировочный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каркас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Самый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крупный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город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Земли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современный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деревянной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застройкой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Четверть территории города неканализована.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Философия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дома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контрастного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Севера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Пешеходная доступность между районами города проблематична.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«Центр» города - городская ткань между благоустроенной набережной и  </a:t>
            </a: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проспектом Ломоносова, где сосредоточены государственные учреждения, музеи, театры, пешеходные променады: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Чумбарова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Лучинского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en-US" sz="12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Хаотичная точечная застройка под «маской» КРТ.</a:t>
            </a:r>
          </a:p>
        </p:txBody>
      </p:sp>
      <p:pic>
        <p:nvPicPr>
          <p:cNvPr id="199" name="Google Shape;199;p1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20345" y="829310"/>
            <a:ext cx="3479800" cy="2341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Изображение 12" descr="архангельск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9045" y="829310"/>
            <a:ext cx="2220595" cy="1553210"/>
          </a:xfrm>
          <a:prstGeom prst="rect">
            <a:avLst/>
          </a:prstGeom>
        </p:spPr>
      </p:pic>
      <p:sp>
        <p:nvSpPr>
          <p:cNvPr id="19" name="Текстовое поле 18"/>
          <p:cNvSpPr txBox="1"/>
          <p:nvPr/>
        </p:nvSpPr>
        <p:spPr>
          <a:xfrm>
            <a:off x="3777615" y="2388235"/>
            <a:ext cx="971550" cy="7950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noAutofit/>
          </a:bodyPr>
          <a:lstStyle/>
          <a:p>
            <a:pPr algn="l"/>
            <a:r>
              <a:rPr lang="ru-RU" sz="10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«Большой Архангельск»: Архангельск - Северодвинск - Новодвинск</a:t>
            </a:r>
            <a:endParaRPr lang="ru-RU" altLang="en-US" sz="1000" dirty="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23" name="Изображение 22" descr="photo_2025-03-12_15-18-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9820" y="3255645"/>
            <a:ext cx="1358265" cy="1019810"/>
          </a:xfrm>
          <a:prstGeom prst="rect">
            <a:avLst/>
          </a:prstGeom>
        </p:spPr>
      </p:pic>
      <p:pic>
        <p:nvPicPr>
          <p:cNvPr id="27" name="Изображение 26" descr="photo_2025-03-12_15-18-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3915" y="3255645"/>
            <a:ext cx="1355725" cy="1016635"/>
          </a:xfrm>
          <a:prstGeom prst="rect">
            <a:avLst/>
          </a:prstGeom>
        </p:spPr>
      </p:pic>
      <p:pic>
        <p:nvPicPr>
          <p:cNvPr id="30" name="Изображение 29" descr="photo_2025-03-12_15-18-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81725" y="4326255"/>
            <a:ext cx="1356360" cy="1017270"/>
          </a:xfrm>
          <a:prstGeom prst="rect">
            <a:avLst/>
          </a:prstGeom>
        </p:spPr>
      </p:pic>
      <p:pic>
        <p:nvPicPr>
          <p:cNvPr id="35" name="Изображение 34" descr="photo_2025-03-12_18-16-3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82360" y="2171700"/>
            <a:ext cx="748030" cy="998855"/>
          </a:xfrm>
          <a:prstGeom prst="rect">
            <a:avLst/>
          </a:prstGeom>
        </p:spPr>
      </p:pic>
      <p:pic>
        <p:nvPicPr>
          <p:cNvPr id="36" name="Изображение 35" descr="photo_2025-03-12_18-16-5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55155" y="2171700"/>
            <a:ext cx="749300" cy="999490"/>
          </a:xfrm>
          <a:prstGeom prst="rect">
            <a:avLst/>
          </a:prstGeom>
        </p:spPr>
      </p:pic>
      <p:pic>
        <p:nvPicPr>
          <p:cNvPr id="37" name="Изображение 36" descr="photo_2025-03-12_18-16-54"/>
          <p:cNvPicPr>
            <a:picLocks noChangeAspect="1"/>
          </p:cNvPicPr>
          <p:nvPr/>
        </p:nvPicPr>
        <p:blipFill>
          <a:blip r:embed="rId10"/>
          <a:srcRect l="8708" t="24411" r="6246"/>
          <a:stretch>
            <a:fillRect/>
          </a:stretch>
        </p:blipFill>
        <p:spPr>
          <a:xfrm>
            <a:off x="4624070" y="5404485"/>
            <a:ext cx="1385570" cy="923925"/>
          </a:xfrm>
          <a:prstGeom prst="rect">
            <a:avLst/>
          </a:prstGeom>
        </p:spPr>
      </p:pic>
      <p:pic>
        <p:nvPicPr>
          <p:cNvPr id="38" name="Изображение 37" descr="photo_2025-03-12_18-16-4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44390" y="4326255"/>
            <a:ext cx="1365250" cy="1024255"/>
          </a:xfrm>
          <a:prstGeom prst="rect">
            <a:avLst/>
          </a:prstGeom>
        </p:spPr>
      </p:pic>
      <p:pic>
        <p:nvPicPr>
          <p:cNvPr id="39" name="Изображение 38" descr="photo_2025-03-12_18-16-45"/>
          <p:cNvPicPr>
            <a:picLocks noChangeAspect="1"/>
          </p:cNvPicPr>
          <p:nvPr/>
        </p:nvPicPr>
        <p:blipFill>
          <a:blip r:embed="rId12"/>
          <a:srcRect l="4840" t="5412" r="8012" b="17024"/>
          <a:stretch>
            <a:fillRect/>
          </a:stretch>
        </p:blipFill>
        <p:spPr>
          <a:xfrm>
            <a:off x="6182360" y="5420995"/>
            <a:ext cx="1359535" cy="907415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8649335" y="1703070"/>
            <a:ext cx="3266440" cy="6451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" altLang="en-US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«</a:t>
            </a:r>
            <a:r>
              <a:rPr lang="en-US" altLang="en-US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Кто</a:t>
            </a:r>
            <a:r>
              <a:rPr lang="en-US" altLang="ru-RU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en-US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побывал</a:t>
            </a:r>
            <a:r>
              <a:rPr lang="en-US" altLang="ru-RU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en-US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в</a:t>
            </a:r>
            <a:r>
              <a:rPr lang="en-US" altLang="ru-RU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en-US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Арктике</a:t>
            </a:r>
            <a:r>
              <a:rPr lang="en-US" altLang="ru-RU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</a:t>
            </a:r>
            <a:r>
              <a:rPr lang="en-US" altLang="en-US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тот</a:t>
            </a:r>
            <a:r>
              <a:rPr lang="en-US" altLang="ru-RU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en-US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становится</a:t>
            </a:r>
            <a:r>
              <a:rPr lang="en-US" altLang="ru-RU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en-US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подобен</a:t>
            </a:r>
            <a:r>
              <a:rPr lang="en-US" altLang="ru-RU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en-US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стрелке</a:t>
            </a:r>
            <a:r>
              <a:rPr lang="en-US" altLang="ru-RU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en-US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компаса</a:t>
            </a:r>
            <a:r>
              <a:rPr lang="en-US" altLang="ru-RU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— </a:t>
            </a:r>
            <a:r>
              <a:rPr lang="en-US" altLang="en-US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всегда</a:t>
            </a:r>
            <a:r>
              <a:rPr lang="en-US" altLang="ru-RU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en-US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поворачивается</a:t>
            </a:r>
            <a:r>
              <a:rPr lang="en-US" altLang="ru-RU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en-US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на</a:t>
            </a:r>
            <a:r>
              <a:rPr lang="en-US" altLang="ru-RU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en-US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Север</a:t>
            </a:r>
            <a:r>
              <a:rPr lang="" altLang="en-US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»</a:t>
            </a:r>
            <a:r>
              <a:rPr lang="en-US" altLang="ru-RU" sz="12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</a:p>
        </p:txBody>
      </p:sp>
      <p:sp>
        <p:nvSpPr>
          <p:cNvPr id="8" name="Полилиния 7"/>
          <p:cNvSpPr/>
          <p:nvPr/>
        </p:nvSpPr>
        <p:spPr>
          <a:xfrm>
            <a:off x="1688465" y="1441450"/>
            <a:ext cx="191770" cy="563245"/>
          </a:xfrm>
          <a:custGeom>
            <a:avLst/>
            <a:gdLst>
              <a:gd name="connisteX0" fmla="*/ 130807 w 192015"/>
              <a:gd name="connsiteY0" fmla="*/ 0 h 563033"/>
              <a:gd name="connisteX1" fmla="*/ 89532 w 192015"/>
              <a:gd name="connsiteY1" fmla="*/ 67945 h 563033"/>
              <a:gd name="connisteX2" fmla="*/ 41907 w 192015"/>
              <a:gd name="connsiteY2" fmla="*/ 136525 h 563033"/>
              <a:gd name="connisteX3" fmla="*/ 21587 w 192015"/>
              <a:gd name="connsiteY3" fmla="*/ 204470 h 563033"/>
              <a:gd name="connisteX4" fmla="*/ 21587 w 192015"/>
              <a:gd name="connsiteY4" fmla="*/ 272415 h 563033"/>
              <a:gd name="connisteX5" fmla="*/ 14602 w 192015"/>
              <a:gd name="connsiteY5" fmla="*/ 340360 h 563033"/>
              <a:gd name="connisteX6" fmla="*/ 1267 w 192015"/>
              <a:gd name="connsiteY6" fmla="*/ 408305 h 563033"/>
              <a:gd name="connisteX7" fmla="*/ 41907 w 192015"/>
              <a:gd name="connsiteY7" fmla="*/ 476250 h 563033"/>
              <a:gd name="connisteX8" fmla="*/ 103502 w 192015"/>
              <a:gd name="connsiteY8" fmla="*/ 544195 h 563033"/>
              <a:gd name="connisteX9" fmla="*/ 178432 w 192015"/>
              <a:gd name="connsiteY9" fmla="*/ 558165 h 563033"/>
              <a:gd name="connisteX10" fmla="*/ 184782 w 192015"/>
              <a:gd name="connsiteY10" fmla="*/ 490220 h 563033"/>
              <a:gd name="connisteX11" fmla="*/ 123822 w 192015"/>
              <a:gd name="connsiteY11" fmla="*/ 422275 h 563033"/>
              <a:gd name="connisteX12" fmla="*/ 96517 w 192015"/>
              <a:gd name="connsiteY12" fmla="*/ 353695 h 563033"/>
              <a:gd name="connisteX13" fmla="*/ 83182 w 192015"/>
              <a:gd name="connsiteY13" fmla="*/ 285750 h 563033"/>
              <a:gd name="connisteX14" fmla="*/ 96517 w 192015"/>
              <a:gd name="connsiteY14" fmla="*/ 217805 h 563033"/>
              <a:gd name="connisteX15" fmla="*/ 28572 w 192015"/>
              <a:gd name="connsiteY15" fmla="*/ 170180 h 56303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</a:cxnLst>
            <a:rect l="l" t="t" r="r" b="b"/>
            <a:pathLst>
              <a:path w="192016" h="563034">
                <a:moveTo>
                  <a:pt x="130808" y="0"/>
                </a:moveTo>
                <a:cubicBezTo>
                  <a:pt x="123188" y="12065"/>
                  <a:pt x="107313" y="40640"/>
                  <a:pt x="89533" y="67945"/>
                </a:cubicBezTo>
                <a:cubicBezTo>
                  <a:pt x="71753" y="95250"/>
                  <a:pt x="55243" y="109220"/>
                  <a:pt x="41908" y="136525"/>
                </a:cubicBezTo>
                <a:cubicBezTo>
                  <a:pt x="28573" y="163830"/>
                  <a:pt x="25398" y="177165"/>
                  <a:pt x="21588" y="204470"/>
                </a:cubicBezTo>
                <a:cubicBezTo>
                  <a:pt x="17778" y="231775"/>
                  <a:pt x="22858" y="245110"/>
                  <a:pt x="21588" y="272415"/>
                </a:cubicBezTo>
                <a:cubicBezTo>
                  <a:pt x="20318" y="299720"/>
                  <a:pt x="18413" y="313055"/>
                  <a:pt x="14603" y="340360"/>
                </a:cubicBezTo>
                <a:cubicBezTo>
                  <a:pt x="10793" y="367665"/>
                  <a:pt x="-4447" y="381000"/>
                  <a:pt x="1268" y="408305"/>
                </a:cubicBezTo>
                <a:cubicBezTo>
                  <a:pt x="6983" y="435610"/>
                  <a:pt x="21588" y="448945"/>
                  <a:pt x="41908" y="476250"/>
                </a:cubicBezTo>
                <a:cubicBezTo>
                  <a:pt x="62228" y="503555"/>
                  <a:pt x="76198" y="527685"/>
                  <a:pt x="103503" y="544195"/>
                </a:cubicBezTo>
                <a:cubicBezTo>
                  <a:pt x="130808" y="560705"/>
                  <a:pt x="161923" y="568960"/>
                  <a:pt x="178433" y="558165"/>
                </a:cubicBezTo>
                <a:cubicBezTo>
                  <a:pt x="194943" y="547370"/>
                  <a:pt x="195578" y="517525"/>
                  <a:pt x="184783" y="490220"/>
                </a:cubicBezTo>
                <a:cubicBezTo>
                  <a:pt x="173988" y="462915"/>
                  <a:pt x="141603" y="449580"/>
                  <a:pt x="123823" y="422275"/>
                </a:cubicBezTo>
                <a:cubicBezTo>
                  <a:pt x="106043" y="394970"/>
                  <a:pt x="104773" y="381000"/>
                  <a:pt x="96518" y="353695"/>
                </a:cubicBezTo>
                <a:cubicBezTo>
                  <a:pt x="88263" y="326390"/>
                  <a:pt x="83183" y="313055"/>
                  <a:pt x="83183" y="285750"/>
                </a:cubicBezTo>
                <a:cubicBezTo>
                  <a:pt x="83183" y="258445"/>
                  <a:pt x="107313" y="240665"/>
                  <a:pt x="96518" y="217805"/>
                </a:cubicBezTo>
                <a:cubicBezTo>
                  <a:pt x="85723" y="194945"/>
                  <a:pt x="42543" y="178435"/>
                  <a:pt x="28573" y="170180"/>
                </a:cubicBezTo>
              </a:path>
            </a:pathLst>
          </a:cu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31" name="Текстовое поле 30"/>
          <p:cNvSpPr txBox="1"/>
          <p:nvPr/>
        </p:nvSpPr>
        <p:spPr>
          <a:xfrm>
            <a:off x="4718050" y="2388235"/>
            <a:ext cx="1292225" cy="79121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 anchor="t">
            <a:noAutofit/>
          </a:bodyPr>
          <a:lstStyle/>
          <a:p>
            <a:pPr algn="ctr"/>
            <a:r>
              <a:rPr lang="ru-RU" altLang="en-US" sz="1600">
                <a:solidFill>
                  <a:schemeClr val="bg1"/>
                </a:solidFill>
              </a:rPr>
              <a:t>Образы  времён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Изображение 15" descr="photo_2025-03-12_13-48-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240" y="2579370"/>
            <a:ext cx="1284605" cy="963295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7870825" y="3931920"/>
            <a:ext cx="3964940" cy="21323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4" name="Заголовок 1"/>
          <p:cNvSpPr txBox="1"/>
          <p:nvPr/>
        </p:nvSpPr>
        <p:spPr>
          <a:xfrm>
            <a:off x="-73660" y="-1012189"/>
            <a:ext cx="12192000" cy="148272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12700" cap="flat" cmpd="sng" algn="ctr">
            <a:noFill/>
            <a:prstDash val="soli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Градоустройство</a:t>
            </a:r>
            <a:r>
              <a:rPr 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- л</a:t>
            </a:r>
            <a:r>
              <a:rPr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окальные</a:t>
            </a:r>
            <a:r>
              <a:rPr lang="en-US" alt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особенности</a:t>
            </a:r>
            <a:r>
              <a:rPr lang="en-US" alt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Духа</a:t>
            </a:r>
            <a:r>
              <a:rPr lang="en-US" alt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времени</a:t>
            </a:r>
            <a:r>
              <a:rPr lang="ru-RU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и «Гения места»</a:t>
            </a:r>
            <a:endParaRPr lang="ru-RU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Вологда</a:t>
            </a:r>
          </a:p>
          <a:p>
            <a:pPr algn="l"/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786765"/>
            <a:ext cx="12192000" cy="5566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lumMod val="75000"/>
                    <a:lumOff val="25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cxnSp>
        <p:nvCxnSpPr>
          <p:cNvPr id="6" name="Прямое соединение 5"/>
          <p:cNvCxnSpPr>
            <a:stCxn id="5" idx="0"/>
            <a:endCxn id="5" idx="2"/>
          </p:cNvCxnSpPr>
          <p:nvPr/>
        </p:nvCxnSpPr>
        <p:spPr>
          <a:xfrm>
            <a:off x="6096000" y="786765"/>
            <a:ext cx="0" cy="55664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Текстовое поле 6"/>
          <p:cNvSpPr txBox="1"/>
          <p:nvPr/>
        </p:nvSpPr>
        <p:spPr>
          <a:xfrm>
            <a:off x="304800" y="3565525"/>
            <a:ext cx="398081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1600"/>
              <a:t>Профиль городского пространства</a:t>
            </a:r>
          </a:p>
        </p:txBody>
      </p:sp>
      <p:cxnSp>
        <p:nvCxnSpPr>
          <p:cNvPr id="9" name="Прямое соединение 8"/>
          <p:cNvCxnSpPr>
            <a:stCxn id="5" idx="1"/>
            <a:endCxn id="5" idx="3"/>
          </p:cNvCxnSpPr>
          <p:nvPr/>
        </p:nvCxnSpPr>
        <p:spPr>
          <a:xfrm>
            <a:off x="0" y="3569970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Текстовое поле 9"/>
          <p:cNvSpPr txBox="1"/>
          <p:nvPr/>
        </p:nvSpPr>
        <p:spPr>
          <a:xfrm>
            <a:off x="7750174" y="454026"/>
            <a:ext cx="4368165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1600" dirty="0">
                <a:solidFill>
                  <a:schemeClr val="bg1"/>
                </a:solidFill>
              </a:rPr>
              <a:t>Осмысление и переживание пространства</a:t>
            </a: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7872095" y="3563620"/>
            <a:ext cx="316039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ru-RU" altLang="en-US" sz="1600"/>
              <a:t>Инновации в градоустройстве</a:t>
            </a:r>
            <a:r>
              <a:rPr lang="ru-RU" altLang="en-US"/>
              <a:t> </a:t>
            </a:r>
          </a:p>
        </p:txBody>
      </p:sp>
      <p:sp>
        <p:nvSpPr>
          <p:cNvPr id="26" name="Текстовое поле 25"/>
          <p:cNvSpPr txBox="1"/>
          <p:nvPr/>
        </p:nvSpPr>
        <p:spPr>
          <a:xfrm>
            <a:off x="332105" y="3886200"/>
            <a:ext cx="3768725" cy="23069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Исторический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центр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условно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разделяется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районы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Город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Верхний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посад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Нижний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посад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Заречье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сердце города сосредоточены музеи, театры, пешеходные променады, благоустроена набережная.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Основная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городская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застройка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занимает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достаточно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компактную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территорию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Примечательными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проявлениями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своеобразной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вологодской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культуры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являются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гражданское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деревянное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зодчество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расцвет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XIX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веке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),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каменная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церковная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архитектура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Ж/дорога является ментальной городской границей.</a:t>
            </a:r>
          </a:p>
        </p:txBody>
      </p:sp>
      <p:pic>
        <p:nvPicPr>
          <p:cNvPr id="3" name="Изображение 2" descr="вологда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" y="850265"/>
            <a:ext cx="3773805" cy="2653665"/>
          </a:xfrm>
          <a:prstGeom prst="rect">
            <a:avLst/>
          </a:prstGeom>
        </p:spPr>
      </p:pic>
      <p:sp>
        <p:nvSpPr>
          <p:cNvPr id="8" name="Текстовое поле 7"/>
          <p:cNvSpPr txBox="1"/>
          <p:nvPr/>
        </p:nvSpPr>
        <p:spPr>
          <a:xfrm>
            <a:off x="7853045" y="1144270"/>
            <a:ext cx="3983990" cy="11988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«ЗАСОН» - ГОРОД</a:t>
            </a:r>
            <a:endParaRPr lang="ru-RU" altLang="en-US" sz="12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«...здесь даже птицы на заборах засыпают»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ообщество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«Сохраняя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будущее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Деревянная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Вологда»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Бизнес- «пусть власть не мешает»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«Гений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места»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личность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Первого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лица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региона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города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энтузиасты и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меценаты</a:t>
            </a:r>
          </a:p>
        </p:txBody>
      </p:sp>
      <p:sp>
        <p:nvSpPr>
          <p:cNvPr id="14" name="Текстовое поле 13"/>
          <p:cNvSpPr txBox="1"/>
          <p:nvPr/>
        </p:nvSpPr>
        <p:spPr>
          <a:xfrm>
            <a:off x="7853045" y="2562860"/>
            <a:ext cx="3984625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Братья Верещагины</a:t>
            </a:r>
            <a:endParaRPr lang="ru-RU" sz="12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Герман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Якимов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—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предприниматель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из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Вологды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Региональная компания «Макси»</a:t>
            </a:r>
          </a:p>
        </p:txBody>
      </p:sp>
      <p:sp>
        <p:nvSpPr>
          <p:cNvPr id="15" name="Текстовое поле 14"/>
          <p:cNvSpPr txBox="1"/>
          <p:nvPr/>
        </p:nvSpPr>
        <p:spPr>
          <a:xfrm>
            <a:off x="7943850" y="4010025"/>
            <a:ext cx="374459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Развитие информационной инфраструктуры (ЦЦР) - моделирование сценариев развития инфраструктуры и комплексного развития территории.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Обустройство Набережной р. Вологды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Развитие общественных пространств города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Реконструкция бульвара пр. Победы, Площади Революции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Реализация программы «Дом за рубль»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2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Изображение 1" descr="photo_2025-03-12_13-48-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0385" y="3684905"/>
            <a:ext cx="1647825" cy="1228090"/>
          </a:xfrm>
          <a:prstGeom prst="rect">
            <a:avLst/>
          </a:prstGeom>
        </p:spPr>
      </p:pic>
      <p:pic>
        <p:nvPicPr>
          <p:cNvPr id="13" name="Изображение 12" descr="photo_2025-03-12_13-48-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3810" y="2534920"/>
            <a:ext cx="1331595" cy="999490"/>
          </a:xfrm>
          <a:prstGeom prst="rect">
            <a:avLst/>
          </a:prstGeom>
        </p:spPr>
      </p:pic>
      <p:pic>
        <p:nvPicPr>
          <p:cNvPr id="19" name="Изображение 18" descr="photo_2025-03-12_13-48-5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30040" y="857250"/>
            <a:ext cx="1449705" cy="1087755"/>
          </a:xfrm>
          <a:prstGeom prst="rect">
            <a:avLst/>
          </a:prstGeom>
        </p:spPr>
      </p:pic>
      <p:pic>
        <p:nvPicPr>
          <p:cNvPr id="20" name="Изображение 19" descr="photo_2025-03-12_13-48-5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86170" y="3684905"/>
            <a:ext cx="1492885" cy="1120775"/>
          </a:xfrm>
          <a:prstGeom prst="rect">
            <a:avLst/>
          </a:prstGeom>
        </p:spPr>
      </p:pic>
      <p:pic>
        <p:nvPicPr>
          <p:cNvPr id="22" name="Изображение 21" descr="photo_2025-03-12_13-49-00"/>
          <p:cNvPicPr>
            <a:picLocks noChangeAspect="1"/>
          </p:cNvPicPr>
          <p:nvPr/>
        </p:nvPicPr>
        <p:blipFill>
          <a:blip r:embed="rId8"/>
          <a:srcRect t="12304" r="-479" b="11782"/>
          <a:stretch>
            <a:fillRect/>
          </a:stretch>
        </p:blipFill>
        <p:spPr>
          <a:xfrm>
            <a:off x="4121785" y="1771015"/>
            <a:ext cx="1465580" cy="830580"/>
          </a:xfrm>
          <a:prstGeom prst="rect">
            <a:avLst/>
          </a:prstGeom>
        </p:spPr>
      </p:pic>
      <p:pic>
        <p:nvPicPr>
          <p:cNvPr id="23" name="Изображение 22" descr="photo_2025-03-12_13-49-04"/>
          <p:cNvPicPr>
            <a:picLocks noChangeAspect="1"/>
          </p:cNvPicPr>
          <p:nvPr/>
        </p:nvPicPr>
        <p:blipFill>
          <a:blip r:embed="rId9"/>
          <a:srcRect t="20729" r="333" b="13836"/>
          <a:stretch>
            <a:fillRect/>
          </a:stretch>
        </p:blipFill>
        <p:spPr>
          <a:xfrm>
            <a:off x="6736080" y="1624965"/>
            <a:ext cx="949960" cy="831850"/>
          </a:xfrm>
          <a:prstGeom prst="rect">
            <a:avLst/>
          </a:prstGeom>
        </p:spPr>
      </p:pic>
      <p:pic>
        <p:nvPicPr>
          <p:cNvPr id="27" name="Изображение 26" descr="photo_2025-03-12_13-49-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54195" y="4962525"/>
            <a:ext cx="1635125" cy="1235710"/>
          </a:xfrm>
          <a:prstGeom prst="rect">
            <a:avLst/>
          </a:prstGeom>
        </p:spPr>
      </p:pic>
      <p:pic>
        <p:nvPicPr>
          <p:cNvPr id="28" name="Изображение 27" descr="photo_2025-03-12_13-49-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29400" y="4774565"/>
            <a:ext cx="1053465" cy="1405255"/>
          </a:xfrm>
          <a:prstGeom prst="rect">
            <a:avLst/>
          </a:prstGeom>
        </p:spPr>
      </p:pic>
      <p:sp>
        <p:nvSpPr>
          <p:cNvPr id="31" name="Текстовое поле 30"/>
          <p:cNvSpPr txBox="1"/>
          <p:nvPr/>
        </p:nvSpPr>
        <p:spPr>
          <a:xfrm>
            <a:off x="5608320" y="859155"/>
            <a:ext cx="1625600" cy="33718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ru-RU" altLang="en-US" sz="1600">
                <a:solidFill>
                  <a:schemeClr val="bg1"/>
                </a:solidFill>
              </a:rPr>
              <a:t>Образы  времён</a:t>
            </a:r>
          </a:p>
        </p:txBody>
      </p:sp>
      <p:sp>
        <p:nvSpPr>
          <p:cNvPr id="11" name="Полилиния 10"/>
          <p:cNvSpPr/>
          <p:nvPr/>
        </p:nvSpPr>
        <p:spPr>
          <a:xfrm>
            <a:off x="2213610" y="2157730"/>
            <a:ext cx="258445" cy="283845"/>
          </a:xfrm>
          <a:custGeom>
            <a:avLst/>
            <a:gdLst>
              <a:gd name="connisteX0" fmla="*/ 0 w 258659"/>
              <a:gd name="connsiteY0" fmla="*/ 0 h 283810"/>
              <a:gd name="connisteX1" fmla="*/ 64135 w 258659"/>
              <a:gd name="connsiteY1" fmla="*/ 17780 h 283810"/>
              <a:gd name="connisteX2" fmla="*/ 128270 w 258659"/>
              <a:gd name="connsiteY2" fmla="*/ 54610 h 283810"/>
              <a:gd name="connisteX3" fmla="*/ 192405 w 258659"/>
              <a:gd name="connsiteY3" fmla="*/ 81915 h 283810"/>
              <a:gd name="connisteX4" fmla="*/ 256540 w 258659"/>
              <a:gd name="connsiteY4" fmla="*/ 137160 h 283810"/>
              <a:gd name="connisteX5" fmla="*/ 238125 w 258659"/>
              <a:gd name="connsiteY5" fmla="*/ 219075 h 283810"/>
              <a:gd name="connisteX6" fmla="*/ 228600 w 258659"/>
              <a:gd name="connsiteY6" fmla="*/ 283210 h 283810"/>
              <a:gd name="connisteX7" fmla="*/ 155575 w 258659"/>
              <a:gd name="connsiteY7" fmla="*/ 246380 h 283810"/>
              <a:gd name="connisteX8" fmla="*/ 91440 w 258659"/>
              <a:gd name="connsiteY8" fmla="*/ 255905 h 283810"/>
              <a:gd name="connisteX9" fmla="*/ 36830 w 258659"/>
              <a:gd name="connsiteY9" fmla="*/ 191770 h 283810"/>
              <a:gd name="connisteX10" fmla="*/ 73660 w 258659"/>
              <a:gd name="connsiteY10" fmla="*/ 127635 h 283810"/>
              <a:gd name="connisteX11" fmla="*/ 55245 w 258659"/>
              <a:gd name="connsiteY11" fmla="*/ 63500 h 2838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</a:cxnLst>
            <a:rect l="l" t="t" r="r" b="b"/>
            <a:pathLst>
              <a:path w="258660" h="283810">
                <a:moveTo>
                  <a:pt x="0" y="0"/>
                </a:moveTo>
                <a:cubicBezTo>
                  <a:pt x="11430" y="2540"/>
                  <a:pt x="38735" y="6985"/>
                  <a:pt x="64135" y="17780"/>
                </a:cubicBezTo>
                <a:cubicBezTo>
                  <a:pt x="89535" y="28575"/>
                  <a:pt x="102870" y="41910"/>
                  <a:pt x="128270" y="54610"/>
                </a:cubicBezTo>
                <a:cubicBezTo>
                  <a:pt x="153670" y="67310"/>
                  <a:pt x="167005" y="65405"/>
                  <a:pt x="192405" y="81915"/>
                </a:cubicBezTo>
                <a:cubicBezTo>
                  <a:pt x="217805" y="98425"/>
                  <a:pt x="247650" y="109855"/>
                  <a:pt x="256540" y="137160"/>
                </a:cubicBezTo>
                <a:cubicBezTo>
                  <a:pt x="265430" y="164465"/>
                  <a:pt x="243840" y="189865"/>
                  <a:pt x="238125" y="219075"/>
                </a:cubicBezTo>
                <a:cubicBezTo>
                  <a:pt x="232410" y="248285"/>
                  <a:pt x="245110" y="277495"/>
                  <a:pt x="228600" y="283210"/>
                </a:cubicBezTo>
                <a:cubicBezTo>
                  <a:pt x="212090" y="288925"/>
                  <a:pt x="182880" y="252095"/>
                  <a:pt x="155575" y="246380"/>
                </a:cubicBezTo>
                <a:cubicBezTo>
                  <a:pt x="128270" y="240665"/>
                  <a:pt x="114935" y="266700"/>
                  <a:pt x="91440" y="255905"/>
                </a:cubicBezTo>
                <a:cubicBezTo>
                  <a:pt x="67945" y="245110"/>
                  <a:pt x="40640" y="217170"/>
                  <a:pt x="36830" y="191770"/>
                </a:cubicBezTo>
                <a:cubicBezTo>
                  <a:pt x="33020" y="166370"/>
                  <a:pt x="69850" y="153035"/>
                  <a:pt x="73660" y="127635"/>
                </a:cubicBezTo>
                <a:cubicBezTo>
                  <a:pt x="77470" y="102235"/>
                  <a:pt x="59690" y="74930"/>
                  <a:pt x="55245" y="63500"/>
                </a:cubicBezTo>
              </a:path>
            </a:pathLst>
          </a:cu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Изображение 42" descr="photo_2025-03-07_17-14-50"/>
          <p:cNvPicPr>
            <a:picLocks noChangeAspect="1"/>
          </p:cNvPicPr>
          <p:nvPr/>
        </p:nvPicPr>
        <p:blipFill>
          <a:blip r:embed="rId2"/>
          <a:srcRect t="15081" r="751"/>
          <a:stretch>
            <a:fillRect/>
          </a:stretch>
        </p:blipFill>
        <p:spPr>
          <a:xfrm>
            <a:off x="4485005" y="1451610"/>
            <a:ext cx="1503045" cy="9652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6384925" y="3903980"/>
            <a:ext cx="5567680" cy="21323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4" name="Заголовок 1"/>
          <p:cNvSpPr txBox="1"/>
          <p:nvPr/>
        </p:nvSpPr>
        <p:spPr>
          <a:xfrm>
            <a:off x="9525" y="-979647"/>
            <a:ext cx="12192000" cy="1380173"/>
          </a:xfrm>
          <a:prstGeom prst="rect">
            <a:avLst/>
          </a:prstGeom>
          <a:solidFill>
            <a:schemeClr val="accent2">
              <a:lumMod val="50000"/>
            </a:schemeClr>
          </a:solidFill>
          <a:ln w="12700" cap="flat" cmpd="sng" algn="ctr">
            <a:noFill/>
            <a:prstDash val="soli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algn="l"/>
            <a:endParaRPr lang="ru-RU" sz="1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algn="l"/>
            <a:r>
              <a:rPr lang="ru-RU" sz="1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Градоустройство</a:t>
            </a:r>
            <a:r>
              <a:rPr 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- л</a:t>
            </a:r>
            <a:r>
              <a:rPr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окальные</a:t>
            </a:r>
            <a:r>
              <a:rPr lang="en-US" alt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особенности</a:t>
            </a:r>
            <a:r>
              <a:rPr lang="en-US" alt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Духа</a:t>
            </a:r>
            <a:r>
              <a:rPr lang="en-US" alt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времени</a:t>
            </a:r>
            <a:r>
              <a:rPr lang="ru-RU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и «Гения места»</a:t>
            </a:r>
          </a:p>
          <a:p>
            <a:pPr algn="l"/>
            <a:r>
              <a:rPr lang="ru-RU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</a:p>
          <a:p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Псков </a:t>
            </a:r>
          </a:p>
          <a:p>
            <a:pPr algn="l"/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786765"/>
            <a:ext cx="12192000" cy="5566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lumMod val="75000"/>
                    <a:lumOff val="25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cxnSp>
        <p:nvCxnSpPr>
          <p:cNvPr id="11" name="Прямое соединение 10"/>
          <p:cNvCxnSpPr/>
          <p:nvPr/>
        </p:nvCxnSpPr>
        <p:spPr>
          <a:xfrm>
            <a:off x="4308475" y="3473450"/>
            <a:ext cx="78689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Прямое соединение 5"/>
          <p:cNvCxnSpPr/>
          <p:nvPr/>
        </p:nvCxnSpPr>
        <p:spPr>
          <a:xfrm>
            <a:off x="6079490" y="816610"/>
            <a:ext cx="0" cy="55664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Текстовое поле 6"/>
          <p:cNvSpPr txBox="1"/>
          <p:nvPr/>
        </p:nvSpPr>
        <p:spPr>
          <a:xfrm>
            <a:off x="327660" y="3569970"/>
            <a:ext cx="414845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1600"/>
              <a:t>Профиль городского пространства</a:t>
            </a:r>
          </a:p>
        </p:txBody>
      </p:sp>
      <p:cxnSp>
        <p:nvCxnSpPr>
          <p:cNvPr id="9" name="Прямое соединение 8"/>
          <p:cNvCxnSpPr>
            <a:stCxn id="5" idx="1"/>
            <a:endCxn id="5" idx="3"/>
          </p:cNvCxnSpPr>
          <p:nvPr/>
        </p:nvCxnSpPr>
        <p:spPr>
          <a:xfrm>
            <a:off x="0" y="3569970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Текстовое поле 9"/>
          <p:cNvSpPr txBox="1"/>
          <p:nvPr/>
        </p:nvSpPr>
        <p:spPr>
          <a:xfrm>
            <a:off x="6029325" y="551181"/>
            <a:ext cx="5659755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1600" dirty="0">
                <a:solidFill>
                  <a:schemeClr val="bg1"/>
                </a:solidFill>
              </a:rPr>
              <a:t>Осмысление и переживание пространства обитания</a:t>
            </a: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6386195" y="3571240"/>
            <a:ext cx="316039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ru-RU" altLang="en-US" sz="1600"/>
              <a:t>Инновации в градоустройстве</a:t>
            </a:r>
            <a:r>
              <a:rPr lang="ru-RU" altLang="en-US"/>
              <a:t> </a:t>
            </a:r>
          </a:p>
        </p:txBody>
      </p:sp>
      <p:sp>
        <p:nvSpPr>
          <p:cNvPr id="18" name="Текстовое поле 17"/>
          <p:cNvSpPr txBox="1"/>
          <p:nvPr/>
        </p:nvSpPr>
        <p:spPr>
          <a:xfrm>
            <a:off x="6511925" y="3903980"/>
            <a:ext cx="5233670" cy="14471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2021 году Город по собственной инициативе разрабатывал мастер-план устойчивого развития туризма. З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счет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федеральных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средств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будут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разработаны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мастер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планы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Пскова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Великих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Лук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en-US" sz="12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Благоустроена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Набережная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Великой.</a:t>
            </a:r>
            <a:endParaRPr lang="en-US" altLang="en-US" sz="12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Ренов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ирован исторический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Октябрьский проспект.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Новая жизнь старых зданий: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ТЭЦ-18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Шпагатная фабрика</a:t>
            </a:r>
            <a:endParaRPr lang="en-US" altLang="en-US" sz="12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Креативное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пространство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ПРОСТОРИЯ</a:t>
            </a:r>
          </a:p>
          <a:p>
            <a:pPr indent="0">
              <a:buFont typeface="Arial" panose="020B0604020202020204" pitchFamily="34" charset="0"/>
              <a:buNone/>
            </a:pPr>
            <a:endParaRPr lang="en-US" altLang="en-US" sz="12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altLang="en-US" sz="12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Текстовое поле 20"/>
          <p:cNvSpPr txBox="1"/>
          <p:nvPr/>
        </p:nvSpPr>
        <p:spPr>
          <a:xfrm>
            <a:off x="4493895" y="807720"/>
            <a:ext cx="1493520" cy="58356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ru-RU" altLang="en-US" sz="1600">
                <a:solidFill>
                  <a:schemeClr val="bg1"/>
                </a:solidFill>
              </a:rPr>
              <a:t>Образы  времён </a:t>
            </a:r>
          </a:p>
        </p:txBody>
      </p:sp>
      <p:sp>
        <p:nvSpPr>
          <p:cNvPr id="22" name="Текстовое поле 21"/>
          <p:cNvSpPr txBox="1"/>
          <p:nvPr/>
        </p:nvSpPr>
        <p:spPr>
          <a:xfrm>
            <a:off x="7709535" y="2510790"/>
            <a:ext cx="4241165" cy="10147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Княгиня Ольга</a:t>
            </a:r>
            <a:endParaRPr lang="en-US" altLang="en-US" sz="12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Ю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Спега́льский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советский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архитектор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выдающийся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реставратор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Пскова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Генеральный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директор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компании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«СевЗапИнвест»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Николай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Загоруй</a:t>
            </a:r>
          </a:p>
        </p:txBody>
      </p:sp>
      <p:sp>
        <p:nvSpPr>
          <p:cNvPr id="24" name="Текстовое поле 23"/>
          <p:cNvSpPr txBox="1"/>
          <p:nvPr/>
        </p:nvSpPr>
        <p:spPr>
          <a:xfrm>
            <a:off x="7715885" y="1087120"/>
            <a:ext cx="4237355" cy="11988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Псков Ганзейский</a:t>
            </a:r>
            <a:endParaRPr lang="en-US" altLang="en-US" sz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Псковская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крепость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пяти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крепостных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колец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три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которых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сохранены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сей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день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делала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Псков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практически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неприступным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отсюда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закрытость</a:t>
            </a:r>
            <a:r>
              <a:rPr lang="ru-RU" altLang="en-US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  <a:endParaRPr lang="en-US" altLang="ru-RU" sz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отсвечивать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то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прилетит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</a:t>
            </a:r>
            <a:r>
              <a:rPr lang="en-US" altLang="en-US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Позиция: г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радозащитники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en-US" altLang="ru-RU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en-US" alt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наблюдатели</a:t>
            </a:r>
            <a:r>
              <a:rPr lang="en-US" altLang="en-US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</a:p>
        </p:txBody>
      </p:sp>
      <p:sp>
        <p:nvSpPr>
          <p:cNvPr id="26" name="Текстовое поле 25"/>
          <p:cNvSpPr txBox="1"/>
          <p:nvPr/>
        </p:nvSpPr>
        <p:spPr>
          <a:xfrm>
            <a:off x="399415" y="3917315"/>
            <a:ext cx="3985895" cy="19380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Город состоит из четырех исторически сложившихся частей.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Исторический центр с музеями, театрами, пешеходными променадами, благоустроенной набережной - сердце города.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Набережная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Великой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«Что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нам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стоит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Псков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застроить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...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РПЦ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выкупает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крупные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объекты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лучших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локациях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города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«Простория»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история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трансформации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заводских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руин</a:t>
            </a: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187960" y="2977515"/>
            <a:ext cx="11353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>
                <a:solidFill>
                  <a:schemeClr val="bg1"/>
                </a:solidFill>
              </a:rPr>
              <a:t> </a:t>
            </a:r>
            <a:r>
              <a:rPr lang="ru-RU" altLang="en-US">
                <a:solidFill>
                  <a:schemeClr val="bg1"/>
                </a:solidFill>
              </a:rPr>
              <a:t>легенда</a:t>
            </a:r>
          </a:p>
        </p:txBody>
      </p:sp>
      <p:pic>
        <p:nvPicPr>
          <p:cNvPr id="13" name="Изображение 12" descr="пско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510" y="816610"/>
            <a:ext cx="2432050" cy="2719705"/>
          </a:xfrm>
          <a:prstGeom prst="rect">
            <a:avLst/>
          </a:prstGeom>
        </p:spPr>
      </p:pic>
      <p:pic>
        <p:nvPicPr>
          <p:cNvPr id="37" name="Изображение 36" descr="photo_2025-03-07_17-14-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8815" y="2469515"/>
            <a:ext cx="1033780" cy="1379855"/>
          </a:xfrm>
          <a:prstGeom prst="rect">
            <a:avLst/>
          </a:prstGeom>
        </p:spPr>
      </p:pic>
      <p:pic>
        <p:nvPicPr>
          <p:cNvPr id="38" name="Изображение 37" descr="photo_2025-03-07_17-14-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0910" y="3901440"/>
            <a:ext cx="1270635" cy="953135"/>
          </a:xfrm>
          <a:prstGeom prst="rect">
            <a:avLst/>
          </a:prstGeom>
        </p:spPr>
      </p:pic>
      <p:pic>
        <p:nvPicPr>
          <p:cNvPr id="39" name="Изображение 38" descr="photo_2025-03-07_17-14-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1160" y="816610"/>
            <a:ext cx="1433830" cy="1075690"/>
          </a:xfrm>
          <a:prstGeom prst="rect">
            <a:avLst/>
          </a:prstGeom>
        </p:spPr>
      </p:pic>
      <p:pic>
        <p:nvPicPr>
          <p:cNvPr id="16" name="Изображение 15" descr="portret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46570" y="2346325"/>
            <a:ext cx="802640" cy="1181100"/>
          </a:xfrm>
          <a:prstGeom prst="rect">
            <a:avLst/>
          </a:prstGeom>
        </p:spPr>
      </p:pic>
      <p:pic>
        <p:nvPicPr>
          <p:cNvPr id="41" name="Изображение 40" descr="photo_2025-03-07_17-14-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82920" y="2625090"/>
            <a:ext cx="1203325" cy="902335"/>
          </a:xfrm>
          <a:prstGeom prst="rect">
            <a:avLst/>
          </a:prstGeom>
        </p:spPr>
      </p:pic>
      <p:pic>
        <p:nvPicPr>
          <p:cNvPr id="42" name="Изображение 41" descr="photo_2025-03-07_17-14-4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21000" y="1961515"/>
            <a:ext cx="1443990" cy="1083945"/>
          </a:xfrm>
          <a:prstGeom prst="rect">
            <a:avLst/>
          </a:prstGeom>
        </p:spPr>
      </p:pic>
      <p:pic>
        <p:nvPicPr>
          <p:cNvPr id="44" name="Изображение 43" descr="photo_2025-03-07_17-14-54"/>
          <p:cNvPicPr>
            <a:picLocks noChangeAspect="1"/>
          </p:cNvPicPr>
          <p:nvPr/>
        </p:nvPicPr>
        <p:blipFill>
          <a:blip r:embed="rId10"/>
          <a:srcRect t="19482" b="22152"/>
          <a:stretch>
            <a:fillRect/>
          </a:stretch>
        </p:blipFill>
        <p:spPr>
          <a:xfrm>
            <a:off x="4491355" y="4892040"/>
            <a:ext cx="1519555" cy="1248410"/>
          </a:xfrm>
          <a:prstGeom prst="rect">
            <a:avLst/>
          </a:prstGeom>
        </p:spPr>
      </p:pic>
      <p:pic>
        <p:nvPicPr>
          <p:cNvPr id="19" name="Изображение 18" descr="photo_2025-03-12_15-54-40"/>
          <p:cNvPicPr>
            <a:picLocks noChangeAspect="1"/>
          </p:cNvPicPr>
          <p:nvPr/>
        </p:nvPicPr>
        <p:blipFill>
          <a:blip r:embed="rId11"/>
          <a:srcRect t="8727" r="209"/>
          <a:stretch>
            <a:fillRect/>
          </a:stretch>
        </p:blipFill>
        <p:spPr>
          <a:xfrm>
            <a:off x="6183630" y="1085215"/>
            <a:ext cx="1465580" cy="1005840"/>
          </a:xfrm>
          <a:prstGeom prst="rect">
            <a:avLst/>
          </a:prstGeom>
        </p:spPr>
      </p:pic>
      <p:sp>
        <p:nvSpPr>
          <p:cNvPr id="20" name="Полилиния 19"/>
          <p:cNvSpPr/>
          <p:nvPr/>
        </p:nvSpPr>
        <p:spPr>
          <a:xfrm>
            <a:off x="1420495" y="1898650"/>
            <a:ext cx="227965" cy="332105"/>
          </a:xfrm>
          <a:custGeom>
            <a:avLst/>
            <a:gdLst>
              <a:gd name="connisteX0" fmla="*/ 7138 w 228183"/>
              <a:gd name="connsiteY0" fmla="*/ 20778 h 331993"/>
              <a:gd name="connisteX1" fmla="*/ 71273 w 228183"/>
              <a:gd name="connsiteY1" fmla="*/ 48083 h 331993"/>
              <a:gd name="connisteX2" fmla="*/ 135408 w 228183"/>
              <a:gd name="connsiteY2" fmla="*/ 66498 h 331993"/>
              <a:gd name="connisteX3" fmla="*/ 208433 w 228183"/>
              <a:gd name="connsiteY3" fmla="*/ 66498 h 331993"/>
              <a:gd name="connisteX4" fmla="*/ 226848 w 228183"/>
              <a:gd name="connsiteY4" fmla="*/ 130633 h 331993"/>
              <a:gd name="connisteX5" fmla="*/ 190018 w 228183"/>
              <a:gd name="connsiteY5" fmla="*/ 194768 h 331993"/>
              <a:gd name="connisteX6" fmla="*/ 153188 w 228183"/>
              <a:gd name="connsiteY6" fmla="*/ 258903 h 331993"/>
              <a:gd name="connisteX7" fmla="*/ 116993 w 228183"/>
              <a:gd name="connsiteY7" fmla="*/ 331928 h 331993"/>
              <a:gd name="connisteX8" fmla="*/ 61748 w 228183"/>
              <a:gd name="connsiteY8" fmla="*/ 267793 h 331993"/>
              <a:gd name="connisteX9" fmla="*/ 43968 w 228183"/>
              <a:gd name="connsiteY9" fmla="*/ 203658 h 331993"/>
              <a:gd name="connisteX10" fmla="*/ 43968 w 228183"/>
              <a:gd name="connsiteY10" fmla="*/ 139523 h 331993"/>
              <a:gd name="connisteX11" fmla="*/ 34443 w 228183"/>
              <a:gd name="connsiteY11" fmla="*/ 66498 h 331993"/>
              <a:gd name="connisteX12" fmla="*/ 7138 w 228183"/>
              <a:gd name="connsiteY12" fmla="*/ 2363 h 331993"/>
              <a:gd name="connisteX13" fmla="*/ 7138 w 228183"/>
              <a:gd name="connsiteY13" fmla="*/ 20778 h 33199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</a:cxnLst>
            <a:rect l="l" t="t" r="r" b="b"/>
            <a:pathLst>
              <a:path w="228183" h="331993">
                <a:moveTo>
                  <a:pt x="7139" y="20779"/>
                </a:moveTo>
                <a:cubicBezTo>
                  <a:pt x="19839" y="29669"/>
                  <a:pt x="45874" y="39194"/>
                  <a:pt x="71274" y="48084"/>
                </a:cubicBezTo>
                <a:cubicBezTo>
                  <a:pt x="96674" y="56974"/>
                  <a:pt x="108104" y="62689"/>
                  <a:pt x="135409" y="66499"/>
                </a:cubicBezTo>
                <a:cubicBezTo>
                  <a:pt x="162714" y="70309"/>
                  <a:pt x="190019" y="53799"/>
                  <a:pt x="208434" y="66499"/>
                </a:cubicBezTo>
                <a:cubicBezTo>
                  <a:pt x="226849" y="79199"/>
                  <a:pt x="230659" y="105234"/>
                  <a:pt x="226849" y="130634"/>
                </a:cubicBezTo>
                <a:cubicBezTo>
                  <a:pt x="223039" y="156034"/>
                  <a:pt x="204624" y="169369"/>
                  <a:pt x="190019" y="194769"/>
                </a:cubicBezTo>
                <a:cubicBezTo>
                  <a:pt x="175414" y="220169"/>
                  <a:pt x="167794" y="231599"/>
                  <a:pt x="153189" y="258904"/>
                </a:cubicBezTo>
                <a:cubicBezTo>
                  <a:pt x="138584" y="286209"/>
                  <a:pt x="135409" y="330024"/>
                  <a:pt x="116994" y="331929"/>
                </a:cubicBezTo>
                <a:cubicBezTo>
                  <a:pt x="98579" y="333834"/>
                  <a:pt x="76354" y="293194"/>
                  <a:pt x="61749" y="267794"/>
                </a:cubicBezTo>
                <a:cubicBezTo>
                  <a:pt x="47144" y="242394"/>
                  <a:pt x="47779" y="229059"/>
                  <a:pt x="43969" y="203659"/>
                </a:cubicBezTo>
                <a:cubicBezTo>
                  <a:pt x="40159" y="178259"/>
                  <a:pt x="45874" y="166829"/>
                  <a:pt x="43969" y="139524"/>
                </a:cubicBezTo>
                <a:cubicBezTo>
                  <a:pt x="42064" y="112219"/>
                  <a:pt x="42064" y="93804"/>
                  <a:pt x="34444" y="66499"/>
                </a:cubicBezTo>
                <a:cubicBezTo>
                  <a:pt x="26824" y="39194"/>
                  <a:pt x="12854" y="11254"/>
                  <a:pt x="7139" y="2364"/>
                </a:cubicBezTo>
                <a:cubicBezTo>
                  <a:pt x="1424" y="-6526"/>
                  <a:pt x="-5561" y="11889"/>
                  <a:pt x="7139" y="20779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6384925" y="3903980"/>
            <a:ext cx="5567680" cy="22847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4" name="Заголовок 1"/>
          <p:cNvSpPr txBox="1"/>
          <p:nvPr/>
        </p:nvSpPr>
        <p:spPr>
          <a:xfrm>
            <a:off x="0" y="-690880"/>
            <a:ext cx="12192000" cy="111569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12700" cap="flat" cmpd="sng" algn="ctr">
            <a:noFill/>
            <a:prstDash val="soli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Градоустройство</a:t>
            </a:r>
            <a:r>
              <a:rPr 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- л</a:t>
            </a:r>
            <a:r>
              <a:rPr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окальные</a:t>
            </a:r>
            <a:r>
              <a:rPr lang="en-US" alt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особенности</a:t>
            </a:r>
            <a:r>
              <a:rPr lang="en-US" alt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Духа</a:t>
            </a:r>
            <a:r>
              <a:rPr lang="en-US" alt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времени</a:t>
            </a:r>
            <a:r>
              <a:rPr lang="ru-RU" alt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и «Гения места»</a:t>
            </a:r>
            <a:r>
              <a:rPr lang="ru-RU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</a:p>
          <a:p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</a:p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Череповец</a:t>
            </a:r>
          </a:p>
          <a:p>
            <a:pPr algn="l"/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786765"/>
            <a:ext cx="12192000" cy="5566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lumMod val="75000"/>
                    <a:lumOff val="25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cxnSp>
        <p:nvCxnSpPr>
          <p:cNvPr id="11" name="Прямое соединение 10"/>
          <p:cNvCxnSpPr/>
          <p:nvPr/>
        </p:nvCxnSpPr>
        <p:spPr>
          <a:xfrm>
            <a:off x="4308475" y="3473450"/>
            <a:ext cx="78689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" name="Изображение 1" descr="черепове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970" y="808355"/>
            <a:ext cx="3963035" cy="2700655"/>
          </a:xfrm>
          <a:prstGeom prst="rect">
            <a:avLst/>
          </a:prstGeom>
        </p:spPr>
      </p:pic>
      <p:cxnSp>
        <p:nvCxnSpPr>
          <p:cNvPr id="6" name="Прямое соединение 5"/>
          <p:cNvCxnSpPr>
            <a:stCxn id="5" idx="0"/>
            <a:endCxn id="5" idx="2"/>
          </p:cNvCxnSpPr>
          <p:nvPr/>
        </p:nvCxnSpPr>
        <p:spPr>
          <a:xfrm>
            <a:off x="6096000" y="786765"/>
            <a:ext cx="0" cy="55664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Текстовое поле 6"/>
          <p:cNvSpPr txBox="1"/>
          <p:nvPr/>
        </p:nvSpPr>
        <p:spPr>
          <a:xfrm>
            <a:off x="327660" y="3569970"/>
            <a:ext cx="414845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1600"/>
              <a:t>Профиль городского пространства</a:t>
            </a:r>
          </a:p>
        </p:txBody>
      </p:sp>
      <p:cxnSp>
        <p:nvCxnSpPr>
          <p:cNvPr id="9" name="Прямое соединение 8"/>
          <p:cNvCxnSpPr>
            <a:stCxn id="5" idx="1"/>
            <a:endCxn id="5" idx="3"/>
          </p:cNvCxnSpPr>
          <p:nvPr/>
        </p:nvCxnSpPr>
        <p:spPr>
          <a:xfrm>
            <a:off x="0" y="3569970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Текстовое поле 9"/>
          <p:cNvSpPr txBox="1"/>
          <p:nvPr/>
        </p:nvSpPr>
        <p:spPr>
          <a:xfrm>
            <a:off x="6504305" y="554623"/>
            <a:ext cx="5423535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1600" dirty="0">
                <a:solidFill>
                  <a:schemeClr val="bg1"/>
                </a:solidFill>
              </a:rPr>
              <a:t>Осмысление и переживание городского пространства</a:t>
            </a: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6384925" y="3571240"/>
            <a:ext cx="316039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ru-RU" altLang="en-US" sz="1600"/>
              <a:t>Инновации в градоустройстве</a:t>
            </a:r>
            <a:r>
              <a:rPr lang="ru-RU" altLang="en-US"/>
              <a:t> </a:t>
            </a:r>
          </a:p>
        </p:txBody>
      </p:sp>
      <p:sp>
        <p:nvSpPr>
          <p:cNvPr id="18" name="Текстовое поле 17"/>
          <p:cNvSpPr txBox="1"/>
          <p:nvPr/>
        </p:nvSpPr>
        <p:spPr>
          <a:xfrm>
            <a:off x="6511925" y="3903980"/>
            <a:ext cx="5233670" cy="14471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2020 году Город по собственной инициативе разработал стратегический мастер-план города.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2005 году появился ЦМИРиТ - сегодня город имеет интерактивную 3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 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модель города, интеллектуальную транспортную систему и проч.цифровые продукты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Благоустроена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Набережная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Шексны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Ренов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ирован исторический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етск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проспект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площадь Революции</a:t>
            </a:r>
            <a:endParaRPr lang="en-US" altLang="en-US" sz="12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Созданы модернистские пространства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Музей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Башлачева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Креативное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пространство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PIVZAVOD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- редевелопмент пром_территорий</a:t>
            </a:r>
            <a:endParaRPr lang="en-US" altLang="ru-RU" sz="12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Запущена программа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«Доброта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Севера»</a:t>
            </a: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от Северстали (креативные пространства)</a:t>
            </a:r>
            <a:endParaRPr lang="en-US" altLang="en-US" sz="12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sz="12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altLang="en-US" sz="12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Текстовое поле 21"/>
          <p:cNvSpPr txBox="1"/>
          <p:nvPr/>
        </p:nvSpPr>
        <p:spPr>
          <a:xfrm>
            <a:off x="8313420" y="1977390"/>
            <a:ext cx="3639185" cy="8299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И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.А.</a:t>
            </a: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Милютин 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(1829</a:t>
            </a: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первый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городской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глава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руководивший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Череповцом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течении</a:t>
            </a: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47 </a:t>
            </a:r>
            <a:r>
              <a:rPr lang="en-US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лет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Кумиры и личности 20 века А.Башмачев -Рок-музукант, Леонид Парфенов, ...</a:t>
            </a:r>
          </a:p>
        </p:txBody>
      </p:sp>
      <p:sp>
        <p:nvSpPr>
          <p:cNvPr id="24" name="Текстовое поле 23"/>
          <p:cNvSpPr txBox="1"/>
          <p:nvPr/>
        </p:nvSpPr>
        <p:spPr>
          <a:xfrm>
            <a:off x="6511925" y="1118870"/>
            <a:ext cx="5423535" cy="8299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«Северсталь - кузница управленческих кадров.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«Череповец всегда был «красным»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en-US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Здесь преобладает рабочий класс - им нужно чтобы все было просто и понятно».</a:t>
            </a:r>
          </a:p>
        </p:txBody>
      </p:sp>
      <p:sp>
        <p:nvSpPr>
          <p:cNvPr id="26" name="Текстовое поле 25"/>
          <p:cNvSpPr txBox="1"/>
          <p:nvPr/>
        </p:nvSpPr>
        <p:spPr>
          <a:xfrm>
            <a:off x="399415" y="3884295"/>
            <a:ext cx="3985895" cy="23069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Три основных городских района с разными аттракторами, разделены природными барьерами.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Пешеходная доступность между ними проблематична.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Исторический центр (19 - середина 20 века) с музеями, театрами, пешеходными променадами, благоустроенной набережной - сердце города.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Перспективное развитие в Зашекснинском районе.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Постинустриальная трансформирация промышленно-коммунальных зон Заягорбского района.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20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20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altLang="en-US" sz="120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Текстовое поле 27"/>
          <p:cNvSpPr txBox="1"/>
          <p:nvPr/>
        </p:nvSpPr>
        <p:spPr>
          <a:xfrm>
            <a:off x="8330565" y="2835910"/>
            <a:ext cx="362204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1200">
                <a:solidFill>
                  <a:schemeClr val="tx1"/>
                </a:solidFill>
              </a:rPr>
              <a:t>Северсталь</a:t>
            </a:r>
            <a:r>
              <a:rPr lang="en-US" altLang="ru-RU" sz="1200">
                <a:solidFill>
                  <a:schemeClr val="tx1"/>
                </a:solidFill>
              </a:rPr>
              <a:t> </a:t>
            </a:r>
            <a:r>
              <a:rPr lang="en-US" altLang="en-US" sz="1200">
                <a:solidFill>
                  <a:schemeClr val="tx1"/>
                </a:solidFill>
              </a:rPr>
              <a:t>демонстриру</a:t>
            </a:r>
            <a:r>
              <a:rPr lang="ru-RU" altLang="en-US" sz="1200">
                <a:solidFill>
                  <a:schemeClr val="tx1"/>
                </a:solidFill>
              </a:rPr>
              <a:t>е</a:t>
            </a:r>
            <a:r>
              <a:rPr lang="en-US" altLang="en-US" sz="1200">
                <a:solidFill>
                  <a:schemeClr val="tx1"/>
                </a:solidFill>
              </a:rPr>
              <a:t>т</a:t>
            </a:r>
            <a:r>
              <a:rPr lang="en-US" altLang="ru-RU" sz="1200">
                <a:solidFill>
                  <a:schemeClr val="tx1"/>
                </a:solidFill>
              </a:rPr>
              <a:t> </a:t>
            </a:r>
            <a:r>
              <a:rPr lang="en-US" altLang="en-US" sz="1200">
                <a:solidFill>
                  <a:schemeClr val="tx1"/>
                </a:solidFill>
              </a:rPr>
              <a:t>заинтересованность</a:t>
            </a:r>
            <a:r>
              <a:rPr lang="en-US" altLang="ru-RU" sz="1200">
                <a:solidFill>
                  <a:schemeClr val="tx1"/>
                </a:solidFill>
              </a:rPr>
              <a:t> </a:t>
            </a:r>
            <a:r>
              <a:rPr lang="en-US" altLang="en-US" sz="1200">
                <a:solidFill>
                  <a:schemeClr val="tx1"/>
                </a:solidFill>
              </a:rPr>
              <a:t>к</a:t>
            </a:r>
            <a:r>
              <a:rPr lang="en-US" altLang="ru-RU" sz="1200">
                <a:solidFill>
                  <a:schemeClr val="tx1"/>
                </a:solidFill>
              </a:rPr>
              <a:t> </a:t>
            </a:r>
            <a:r>
              <a:rPr lang="en-US" altLang="en-US" sz="1200">
                <a:solidFill>
                  <a:schemeClr val="tx1"/>
                </a:solidFill>
              </a:rPr>
              <a:t>осмыслению</a:t>
            </a:r>
            <a:r>
              <a:rPr lang="en-US" altLang="ru-RU" sz="1200">
                <a:solidFill>
                  <a:schemeClr val="tx1"/>
                </a:solidFill>
              </a:rPr>
              <a:t> </a:t>
            </a:r>
            <a:r>
              <a:rPr lang="en-US" altLang="en-US" sz="1200">
                <a:solidFill>
                  <a:schemeClr val="tx1"/>
                </a:solidFill>
              </a:rPr>
              <a:t>устойчивости</a:t>
            </a:r>
            <a:r>
              <a:rPr lang="en-US" altLang="ru-RU" sz="1200">
                <a:solidFill>
                  <a:schemeClr val="tx1"/>
                </a:solidFill>
              </a:rPr>
              <a:t> </a:t>
            </a:r>
            <a:r>
              <a:rPr lang="en-US" altLang="en-US" sz="1200">
                <a:solidFill>
                  <a:schemeClr val="tx1"/>
                </a:solidFill>
              </a:rPr>
              <a:t>и</a:t>
            </a:r>
            <a:r>
              <a:rPr lang="en-US" altLang="ru-RU" sz="1200">
                <a:solidFill>
                  <a:schemeClr val="tx1"/>
                </a:solidFill>
              </a:rPr>
              <a:t> </a:t>
            </a:r>
            <a:r>
              <a:rPr lang="en-US" altLang="en-US" sz="1200">
                <a:solidFill>
                  <a:schemeClr val="tx1"/>
                </a:solidFill>
              </a:rPr>
              <a:t>развити</a:t>
            </a:r>
            <a:r>
              <a:rPr lang="ru-RU" altLang="en-US" sz="1200">
                <a:solidFill>
                  <a:schemeClr val="tx1"/>
                </a:solidFill>
              </a:rPr>
              <a:t>я</a:t>
            </a:r>
            <a:r>
              <a:rPr lang="en-US" altLang="ru-RU" sz="1200">
                <a:solidFill>
                  <a:schemeClr val="tx1"/>
                </a:solidFill>
              </a:rPr>
              <a:t> </a:t>
            </a:r>
            <a:r>
              <a:rPr lang="en-US" altLang="en-US" sz="1200">
                <a:solidFill>
                  <a:schemeClr val="tx1"/>
                </a:solidFill>
              </a:rPr>
              <a:t>«собственн</a:t>
            </a:r>
            <a:r>
              <a:rPr lang="ru-RU" altLang="en-US" sz="1200">
                <a:solidFill>
                  <a:schemeClr val="tx1"/>
                </a:solidFill>
              </a:rPr>
              <a:t>ого</a:t>
            </a:r>
            <a:r>
              <a:rPr lang="en-US" altLang="en-US" sz="1200">
                <a:solidFill>
                  <a:schemeClr val="tx1"/>
                </a:solidFill>
              </a:rPr>
              <a:t>»</a:t>
            </a:r>
            <a:r>
              <a:rPr lang="en-US" altLang="ru-RU" sz="1200">
                <a:solidFill>
                  <a:schemeClr val="tx1"/>
                </a:solidFill>
              </a:rPr>
              <a:t> </a:t>
            </a:r>
            <a:r>
              <a:rPr lang="en-US" altLang="en-US" sz="1200">
                <a:solidFill>
                  <a:schemeClr val="tx1"/>
                </a:solidFill>
              </a:rPr>
              <a:t>город</a:t>
            </a:r>
            <a:r>
              <a:rPr lang="ru-RU" altLang="en-US" sz="120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822325" y="1256665"/>
            <a:ext cx="20085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ru-RU" sz="120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«Северсталь - кузница управленческих кадров.</a:t>
            </a:r>
            <a:endParaRPr lang="ru-RU" altLang="en-US" sz="120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14" name="Изображение 13" descr="photo_2025-03-07_16-31-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8180" y="1451610"/>
            <a:ext cx="1574800" cy="1194435"/>
          </a:xfrm>
          <a:prstGeom prst="rect">
            <a:avLst/>
          </a:prstGeom>
        </p:spPr>
      </p:pic>
      <p:pic>
        <p:nvPicPr>
          <p:cNvPr id="31" name="Изображение 30" descr="photo_2025-03-07_16-31-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3415" y="3877310"/>
            <a:ext cx="1594485" cy="1196340"/>
          </a:xfrm>
          <a:prstGeom prst="rect">
            <a:avLst/>
          </a:prstGeom>
        </p:spPr>
      </p:pic>
      <p:pic>
        <p:nvPicPr>
          <p:cNvPr id="32" name="Изображение 31" descr="photo_2025-03-07_16-31-47"/>
          <p:cNvPicPr>
            <a:picLocks noChangeAspect="1"/>
          </p:cNvPicPr>
          <p:nvPr/>
        </p:nvPicPr>
        <p:blipFill>
          <a:blip r:embed="rId5"/>
          <a:srcRect r="2500" b="5035"/>
          <a:stretch>
            <a:fillRect/>
          </a:stretch>
        </p:blipFill>
        <p:spPr>
          <a:xfrm>
            <a:off x="7360285" y="1985010"/>
            <a:ext cx="792480" cy="1029970"/>
          </a:xfrm>
          <a:prstGeom prst="rect">
            <a:avLst/>
          </a:prstGeom>
        </p:spPr>
      </p:pic>
      <p:pic>
        <p:nvPicPr>
          <p:cNvPr id="33" name="Изображение 32" descr="photo_2025-03-07_16-31-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2195" y="1978025"/>
            <a:ext cx="1191895" cy="1590675"/>
          </a:xfrm>
          <a:prstGeom prst="rect">
            <a:avLst/>
          </a:prstGeom>
        </p:spPr>
      </p:pic>
      <p:pic>
        <p:nvPicPr>
          <p:cNvPr id="34" name="Изображение 33" descr="photo_2025-03-07_16-31-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53890" y="4979670"/>
            <a:ext cx="1607820" cy="1206500"/>
          </a:xfrm>
          <a:prstGeom prst="rect">
            <a:avLst/>
          </a:prstGeom>
        </p:spPr>
      </p:pic>
      <p:pic>
        <p:nvPicPr>
          <p:cNvPr id="13" name="Изображение 12" descr="photo_2025-03-12_15-18-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37760" y="2673985"/>
            <a:ext cx="1113790" cy="835660"/>
          </a:xfrm>
          <a:prstGeom prst="rect">
            <a:avLst/>
          </a:prstGeom>
        </p:spPr>
      </p:pic>
      <p:pic>
        <p:nvPicPr>
          <p:cNvPr id="16" name="Изображение 15" descr="Без названия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11745" y="3050540"/>
            <a:ext cx="552450" cy="519430"/>
          </a:xfrm>
          <a:prstGeom prst="rect">
            <a:avLst/>
          </a:prstGeom>
        </p:spPr>
      </p:pic>
      <p:sp>
        <p:nvSpPr>
          <p:cNvPr id="15" name="Текстовое поле 14"/>
          <p:cNvSpPr txBox="1"/>
          <p:nvPr/>
        </p:nvSpPr>
        <p:spPr>
          <a:xfrm>
            <a:off x="4493895" y="807720"/>
            <a:ext cx="1566545" cy="58356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ru-RU" altLang="en-US" sz="1600">
                <a:solidFill>
                  <a:schemeClr val="bg1"/>
                </a:solidFill>
              </a:rPr>
              <a:t>Образы Духа времени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/>
          <p:nvPr/>
        </p:nvSpPr>
        <p:spPr>
          <a:xfrm>
            <a:off x="-14605" y="3810"/>
            <a:ext cx="12192000" cy="74739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12700" cap="flat" cmpd="sng" algn="ctr">
            <a:noFill/>
            <a:prstDash val="soli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Выводы </a:t>
            </a: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751205"/>
            <a:ext cx="12192000" cy="5566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lumMod val="75000"/>
                    <a:lumOff val="25000"/>
                  </a:schemeClr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6" name="Текстовое поле 15"/>
          <p:cNvSpPr txBox="1"/>
          <p:nvPr/>
        </p:nvSpPr>
        <p:spPr>
          <a:xfrm>
            <a:off x="4401185" y="717550"/>
            <a:ext cx="21145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ru-RU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Вологда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endParaRPr lang="ru-RU" alt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7" name="Текстовое поле 16"/>
          <p:cNvSpPr txBox="1"/>
          <p:nvPr/>
        </p:nvSpPr>
        <p:spPr>
          <a:xfrm>
            <a:off x="8426450" y="717550"/>
            <a:ext cx="161480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ru-RU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Петрозаводск</a:t>
            </a:r>
            <a:endParaRPr lang="ru-RU" altLang="en-US" sz="16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cxnSp>
        <p:nvCxnSpPr>
          <p:cNvPr id="11" name="Прямое соединение 10"/>
          <p:cNvCxnSpPr/>
          <p:nvPr/>
        </p:nvCxnSpPr>
        <p:spPr>
          <a:xfrm>
            <a:off x="4308475" y="3437890"/>
            <a:ext cx="78689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Текстовое поле 2"/>
          <p:cNvSpPr txBox="1"/>
          <p:nvPr/>
        </p:nvSpPr>
        <p:spPr>
          <a:xfrm>
            <a:off x="711835" y="1198245"/>
            <a:ext cx="11041380" cy="2501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ru-RU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Череповец</a:t>
            </a:r>
            <a:r>
              <a:rPr lang="ru-RU" alt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- преобладающая монохромная застройка микрорайонов МКД массовых типовых серий и гегемония градообразующих предприятий побуждают к креативу: появлению творческих людей с протестным духом, модернистских пространств для досуга, привлечению ярких событий - фестивалей, форсайтов.</a:t>
            </a:r>
            <a:endParaRPr lang="en-US" altLang="en-US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inden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ru-RU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Вологда и Псков</a:t>
            </a:r>
            <a:r>
              <a:rPr lang="ru-R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с сакральным отношением к своему историко-культурному наследию и формированием соответствующей ментальности горожан имеют сильную когорту «градозащитников», скорее тормозящих развитие и мало способствующих проявлению инициативы - удобнее быть «наблюдателем» и «обороняться». </a:t>
            </a:r>
          </a:p>
          <a:p>
            <a:pPr inden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ru-RU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Архангельск</a:t>
            </a:r>
            <a:r>
              <a:rPr lang="ru-R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стоит особняком в этом ряду городов. При большом количестве сохранившихся «образцовых» деревянных кварталов (иные в отчаянном состоянии), появляются яркие современные архитектурные объекты как на наб. Северной Двины. Контраст в подходах к обустройству территории влияет на позицию горожан (гипотеза). </a:t>
            </a:r>
            <a:r>
              <a:rPr lang="ru-RU" alt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Историческая самость, с</a:t>
            </a:r>
            <a:r>
              <a:rPr lang="en-US" alt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оциальная</a:t>
            </a:r>
            <a:r>
              <a:rPr lang="en-US" altLang="ru-R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«ершистость»</a:t>
            </a:r>
            <a:r>
              <a:rPr lang="en-US" altLang="ru-R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alt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прямолинейность</a:t>
            </a:r>
            <a:r>
              <a:rPr lang="en-US" altLang="ru-R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и</a:t>
            </a:r>
            <a:r>
              <a:rPr lang="en-US" altLang="ru-R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открытость</a:t>
            </a:r>
            <a:r>
              <a:rPr lang="en-US" altLang="ru-R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alt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личная</a:t>
            </a:r>
            <a:r>
              <a:rPr lang="en-US" altLang="ru-R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свобода</a:t>
            </a:r>
            <a:r>
              <a:rPr lang="en-US" altLang="ru-R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alt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четкая</a:t>
            </a:r>
            <a:r>
              <a:rPr lang="en-US" altLang="ru-R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позиция</a:t>
            </a:r>
            <a:r>
              <a:rPr lang="en-US" altLang="ru-R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alt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протестное</a:t>
            </a:r>
            <a:r>
              <a:rPr lang="en-US" altLang="ru-R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настроение</a:t>
            </a:r>
            <a:r>
              <a:rPr lang="en-US" altLang="ru-R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. </a:t>
            </a:r>
            <a:r>
              <a:rPr lang="ru-R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sz="14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 </a:t>
            </a: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711835" y="3764915"/>
            <a:ext cx="11042015" cy="3067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ru-RU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«Г</a:t>
            </a:r>
            <a:r>
              <a:rPr lang="en-US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ородское</a:t>
            </a:r>
            <a:r>
              <a:rPr lang="en-US" altLang="ru-RU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планирование</a:t>
            </a:r>
            <a:r>
              <a:rPr lang="ru-RU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/градостроительная политика</a:t>
            </a:r>
            <a:r>
              <a:rPr lang="en-US" altLang="ru-RU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меняет</a:t>
            </a:r>
            <a:r>
              <a:rPr lang="en-US" altLang="ru-RU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жизнь</a:t>
            </a:r>
            <a:r>
              <a:rPr lang="ru-RU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мотивацию горожан»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711835" y="5097145"/>
            <a:ext cx="11041380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ru-RU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3. «Город как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пространство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разворачивания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жизни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деятельности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населения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соответствующ</a:t>
            </a:r>
            <a:r>
              <a:rPr lang="ru-RU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ими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запросами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понятийной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базой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умением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видеть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>
                <a:latin typeface="Arial" panose="020B0604020202020204" pitchFamily="34" charset="0"/>
                <a:cs typeface="Arial" panose="020B0604020202020204" pitchFamily="34" charset="0"/>
              </a:rPr>
              <a:t>локальную специфику</a:t>
            </a:r>
            <a:r>
              <a:rPr lang="ru-RU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 и формировать Дух места»</a:t>
            </a: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711835" y="816610"/>
            <a:ext cx="11041380" cy="3067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ru-RU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1. «Архитектура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как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отражение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создающего её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общества</a:t>
            </a:r>
            <a:r>
              <a:rPr lang="ru-RU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говор</a:t>
            </a:r>
            <a:r>
              <a:rPr lang="ru-RU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времени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ценностях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en-US" altLang="ru-RU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стремлениях</a:t>
            </a:r>
            <a:r>
              <a:rPr lang="ru-RU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711835" y="4093210"/>
            <a:ext cx="11042650" cy="865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</a:pPr>
            <a:r>
              <a:rPr lang="ru-RU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Города Вологодской области, </a:t>
            </a:r>
            <a:r>
              <a:rPr lang="ru-RU" alt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несмотря на большую разность, выстраивают собственную градостроительную политику, сохраняют преемственность в управлении развитием территории, формируют институты развития городских пространств. </a:t>
            </a:r>
          </a:p>
          <a:p>
            <a: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</a:pPr>
            <a:r>
              <a:rPr lang="ru-RU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Архангельск</a:t>
            </a:r>
            <a:r>
              <a:rPr lang="ru-RU" alt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пока остается в парадигме нулевых - «тлен» ликвидируют, городская ткань заполняется точечными МКД. </a:t>
            </a:r>
          </a:p>
        </p:txBody>
      </p:sp>
      <p:sp>
        <p:nvSpPr>
          <p:cNvPr id="13" name="Текстовое поле 12"/>
          <p:cNvSpPr txBox="1"/>
          <p:nvPr/>
        </p:nvSpPr>
        <p:spPr>
          <a:xfrm>
            <a:off x="711835" y="5619115"/>
            <a:ext cx="110426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Все города </a:t>
            </a:r>
            <a:r>
              <a:rPr lang="ru-RU" alt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хотели бы видеть «Гения» в лидерах (Главах). «Внешние» лидеры решают краткосрочные задачи привносят ментальность чуждую (как правило из Московских трендов развития городских пространств)</a:t>
            </a:r>
            <a:r>
              <a:rPr lang="ru-RU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1243</TotalTime>
  <Words>1584</Words>
  <Application>Microsoft Office PowerPoint</Application>
  <PresentationFormat>Широкоэкранный</PresentationFormat>
  <Paragraphs>206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Aptos</vt:lpstr>
      <vt:lpstr>Arial</vt:lpstr>
      <vt:lpstr>Calibri</vt:lpstr>
      <vt:lpstr>Tahoma</vt:lpstr>
      <vt:lpstr>Тема Office</vt:lpstr>
      <vt:lpstr>Презентация PowerPoint</vt:lpstr>
      <vt:lpstr>Презентация PowerPoint</vt:lpstr>
      <vt:lpstr>Презентация PowerPoint</vt:lpstr>
      <vt:lpstr>ИНИЦИАТИВНОЕ БЮДЖЕТИРОВАНИЕ: ЛУЧШИЕ ПРАКТИКИ В ГОРОДАХ ПРОЕКТА (НА МАТЕРИАЛАХ ОТЧЕТОВ МИНИСТЕРСТВА ФИНАНСОВ 2018-2024)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проекте "Гений места и дух времени": постановка проблемы и предварительные результаты.   Сравнительный анализ динамики демографического, социального и экономического развития городов Северо-Запада России (Архангельск, Вологда, Петрозаводск, Псков, Череповец)   Л.Э.Лимонов, генеральный директор АНО МЦСЭИ "Леонтьевский центр", д.э.н., г. Санкт-Петербург</dc:title>
  <dc:creator>Лимонов Леонид Эдуардович</dc:creator>
  <cp:lastModifiedBy>Alex</cp:lastModifiedBy>
  <cp:revision>39</cp:revision>
  <cp:lastPrinted>2025-10-14T07:52:04Z</cp:lastPrinted>
  <dcterms:created xsi:type="dcterms:W3CDTF">2025-02-24T11:08:51Z</dcterms:created>
  <dcterms:modified xsi:type="dcterms:W3CDTF">2025-10-14T09:59:07Z</dcterms:modified>
</cp:coreProperties>
</file>