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465" r:id="rId3"/>
    <p:sldId id="557" r:id="rId4"/>
    <p:sldId id="558" r:id="rId5"/>
    <p:sldId id="585" r:id="rId6"/>
    <p:sldId id="553" r:id="rId7"/>
    <p:sldId id="587" r:id="rId8"/>
    <p:sldId id="257" r:id="rId9"/>
    <p:sldId id="273" r:id="rId10"/>
    <p:sldId id="274" r:id="rId11"/>
    <p:sldId id="258" r:id="rId12"/>
    <p:sldId id="263" r:id="rId13"/>
    <p:sldId id="313" r:id="rId14"/>
    <p:sldId id="282" r:id="rId15"/>
    <p:sldId id="862" r:id="rId16"/>
    <p:sldId id="264" r:id="rId17"/>
    <p:sldId id="292" r:id="rId18"/>
    <p:sldId id="311" r:id="rId19"/>
    <p:sldId id="298" r:id="rId20"/>
    <p:sldId id="300" r:id="rId21"/>
    <p:sldId id="302" r:id="rId22"/>
    <p:sldId id="303" r:id="rId23"/>
    <p:sldId id="863" r:id="rId24"/>
    <p:sldId id="301" r:id="rId25"/>
    <p:sldId id="864" r:id="rId26"/>
    <p:sldId id="304" r:id="rId27"/>
    <p:sldId id="266" r:id="rId28"/>
    <p:sldId id="278" r:id="rId29"/>
    <p:sldId id="279" r:id="rId30"/>
    <p:sldId id="284" r:id="rId31"/>
    <p:sldId id="285" r:id="rId32"/>
    <p:sldId id="289" r:id="rId33"/>
    <p:sldId id="290" r:id="rId34"/>
    <p:sldId id="267" r:id="rId35"/>
    <p:sldId id="268" r:id="rId36"/>
    <p:sldId id="271" r:id="rId37"/>
    <p:sldId id="27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6C"/>
    <a:srgbClr val="28549C"/>
    <a:srgbClr val="B1B2BF"/>
    <a:srgbClr val="8EA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193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taxfoundation-my.sharepoint.com/personal/ayushkov_taxfoundation_org/Documents/Desktop/IU%20Stuff/Leontief/&#1048;&#1041;/Materials/IB_by_yea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taxfoundation-my.sharepoint.com/personal/ayushkov_taxfoundation_org/Documents/Desktop/IU%20Stuff/Leontief/&#1048;&#1041;/Materials/IB_by_ye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упоминаний лучших практик городов проекта в отчетах Минфина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IB_MF_reports!$M$2</c:f>
              <c:strCache>
                <c:ptCount val="1"/>
                <c:pt idx="0">
                  <c:v>Упоминания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IB_MF_reports!$L$3:$L$7</c:f>
              <c:strCache>
                <c:ptCount val="5"/>
                <c:pt idx="0">
                  <c:v>Архангельск</c:v>
                </c:pt>
                <c:pt idx="1">
                  <c:v>Вологда</c:v>
                </c:pt>
                <c:pt idx="2">
                  <c:v>Череповец</c:v>
                </c:pt>
                <c:pt idx="3">
                  <c:v>Петрозаводск</c:v>
                </c:pt>
                <c:pt idx="4">
                  <c:v>Псков</c:v>
                </c:pt>
              </c:strCache>
            </c:strRef>
          </c:cat>
          <c:val>
            <c:numRef>
              <c:f>IB_MF_reports!$M$3:$M$7</c:f>
              <c:numCache>
                <c:formatCode>General</c:formatCode>
                <c:ptCount val="5"/>
                <c:pt idx="0">
                  <c:v>30</c:v>
                </c:pt>
                <c:pt idx="1">
                  <c:v>10</c:v>
                </c:pt>
                <c:pt idx="2">
                  <c:v>63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3-44C8-A0CD-1448519EB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89892832"/>
        <c:axId val="2089868352"/>
      </c:barChart>
      <c:catAx>
        <c:axId val="2089892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9868352"/>
        <c:crosses val="autoZero"/>
        <c:auto val="1"/>
        <c:lblAlgn val="ctr"/>
        <c:lblOffset val="100"/>
        <c:noMultiLvlLbl val="0"/>
      </c:catAx>
      <c:valAx>
        <c:axId val="2089868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989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упоминаний лучших практик регионов проекта в отчетах Минфина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IB_MF_reports!$M$9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IB_MF_reports!$L$10:$L$13</c:f>
              <c:strCache>
                <c:ptCount val="4"/>
                <c:pt idx="0">
                  <c:v>Архангельская</c:v>
                </c:pt>
                <c:pt idx="1">
                  <c:v>Вологодская</c:v>
                </c:pt>
                <c:pt idx="2">
                  <c:v>Республика Карелия</c:v>
                </c:pt>
                <c:pt idx="3">
                  <c:v>Псковская</c:v>
                </c:pt>
              </c:strCache>
            </c:strRef>
          </c:cat>
          <c:val>
            <c:numRef>
              <c:f>IB_MF_reports!$M$10:$M$13</c:f>
              <c:numCache>
                <c:formatCode>General</c:formatCode>
                <c:ptCount val="4"/>
                <c:pt idx="0">
                  <c:v>104</c:v>
                </c:pt>
                <c:pt idx="1">
                  <c:v>86</c:v>
                </c:pt>
                <c:pt idx="2">
                  <c:v>105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9-4463-9581-473B87023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89883584"/>
        <c:axId val="2089893920"/>
      </c:barChart>
      <c:catAx>
        <c:axId val="208988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9893920"/>
        <c:crosses val="autoZero"/>
        <c:auto val="1"/>
        <c:lblAlgn val="ctr"/>
        <c:lblOffset val="100"/>
        <c:noMultiLvlLbl val="0"/>
      </c:catAx>
      <c:valAx>
        <c:axId val="2089893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988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6F7B8-5242-492A-8FB0-BBDA63049A4F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3FEC3-0F2A-4329-AE97-E549D4736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7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FEC3-0F2A-4329-AE97-E549D47363C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38526-1328-42D3-8FCB-97BA3BB319C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85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C3DF-38C2-443E-AEF8-8ED6AFAA1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56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C3DF-38C2-443E-AEF8-8ED6AFAA1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C3DF-38C2-443E-AEF8-8ED6AFAA1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0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C3DF-38C2-443E-AEF8-8ED6AFAA1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3C3DF-38C2-443E-AEF8-8ED6AFAA11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8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1C3B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bg_logo3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8" b="16739"/>
          <a:stretch>
            <a:fillRect/>
          </a:stretch>
        </p:blipFill>
        <p:spPr bwMode="auto">
          <a:xfrm>
            <a:off x="0" y="0"/>
            <a:ext cx="593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102B5-4A3E-E816-79F1-BD2A7E3CC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91FC06-FDF2-B071-09B9-EB570850F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89BB9-903D-A32F-2E7F-ADA31BF0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436E4D-4A19-41D1-B09B-3016603B7798}" type="datetimeFigureOut">
              <a:rPr lang="ru-RU" smtClean="0"/>
              <a:pPr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50734-D1E7-1239-0390-E7C8F80F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86ABC0-9245-658F-9755-5924BB71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EDB0DB-39EE-4F80-809A-1494032AD50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5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7698A-CA29-B748-09A2-37183161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9514CD-0778-71D9-0A89-88DF74E9E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285BF8-3958-C349-5168-AD7628AE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211F8-21EE-2C43-DD41-93A6771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9C7CA8-8AD5-C4B9-67BB-515AA53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1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9EF0AD-50C1-90A5-DF04-DF6217D3C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E143BF-5A1C-0204-646E-AB67F53DE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C8183-2513-47BF-2771-CD7F069F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1C879-5F7E-B112-A704-3A395EC9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FE97B7-0BDD-21A8-F553-778898F0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1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15255-8363-3E0F-27FD-C54BD722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8EE1A0-85F7-5A99-87DE-C77797788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5C2ED-D49B-F5A8-8136-BE970F37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FC02D-7B51-235D-C5A6-F35007EE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68175-25FF-C60B-21FF-C997A04A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FAB3C7-F2C1-8F8C-6152-2625C4302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0231A-49CF-4038-2B08-2477DC5B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3B00F-2CB1-AA0F-5B54-6034FAC5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AFE8C-69F4-3E0F-3CC8-533D0A9D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5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F2869-5DCC-7292-D268-448E9015E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E23AD-9694-9BD0-AA68-F94C91C44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E6AF37-8621-91A3-F368-B4DB6195A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A0C6FA-2F9E-DCB6-8B11-5CF788ED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FBDE8C-2D1C-3F10-9792-07F23CB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49D205-19CA-8CB8-D934-39BA0A7F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0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CAE83-D97F-2418-66B5-0CF6D63F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0463A9-6A61-7FE4-F65C-56D05DEF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6C719A-60D6-1A41-462D-BF2CCCE25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4AD84F-145F-1586-82E5-411DE5CAD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BD04ED-A232-8BB7-9A82-8678B726B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D788AE-95AB-B159-ECCD-F758D196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C330FE-9AAC-DFCF-AF87-B285C509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D1B2E4-AD6E-343C-CD45-F08C19E7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66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1781A-9305-978B-CF4C-84DFBE92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303421-C700-5748-6B8A-CD257E04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77983E-8F6D-6027-6F94-E2F87D67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4C054B-2690-3BF6-FE9B-7F9AD897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0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460E87-5971-30ED-2EB6-F36498ED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6440DB-4DC4-8CB3-A9AA-547F9E9B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AD4C5-1E57-E066-DB94-CA41B3FC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49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3248025" cy="118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61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86B38-CFA6-0B88-0FF8-3F33DB71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37A66A-D970-B2D2-0A64-8FE302B40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7D3489-1A16-F54E-5CC7-62640FEF8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4FF36-5025-17DE-A05F-17A082BC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8C2408-2CE0-CD65-E3E4-BCEB567F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E15ADE-5591-C4F8-8B85-771F4E11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3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-9510" y="6389179"/>
            <a:ext cx="6819885" cy="640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7"/>
          <p:cNvSpPr/>
          <p:nvPr userDrawn="1"/>
        </p:nvSpPr>
        <p:spPr>
          <a:xfrm>
            <a:off x="3175" y="6344984"/>
            <a:ext cx="12188825" cy="64008"/>
          </a:xfrm>
          <a:prstGeom prst="rect">
            <a:avLst/>
          </a:prstGeom>
          <a:solidFill>
            <a:srgbClr val="285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62EDD-0957-DBC9-ACCE-7027983F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lvl="0">
              <a:lnSpc>
                <a:spcPct val="100000"/>
              </a:lnSpc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074F4C-5DBF-EDE3-2278-C2A103D2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EF751-F567-B778-25FC-BD7ED846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436E4D-4A19-41D1-B09B-3016603B7798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54B05B-9F20-8757-9894-39639DFEB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2B74B-6B16-6B5E-5D97-7A77C401B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EDB0DB-39EE-4F80-809A-1494032AD50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9" t="34286" r="13840" b="50000"/>
          <a:stretch>
            <a:fillRect/>
          </a:stretch>
        </p:blipFill>
        <p:spPr bwMode="auto">
          <a:xfrm>
            <a:off x="0" y="1"/>
            <a:ext cx="12188840" cy="9353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71" y="6224557"/>
            <a:ext cx="1493869" cy="633443"/>
          </a:xfrm>
          <a:prstGeom prst="rect">
            <a:avLst/>
          </a:prstGeom>
        </p:spPr>
      </p:pic>
      <p:sp>
        <p:nvSpPr>
          <p:cNvPr id="10" name="Rectangle 7"/>
          <p:cNvSpPr/>
          <p:nvPr userDrawn="1"/>
        </p:nvSpPr>
        <p:spPr>
          <a:xfrm>
            <a:off x="0" y="922372"/>
            <a:ext cx="12188825" cy="640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Прямоугольник 10"/>
          <p:cNvSpPr/>
          <p:nvPr userDrawn="1"/>
        </p:nvSpPr>
        <p:spPr>
          <a:xfrm>
            <a:off x="724452" y="6483185"/>
            <a:ext cx="4196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>
                <a:solidFill>
                  <a:srgbClr val="1C3B6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«ГЕНИЙ МЕСТА И ДУХ ВРЕМЕНИ»</a:t>
            </a:r>
            <a:endParaRPr lang="ru-RU" sz="1600" b="0" dirty="0">
              <a:solidFill>
                <a:srgbClr val="1C3B6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5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800" b="1" kern="1200" spc="-50" baseline="0">
          <a:solidFill>
            <a:schemeClr val="bg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895474" y="638101"/>
            <a:ext cx="6296526" cy="568399"/>
          </a:xfrm>
          <a:prstGeom prst="rect">
            <a:avLst/>
          </a:prstGeom>
          <a:solidFill>
            <a:srgbClr val="1C3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FC253-BF78-CC82-40CC-9CE8AC96A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4741"/>
            <a:ext cx="9144000" cy="45719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0316" y="6348207"/>
            <a:ext cx="5279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C3B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Калининград, 22 октября 2025 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5721134"/>
            <a:ext cx="2567608" cy="10887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" y="249218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336" y="4680280"/>
            <a:ext cx="11365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Лимонов Л. Э.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генеральный директор АНО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МЦСЭИ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"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Леонтьевский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центр", д.э.н., г. Санкт-Петербург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88769-4166-B270-673E-C7114BAB8AC9}"/>
              </a:ext>
            </a:extLst>
          </p:cNvPr>
          <p:cNvSpPr txBox="1"/>
          <p:nvPr/>
        </p:nvSpPr>
        <p:spPr>
          <a:xfrm>
            <a:off x="1306286" y="1035083"/>
            <a:ext cx="978781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Внедрение управленческих и технологических инноваций в муниципальных образованиях Центра и Северо-Запада России</a:t>
            </a:r>
            <a:r>
              <a:rPr kumimoji="0" lang="ru-RU" sz="24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второго этапа проекта "Гений места" и дух времени" </a:t>
            </a:r>
            <a:br>
              <a:rPr kumimoji="0" lang="ru-RU" sz="60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72B13-722C-9EC5-2625-589714B134CB}"/>
              </a:ext>
            </a:extLst>
          </p:cNvPr>
          <p:cNvSpPr txBox="1"/>
          <p:nvPr/>
        </p:nvSpPr>
        <p:spPr>
          <a:xfrm>
            <a:off x="1810139" y="127342"/>
            <a:ext cx="8025104" cy="167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Союз городов Центра и Северо-Запада России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ОБЩЕЕ СОБРАНИЕ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389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CE3D44-5348-4CAE-B41E-DD852B27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219201"/>
            <a:ext cx="11525250" cy="4911011"/>
          </a:xfrm>
        </p:spPr>
        <p:txBody>
          <a:bodyPr>
            <a:noAutofit/>
          </a:bodyPr>
          <a:lstStyle/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8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В 2025 г. на втором этапе НИР проводится сравнительный анализ </a:t>
            </a:r>
            <a:r>
              <a:rPr lang="ru-RU" sz="18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ряда</a:t>
            </a:r>
            <a:r>
              <a:rPr lang="ru-RU" sz="18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организационных и </a:t>
            </a:r>
            <a:r>
              <a:rPr lang="ru-RU" sz="18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управленческих</a:t>
            </a:r>
            <a:r>
              <a:rPr lang="ru-RU" sz="18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инноваций:  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планирование с общественным участием,</a:t>
            </a:r>
            <a:r>
              <a:rPr lang="ru-RU" sz="18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и</a:t>
            </a:r>
            <a:r>
              <a:rPr lang="ru-RU" sz="1800" b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нициативное бюджетирование,  инновации в </a:t>
            </a:r>
            <a:r>
              <a:rPr lang="ru-RU" sz="1800" b="1" kern="100" dirty="0" err="1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градопланировании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, инновации в создании креативных пространств, инфраструктура поддержки технологических инноваций.</a:t>
            </a:r>
            <a:r>
              <a:rPr lang="ru-RU" sz="1800" b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Исследование экологических инноваций в городах Проекта отнесено на 3-й этап НИР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.</a:t>
            </a:r>
            <a:endParaRPr lang="ru-RU" sz="18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8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Сравнение 5-ти городов выборки по каждой из выбранных инноваций позволяет оценить восприимчивость каждого города (городского сообщества) к каждой инновации, в частности, выяснить 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причины более раннего или позднего внедрения инновации, ее объемы и распространенность, причины и проблемы внедрения, было ли внедрение имитацией или ответом на реальную потребность, обязанностью перед региональной властью или внутренней потребностью, результативность внедрения инновации, отношение к ней населения/релевантной группы населения. </a:t>
            </a:r>
            <a:r>
              <a:rPr lang="ru-RU" sz="18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Характер восприятия каждой рассматриваемой инновации позволяет построить «инновационный портрет» каждого города. 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Эти «портреты» можно будет далее соотнести с социо-культурными характеристиками городских сообществ и с результатами социально-экономического развития.</a:t>
            </a:r>
          </a:p>
          <a:p>
            <a:pPr>
              <a:lnSpc>
                <a:spcPct val="100000"/>
              </a:lnSpc>
              <a:buClr>
                <a:srgbClr val="28549C"/>
              </a:buClr>
              <a:buFont typeface="Wingdings" panose="05000000000000000000" pitchFamily="2" charset="2"/>
              <a:buChar char="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333374" y="0"/>
            <a:ext cx="11525251" cy="90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ru-RU" sz="2800" b="1" spc="-5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Обоснование исследовательского подхода (2)</a:t>
            </a:r>
          </a:p>
        </p:txBody>
      </p:sp>
    </p:spTree>
    <p:extLst>
      <p:ext uri="{BB962C8B-B14F-4D97-AF65-F5344CB8AC3E}">
        <p14:creationId xmlns:p14="http://schemas.microsoft.com/office/powerpoint/2010/main" val="115867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314324" y="0"/>
            <a:ext cx="11563351" cy="90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ru-RU" sz="2800" b="1" spc="-5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Содержание исследования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39102"/>
              </p:ext>
            </p:extLst>
          </p:nvPr>
        </p:nvGraphicFramePr>
        <p:xfrm>
          <a:off x="219074" y="1281641"/>
          <a:ext cx="11753850" cy="475847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 исследования: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Изучение городских инновационных практик и определение влияния локальной социокультурной среды на успешность  развития города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исследования:</a:t>
                      </a:r>
                      <a:endParaRPr lang="ru-RU" sz="1600" b="1" i="1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Города Северо-Западного </a:t>
                      </a:r>
                      <a:r>
                        <a:rPr lang="ru-RU" sz="1600" kern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</a:t>
                      </a: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— Вологда, Череповец, Псков, Петрозаводск, Архангельск, отобранные методом ранжирования на основе комплексной оценки «успешности» развития городов Северо-Западного </a:t>
                      </a:r>
                      <a:r>
                        <a:rPr lang="ru-RU" sz="1600" kern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</a:t>
                      </a: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(«неуспешные», «средние», «успешные»)</a:t>
                      </a:r>
                      <a:endParaRPr lang="ru-RU" sz="16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 исследования: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9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 Городские инновации: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Планирование с общественным участием;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Инициативное бюджетирование;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Инновации в </a:t>
                      </a:r>
                      <a:r>
                        <a:rPr lang="ru-RU" sz="1600" kern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градопланировании</a:t>
                      </a: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Инновации в создании креативных пространств;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Инфраструктура поддержки технологических инноваций и особенности технологического сектора экономики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Экологические инновации (изучаются на 3-м этапе НИР)</a:t>
                      </a:r>
                    </a:p>
                    <a:p>
                      <a:pPr marL="0" indent="0" algn="just">
                        <a:lnSpc>
                          <a:spcPct val="9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 Социокультурный портрет города (основной объем опросов и исследований выполняется на 3-м этапе НИР):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Региональная идентичность и культурно-исторический «портрет» города;</a:t>
                      </a:r>
                    </a:p>
                    <a:p>
                      <a:pPr marL="457200" lvl="1" indent="-285750" algn="just" defTabSz="914400" rtl="0" eaLnBrk="1" latinLnBrk="0" hangingPunct="1">
                        <a:lnSpc>
                          <a:spcPct val="90000"/>
                        </a:lnSpc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ru-RU" sz="1600" kern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Ценности, нормы, доверие и сетевое взаимодействие локальных сообществ </a:t>
                      </a:r>
                      <a:endParaRPr lang="ru-RU" sz="1600" kern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635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660887-CBCF-473D-BE9C-B8DF6668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90918"/>
            <a:ext cx="11506200" cy="543373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 с общественным участием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Изучение литературы по теме планирования и управления городским развитием в России и зарубежных странах.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Поиск источников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информации о практике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партисипаторного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планирования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выбранных городах (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нормативно-правовой базы, порталов городов в сети Интернет,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научно-исследовательской литературы, публикаций СМИ и пр.).</a:t>
            </a:r>
            <a:endParaRPr lang="ru-RU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истематизация и анализ информации о практике </a:t>
            </a:r>
            <a:r>
              <a:rPr lang="ru-RU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партисипаторного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планирования в выбранных городах.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Проведение анализа и оценки хода и основных результатов практического применения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инновационных подходов в управлении развитием городов. Выявление лучшей практики и ошибок</a:t>
            </a:r>
            <a:r>
              <a:rPr lang="ru-RU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Выявление факторов и причин, повлиявших на ход и результаты практического применения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инновационных подходов в сфере </a:t>
            </a:r>
            <a:r>
              <a:rPr lang="ru-RU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партисипаторного</a:t>
            </a:r>
            <a:r>
              <a:rPr lang="ru-RU" sz="18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планирования, оценка основных результатов.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причин различий в степени восприимчивости инноваций в сфере </a:t>
            </a:r>
            <a:r>
              <a:rPr lang="ru-RU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партисипаторного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планирования</a:t>
            </a:r>
            <a:r>
              <a:rPr lang="ru-RU" sz="1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 flipH="1">
            <a:off x="12191999" y="-2803"/>
            <a:ext cx="45719" cy="1196227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 flipV="1">
            <a:off x="0" y="-186612"/>
            <a:ext cx="12192000" cy="183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657B3-9E1B-E7E3-E7CD-B01B038F72D8}"/>
              </a:ext>
            </a:extLst>
          </p:cNvPr>
          <p:cNvSpPr txBox="1"/>
          <p:nvPr/>
        </p:nvSpPr>
        <p:spPr>
          <a:xfrm>
            <a:off x="1755089" y="133350"/>
            <a:ext cx="9265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Анализ инновационных практик </a:t>
            </a:r>
          </a:p>
        </p:txBody>
      </p:sp>
    </p:spTree>
    <p:extLst>
      <p:ext uri="{BB962C8B-B14F-4D97-AF65-F5344CB8AC3E}">
        <p14:creationId xmlns:p14="http://schemas.microsoft.com/office/powerpoint/2010/main" val="329379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AAFF-B0E1-FD2F-73BE-3656F004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1903E3E-0A75-55BB-AF03-DC4D487CE83D}"/>
              </a:ext>
            </a:extLst>
          </p:cNvPr>
          <p:cNvSpPr txBox="1"/>
          <p:nvPr/>
        </p:nvSpPr>
        <p:spPr>
          <a:xfrm>
            <a:off x="1991544" y="1628800"/>
            <a:ext cx="78867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600" b="1" i="1" dirty="0"/>
              <a:t>Вологда и Череповец</a:t>
            </a:r>
            <a:r>
              <a:rPr lang="ru-RU" sz="1600" i="1" dirty="0"/>
              <a:t>: имеют наиболее развитую практику разработки стратегий на принципах общественного участия,  отличительной чертой является осознанный сфокусированный подход к вовлечению общественности.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ru-RU" sz="1600" i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600" i="1" dirty="0"/>
              <a:t>В свое время были созданы обособленные подразделения внутри администрации занимающиеся стратегическим планированием. Большое влияние оказывает корпоративная культура Северстали, которая распространяется, не только на Череповец, но и на Вологду.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ru-RU" sz="1600" i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600" b="1" i="1" dirty="0"/>
              <a:t>Архангельск и Псков: </a:t>
            </a:r>
            <a:r>
              <a:rPr lang="ru-RU" sz="1600" i="1" dirty="0"/>
              <a:t>разработка велась с  опорой на  внешних консультантов,</a:t>
            </a:r>
            <a:r>
              <a:rPr lang="ru-RU" sz="1600" b="1" i="1" dirty="0"/>
              <a:t> </a:t>
            </a:r>
            <a:r>
              <a:rPr lang="ru-RU" sz="1600" i="1" dirty="0"/>
              <a:t>более инерционный, формализованный подход к вовлечению общественности.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ru-RU" sz="1600" i="1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1600" b="1" i="1" dirty="0"/>
              <a:t>Петрозаводск</a:t>
            </a:r>
            <a:r>
              <a:rPr lang="ru-RU" sz="1600" i="1" dirty="0"/>
              <a:t> с точки зрения развития практики коммуникативного планирования заметно отстаёт, требуется собрать дополнительные сведения в ходе интервью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E9B97925-9691-C105-FE7B-7C44D91FA3A1}"/>
              </a:ext>
            </a:extLst>
          </p:cNvPr>
          <p:cNvSpPr txBox="1">
            <a:spLocks/>
          </p:cNvSpPr>
          <p:nvPr/>
        </p:nvSpPr>
        <p:spPr bwMode="auto">
          <a:xfrm>
            <a:off x="1847850" y="173039"/>
            <a:ext cx="8496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Предварительные выводы</a:t>
            </a:r>
          </a:p>
        </p:txBody>
      </p:sp>
    </p:spTree>
    <p:extLst>
      <p:ext uri="{BB962C8B-B14F-4D97-AF65-F5344CB8AC3E}">
        <p14:creationId xmlns:p14="http://schemas.microsoft.com/office/powerpoint/2010/main" val="23052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>
            <a:extLst>
              <a:ext uri="{FF2B5EF4-FFF2-40B4-BE49-F238E27FC236}">
                <a16:creationId xmlns:a16="http://schemas.microsoft.com/office/drawing/2014/main" id="{E176359C-F502-4796-E03B-FCD818472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173039"/>
            <a:ext cx="8496300" cy="898525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Что влияет на инновацию?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D9244C6-772B-2BFA-92DD-AEB011A00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3592" y="1556792"/>
            <a:ext cx="3528392" cy="4895850"/>
          </a:xfrm>
        </p:spPr>
        <p:txBody>
          <a:bodyPr/>
          <a:lstStyle/>
          <a:p>
            <a:pPr algn="l">
              <a:spcBef>
                <a:spcPts val="300"/>
              </a:spcBef>
              <a:defRPr/>
            </a:pPr>
            <a:r>
              <a:rPr lang="ru-RU" b="1" dirty="0"/>
              <a:t>Со знаком +</a:t>
            </a:r>
          </a:p>
          <a:p>
            <a:pPr algn="l">
              <a:spcBef>
                <a:spcPts val="300"/>
              </a:spcBef>
              <a:defRPr/>
            </a:pPr>
            <a:endParaRPr lang="ru-RU" b="1" dirty="0"/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Опыт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Постоянство и интегрированность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Осознанность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Пример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Корпоративная культура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Пространство для маневра</a:t>
            </a:r>
          </a:p>
          <a:p>
            <a:pPr algn="l">
              <a:spcBef>
                <a:spcPts val="300"/>
              </a:spcBef>
              <a:defRPr/>
            </a:pPr>
            <a:endParaRPr lang="ru-RU" dirty="0"/>
          </a:p>
          <a:p>
            <a:pPr algn="l">
              <a:spcBef>
                <a:spcPts val="300"/>
              </a:spcBef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одзаголовок 4">
            <a:extLst>
              <a:ext uri="{FF2B5EF4-FFF2-40B4-BE49-F238E27FC236}">
                <a16:creationId xmlns:a16="http://schemas.microsoft.com/office/drawing/2014/main" id="{9F2E6836-B71E-5DFC-642D-1DB42EEFF6B7}"/>
              </a:ext>
            </a:extLst>
          </p:cNvPr>
          <p:cNvSpPr txBox="1">
            <a:spLocks/>
          </p:cNvSpPr>
          <p:nvPr/>
        </p:nvSpPr>
        <p:spPr>
          <a:xfrm>
            <a:off x="6672064" y="1556792"/>
            <a:ext cx="3888432" cy="247496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cs typeface="Arial" pitchFamily="34" charset="0"/>
              </a:rPr>
              <a:t>Со знаком </a:t>
            </a: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–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  <a:p>
            <a:pPr algn="l">
              <a:spcBef>
                <a:spcPts val="300"/>
              </a:spcBef>
              <a:defRPr/>
            </a:pP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Опора на внешний ресурс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Размытый функционал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Текучка кадров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Инерционность</a:t>
            </a:r>
          </a:p>
          <a:p>
            <a:pPr algn="l">
              <a:spcBef>
                <a:spcPts val="300"/>
              </a:spcBef>
              <a:defRPr/>
            </a:pPr>
            <a:endParaRPr lang="ru-RU" sz="18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05DBA-4889-DC10-8A46-A8CE0F345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294C684-8EFA-D326-7954-DBB4AB737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70655"/>
              </p:ext>
            </p:extLst>
          </p:nvPr>
        </p:nvGraphicFramePr>
        <p:xfrm>
          <a:off x="1550759" y="1071334"/>
          <a:ext cx="9150909" cy="2418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058">
                  <a:extLst>
                    <a:ext uri="{9D8B030D-6E8A-4147-A177-3AD203B41FA5}">
                      <a16:colId xmlns:a16="http://schemas.microsoft.com/office/drawing/2014/main" val="4143468363"/>
                    </a:ext>
                  </a:extLst>
                </a:gridCol>
                <a:gridCol w="1398934">
                  <a:extLst>
                    <a:ext uri="{9D8B030D-6E8A-4147-A177-3AD203B41FA5}">
                      <a16:colId xmlns:a16="http://schemas.microsoft.com/office/drawing/2014/main" val="1758620362"/>
                    </a:ext>
                  </a:extLst>
                </a:gridCol>
                <a:gridCol w="1050896">
                  <a:extLst>
                    <a:ext uri="{9D8B030D-6E8A-4147-A177-3AD203B41FA5}">
                      <a16:colId xmlns:a16="http://schemas.microsoft.com/office/drawing/2014/main" val="3073265906"/>
                    </a:ext>
                  </a:extLst>
                </a:gridCol>
                <a:gridCol w="1555904">
                  <a:extLst>
                    <a:ext uri="{9D8B030D-6E8A-4147-A177-3AD203B41FA5}">
                      <a16:colId xmlns:a16="http://schemas.microsoft.com/office/drawing/2014/main" val="1072557549"/>
                    </a:ext>
                  </a:extLst>
                </a:gridCol>
                <a:gridCol w="862065">
                  <a:extLst>
                    <a:ext uri="{9D8B030D-6E8A-4147-A177-3AD203B41FA5}">
                      <a16:colId xmlns:a16="http://schemas.microsoft.com/office/drawing/2014/main" val="1623756165"/>
                    </a:ext>
                  </a:extLst>
                </a:gridCol>
                <a:gridCol w="1485052">
                  <a:extLst>
                    <a:ext uri="{9D8B030D-6E8A-4147-A177-3AD203B41FA5}">
                      <a16:colId xmlns:a16="http://schemas.microsoft.com/office/drawing/2014/main" val="2549876873"/>
                    </a:ext>
                  </a:extLst>
                </a:gridCol>
              </a:tblGrid>
              <a:tr h="33951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Архангельск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Вологда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Петрозаводск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Псков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Череповец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6888625"/>
                  </a:ext>
                </a:extLst>
              </a:tr>
              <a:tr h="444999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Число ТОС</a:t>
                      </a:r>
                      <a:r>
                        <a:rPr lang="en-US" sz="1400" dirty="0"/>
                        <a:t> </a:t>
                      </a:r>
                      <a:r>
                        <a:rPr lang="ru-RU" sz="1400" dirty="0"/>
                        <a:t>на 10 тыс. чел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0,61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1,09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0,64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</a:rPr>
                        <a:t>0,96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</a:rPr>
                        <a:t>0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,9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57367896"/>
                  </a:ext>
                </a:extLst>
              </a:tr>
              <a:tr h="399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Явка на местных выборах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</a:rPr>
                        <a:t>23,4%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dk1"/>
                          </a:solidFill>
                        </a:rPr>
                        <a:t>41</a:t>
                      </a:r>
                      <a:r>
                        <a:rPr lang="ru-RU" sz="1400" b="0" kern="1200" noProof="0" dirty="0">
                          <a:solidFill>
                            <a:schemeClr val="dk1"/>
                          </a:solidFill>
                        </a:rPr>
                        <a:t>,2</a:t>
                      </a:r>
                      <a:r>
                        <a:rPr lang="en-US" sz="1400" b="0" kern="1200" noProof="0" dirty="0">
                          <a:solidFill>
                            <a:schemeClr val="dk1"/>
                          </a:solidFill>
                        </a:rPr>
                        <a:t>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noProof="0" dirty="0">
                          <a:solidFill>
                            <a:schemeClr val="dk1"/>
                          </a:solidFill>
                        </a:rPr>
                        <a:t>22%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dk1"/>
                          </a:solidFill>
                        </a:rPr>
                        <a:t>21</a:t>
                      </a:r>
                      <a:r>
                        <a:rPr lang="ru-RU" sz="1400" b="0" kern="1200" noProof="0" dirty="0">
                          <a:solidFill>
                            <a:schemeClr val="dk1"/>
                          </a:solidFill>
                        </a:rPr>
                        <a:t>,5%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noProof="0" dirty="0">
                          <a:solidFill>
                            <a:schemeClr val="dk1"/>
                          </a:solidFill>
                        </a:rPr>
                        <a:t>11,5%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28969446"/>
                  </a:ext>
                </a:extLst>
              </a:tr>
              <a:tr h="380853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Конкуренция в городской думе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23%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10%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39%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28%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0%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79975169"/>
                  </a:ext>
                </a:extLst>
              </a:tr>
              <a:tr h="853380"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Доля граждан имеющих возможность влиять на решения</a:t>
                      </a:r>
                      <a:r>
                        <a:rPr lang="en-US" sz="1400" dirty="0"/>
                        <a:t>*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6,5%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6,9%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9%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10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</a:rPr>
                        <a:t>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</a:rPr>
                        <a:t>9,5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</a:rPr>
                        <a:t>%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268911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DAE616-3F13-170D-6EC0-BE12D921804B}"/>
              </a:ext>
            </a:extLst>
          </p:cNvPr>
          <p:cNvSpPr txBox="1"/>
          <p:nvPr/>
        </p:nvSpPr>
        <p:spPr>
          <a:xfrm>
            <a:off x="1514115" y="3167390"/>
            <a:ext cx="656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i="1" dirty="0">
              <a:solidFill>
                <a:srgbClr val="FF0000"/>
              </a:solidFill>
            </a:endParaRPr>
          </a:p>
          <a:p>
            <a:r>
              <a:rPr lang="en-US" sz="1100" i="1" dirty="0">
                <a:solidFill>
                  <a:srgbClr val="FF0000"/>
                </a:solidFill>
              </a:rPr>
              <a:t>*</a:t>
            </a:r>
            <a:r>
              <a:rPr lang="en-US" sz="1100" i="1" dirty="0"/>
              <a:t> </a:t>
            </a:r>
            <a:r>
              <a:rPr lang="ru-RU" sz="1100" i="1" dirty="0"/>
              <a:t>По данным ВЭБ.РФ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2FF8FAF-7098-5176-5D7A-9ECAEAC53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561413"/>
              </p:ext>
            </p:extLst>
          </p:nvPr>
        </p:nvGraphicFramePr>
        <p:xfrm>
          <a:off x="1110343" y="3598277"/>
          <a:ext cx="9741159" cy="2073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92">
                  <a:extLst>
                    <a:ext uri="{9D8B030D-6E8A-4147-A177-3AD203B41FA5}">
                      <a16:colId xmlns:a16="http://schemas.microsoft.com/office/drawing/2014/main" val="4143468363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1758620362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val="3073265906"/>
                    </a:ext>
                  </a:extLst>
                </a:gridCol>
                <a:gridCol w="1576874">
                  <a:extLst>
                    <a:ext uri="{9D8B030D-6E8A-4147-A177-3AD203B41FA5}">
                      <a16:colId xmlns:a16="http://schemas.microsoft.com/office/drawing/2014/main" val="1072557549"/>
                    </a:ext>
                  </a:extLst>
                </a:gridCol>
                <a:gridCol w="886408">
                  <a:extLst>
                    <a:ext uri="{9D8B030D-6E8A-4147-A177-3AD203B41FA5}">
                      <a16:colId xmlns:a16="http://schemas.microsoft.com/office/drawing/2014/main" val="1623756165"/>
                    </a:ext>
                  </a:extLst>
                </a:gridCol>
                <a:gridCol w="1604865">
                  <a:extLst>
                    <a:ext uri="{9D8B030D-6E8A-4147-A177-3AD203B41FA5}">
                      <a16:colId xmlns:a16="http://schemas.microsoft.com/office/drawing/2014/main" val="2549876873"/>
                    </a:ext>
                  </a:extLst>
                </a:gridCol>
              </a:tblGrid>
              <a:tr h="23380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Архангельск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Вологда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Петрозаводск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Псков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Череповец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6888625"/>
                  </a:ext>
                </a:extLst>
              </a:tr>
              <a:tr h="423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полезности для города (в баллах от 1 до 10)*</a:t>
                      </a:r>
                      <a:endParaRPr lang="ru-RU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</a:rPr>
                        <a:t>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</a:rPr>
                        <a:t>9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</a:rPr>
                        <a:t>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57367896"/>
                  </a:ext>
                </a:extLst>
              </a:tr>
              <a:tr h="612167">
                <a:tc>
                  <a:txBody>
                    <a:bodyPr/>
                    <a:lstStyle/>
                    <a:p>
                      <a:r>
                        <a:rPr lang="ru-RU" sz="1400" dirty="0"/>
                        <a:t>Интерес со стороны городского сообщества (граждане, бизнес, общественные организации)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растет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растет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высокий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растёт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растет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28969446"/>
                  </a:ext>
                </a:extLst>
              </a:tr>
              <a:tr h="587677">
                <a:tc>
                  <a:txBody>
                    <a:bodyPr/>
                    <a:lstStyle/>
                    <a:p>
                      <a:r>
                        <a:rPr lang="ru-RU" sz="1400" dirty="0"/>
                        <a:t>Интерес со стороны профессионалов (ОМСУ, ИОГВ, эксперты)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</a:rPr>
                        <a:t>растет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noProof="0" dirty="0">
                          <a:solidFill>
                            <a:schemeClr val="dk1"/>
                          </a:solidFill>
                        </a:rPr>
                        <a:t>высокий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noProof="0" dirty="0">
                          <a:solidFill>
                            <a:schemeClr val="dk1"/>
                          </a:solidFill>
                        </a:rPr>
                        <a:t>высокий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noProof="0" dirty="0">
                          <a:solidFill>
                            <a:schemeClr val="dk1"/>
                          </a:solidFill>
                        </a:rPr>
                        <a:t>высокий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noProof="0" dirty="0">
                          <a:solidFill>
                            <a:schemeClr val="dk1"/>
                          </a:solidFill>
                        </a:rPr>
                        <a:t>высокий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26891130"/>
                  </a:ext>
                </a:extLst>
              </a:tr>
            </a:tbl>
          </a:graphicData>
        </a:graphic>
      </p:graphicFrame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5549507B-A510-C85E-63BB-6C8873161E5E}"/>
              </a:ext>
            </a:extLst>
          </p:cNvPr>
          <p:cNvSpPr txBox="1">
            <a:spLocks/>
          </p:cNvSpPr>
          <p:nvPr/>
        </p:nvSpPr>
        <p:spPr bwMode="auto">
          <a:xfrm>
            <a:off x="1847850" y="173039"/>
            <a:ext cx="84963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 и отношение к инновации</a:t>
            </a:r>
          </a:p>
        </p:txBody>
      </p:sp>
    </p:spTree>
    <p:extLst>
      <p:ext uri="{BB962C8B-B14F-4D97-AF65-F5344CB8AC3E}">
        <p14:creationId xmlns:p14="http://schemas.microsoft.com/office/powerpoint/2010/main" val="130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D968F4-7499-4D52-A640-0B646E668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04" y="1050834"/>
            <a:ext cx="11630025" cy="5208775"/>
          </a:xfrm>
        </p:spPr>
        <p:txBody>
          <a:bodyPr>
            <a:noAutofit/>
          </a:bodyPr>
          <a:lstStyle/>
          <a:p>
            <a:pPr marL="0" indent="-3600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ru-RU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Изучение литературы по теме инновационных практик взаимодействия органов власти и общественности в сфере общественных финансов, бюджетирования и бюджетной прозрачности в России и зарубежных странах.</a:t>
            </a:r>
            <a:endParaRPr lang="en-US" sz="16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-4572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Поиск и изучение источников информации, интернет-ресурсов и публикаций местных органов самоуправления и общественных организаций, примеров практики взаимодействия органов власти и общественности в сфере бюджетирования и бюджетной прозрачности в выбранных городах.</a:t>
            </a:r>
            <a:endParaRPr lang="en-US" sz="16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-4572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Определение передовых / инновационных практик в сфере общественных финансов, бюджетирования и бюджетной прозрачности в выбранных городах.</a:t>
            </a:r>
            <a:endParaRPr lang="en-US" sz="1600" kern="1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-4572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соответствия опыта изучаемых городов хорошей практике, выявление городов</a:t>
            </a:r>
            <a:r>
              <a:rPr lang="en-US" sz="16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и наименее инновационных / восприимчивых к передовым практикам взаимодействия органов власти и общественности в сфере бюджетирования и бюджетной прозрачности</a:t>
            </a:r>
            <a:endParaRPr lang="en-US" sz="16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-4572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вероятных детерминантов высокой или низкой восприимчивости выбранных городов к передовым практикам взаимодействия органов власти и общественности в сфере бюджетирования и бюджетной прозрачности.</a:t>
            </a:r>
            <a:endParaRPr lang="en-US" sz="16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-457200" algn="just">
              <a:buNone/>
            </a:pPr>
            <a:r>
              <a:rPr lang="ru-RU" sz="16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причин высокой или низкой восприимчивости инноваций и подготовка выводов и рекомендаций</a:t>
            </a:r>
            <a:r>
              <a:rPr lang="ru-RU" sz="16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выбранных городов по применению инновационных практик взаимодействия органов власти и общественности в сфере бюджетирования и бюджетной прозрачности.</a:t>
            </a:r>
          </a:p>
          <a:p>
            <a:pPr marL="0" indent="0" algn="just">
              <a:buNone/>
            </a:pPr>
            <a:endParaRPr lang="ru-RU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0" y="35111"/>
            <a:ext cx="12192000" cy="660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BAE1E-95F5-7534-6D20-3D9FAB6A30BA}"/>
              </a:ext>
            </a:extLst>
          </p:cNvPr>
          <p:cNvSpPr txBox="1"/>
          <p:nvPr/>
        </p:nvSpPr>
        <p:spPr>
          <a:xfrm>
            <a:off x="1912776" y="65314"/>
            <a:ext cx="9610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04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>
            <a:extLst>
              <a:ext uri="{FF2B5EF4-FFF2-40B4-BE49-F238E27FC236}">
                <a16:creationId xmlns:a16="http://schemas.microsoft.com/office/drawing/2014/main" id="{769EDF43-100F-9823-923D-DA0A45BB0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173039"/>
            <a:ext cx="8496300" cy="898525"/>
          </a:xfrm>
        </p:spPr>
        <p:txBody>
          <a:bodyPr/>
          <a:lstStyle/>
          <a:p>
            <a:r>
              <a:rPr lang="ru-RU" sz="3200" dirty="0"/>
              <a:t>Инициативное бюджетирование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ru-RU" altLang="ru-RU" sz="3200" dirty="0"/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4387B596-0826-0BBD-B115-4AE025DBAB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148373"/>
              </p:ext>
            </p:extLst>
          </p:nvPr>
        </p:nvGraphicFramePr>
        <p:xfrm>
          <a:off x="1524000" y="709128"/>
          <a:ext cx="9144000" cy="48755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2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5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6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АСПЕКТЫ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СОДЕРЖАНИЕ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4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Нормативная правовая и методическая база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Краткий обзор основных положений НПА, методик и т.п.  Акцент на наличие на уровне субъекта федерации и на местном уровне нормативной правовой и методической базы инициативного бюджетирования, включая четко описанных процесс инициативного бюджетирования, в том числе ясно сформулированные процедуры выдвижения инициатив (подачи заявок) гражданами и/или их объединениями (включая НКО, ТОС и т.п.), их первичного отбора, экспертизы и финального выбора инициатив, подлежащих финансовой поддержке из местного и/или регионального бюджета.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41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Информационная прозрачность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Доступность для граждан и их объединений (включая НКО, ТОС и т.п.) информации (в виде информационных стендов в помещениях органов власти / органов местного самоуправления / государственных и муниципальных учреждений, в виде печатных материалов, в электронном виде, в виде личных консультаций со стороны ответственных лиц / сотрудников) о возможностях участия в процессе инициативного бюджетирования, о требованиях к инициативам / заявкам, о ходе и результатах рассмотрения и отбора инициатив, о выделении финансирования, о ходе и об итогах реализации отобранных на конкурсной основе инициатив.  Наличие интернет-порталов, посвященных инициативному бюджетированию в субъекте федерации и/или в муниципальном образовании, на которых аккумулируется информация соответствующей тематики, размещаются объявления и инструкции для граждан, желающих участвовать в процессе инициативного бюджетирования, организуются интернет-опросы и интернет-голосования в рамках инициативного бюджетирования.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Инфраструктура поддержки инициативного бюджетирования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Экспертно-консультативное сопровождение инициатив / заявок на всех этапах инициативного бюджетирования и просветительско-разъяснительная работа, проводимая силами исполнительных органов власти субъекта федерации и/или органов местного самоуправления и/или независимыми консультантами, привлекаемыми со стороны за счет бюджетных средств по заказу органов власти / органов местного самоуправления.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Условия выделения бюджетных средств на инициативные проекты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Наличие или отсутствие требований к софинансированию со стороны граждан поддерживаемых заявок и/или отсутствие софинансирования в числе критериев отбора заявок в процессе инициативного бюджетирования.  Содержание соответствующих требований (объем, формы, и т.п.).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Масштабы вовлеченности населения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Широкий охват населения муниципального образования / субъекта федерации в процессе инициативного бюджетирования / на различных его этапах.  Какие группы населения вовлечены и есть ли практика вовлечения конкретных групп, в недостаточной мере представленных в рамках традиционных форм участия в бюджетном процессе.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Масштабы финансирования инициативных проектов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Величина расходов, финансируемых в рамках инициативного бюджетирования (относительно общей величины бюджетных расходов муниципального образования / субъекта федерации).   Величина расходов, финансируемых в рамках инициативного бюджетирования, в расчете на одного жителя.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Отраслевая направленность инициативных проектов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Разнообразие поддерживаемых в рамках инициативного бюджетирования заявок с точки зрения их типа / отраслевой принадлежности.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PT Astra Serif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>
            <a:extLst>
              <a:ext uri="{FF2B5EF4-FFF2-40B4-BE49-F238E27FC236}">
                <a16:creationId xmlns:a16="http://schemas.microsoft.com/office/drawing/2014/main" id="{A7B84653-0AAB-9056-AA67-57FD0E6B3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-11113"/>
            <a:ext cx="8496300" cy="703263"/>
          </a:xfrm>
        </p:spPr>
        <p:txBody>
          <a:bodyPr/>
          <a:lstStyle/>
          <a:p>
            <a:pPr eaLnBrk="1" hangingPunct="1"/>
            <a:r>
              <a:rPr lang="ru-RU" altLang="ru-RU" sz="2400" dirty="0"/>
              <a:t>МАСШТАБЫ ВОВЛЕЧЕННОСТИ НАСЕЛЕНИЯ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5D87BCE-49DE-9636-0007-BE346FCDE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472173"/>
              </p:ext>
            </p:extLst>
          </p:nvPr>
        </p:nvGraphicFramePr>
        <p:xfrm>
          <a:off x="1524000" y="692150"/>
          <a:ext cx="9144000" cy="5008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Вовлеченность населения в обсуждения</a:t>
                      </a: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группы</a:t>
                      </a: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Архангельск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в обсуждении всех инициативных проектов (не считая проекта «Бюджет твоих возможностей» и областной проект «Комфортное Поморье») в 2024 г. приняли участие 3161 человек или около 1 % от населения города (численность населения Архангельска 301 тыс. человек).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Представленные проекты относятся преимущественно к сфере благоустройства, поэтому к их обсуждению привлекались жители территорий, на которых предлагалось реализовать проект.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Вологда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численность граждан, принявших участие в голосованиях по инициативам ТОС в 2024 г., согласно данным раздела «Народный бюджет ТОС» интернет-сайта города Вологды, составила 24166 человек (таблица 1), что при населении города 311859 человек, равно 7,7%.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граждан в инициативном бюджетировании осуществляется через ТОСы</a:t>
                      </a:r>
                    </a:p>
                  </a:txBody>
                  <a:tcPr marL="20271" marR="202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Петрозаводск</a:t>
                      </a:r>
                      <a:endParaRPr lang="ru-RU" sz="10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сайте «Открытый бюджет» Петрозаводского городского округа конкретной информации о вовлеченности граждан в инициативное бюджетирование не обнаружено, как и информации о поддержанных заявках. На сайте «Интерактивный бюджет для граждан» города Петрозаводска представлена информация о бюджетных инициативах граждан, однако (по состоянию на февраль 2025 г.) данные не обновлялись с 2019 г.  </a:t>
                      </a: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-330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сайте «Открытый бюджет» Петрозаводского городского округа конкретной информации о вовлеченности граждан в инициативное бюджетирование не обнаружено, как и информации о поддержанных заявках. На сайте «Интерактивный бюджет для граждан» города Петрозаводска представлена информация о бюджетных инициативах граждан, однако (по состоянию на февраль 2025 г.) данные не обновлялись с 2019 г.  </a:t>
                      </a:r>
                    </a:p>
                  </a:txBody>
                  <a:tcPr marL="20271" marR="202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3">
            <a:extLst>
              <a:ext uri="{FF2B5EF4-FFF2-40B4-BE49-F238E27FC236}">
                <a16:creationId xmlns:a16="http://schemas.microsoft.com/office/drawing/2014/main" id="{E27F6C29-28E2-2AE0-AD1E-56FA7EED5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115889"/>
            <a:ext cx="9144000" cy="592137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МАСШТАБЫ ВОВЛЕЧЕННОСТИ НАСЕЛЕНИЯ (2)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D045553-1C0A-6E2D-FEE0-695D53874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599642"/>
              </p:ext>
            </p:extLst>
          </p:nvPr>
        </p:nvGraphicFramePr>
        <p:xfrm>
          <a:off x="1524000" y="836613"/>
          <a:ext cx="9144000" cy="4971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Вовлеченность населения в обсуждения</a:t>
                      </a: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группы</a:t>
                      </a:r>
                    </a:p>
                  </a:txBody>
                  <a:tcPr marL="20271" marR="20271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9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solidFill>
                            <a:schemeClr val="bg1"/>
                          </a:solidFill>
                          <a:effectLst/>
                        </a:rPr>
                        <a:t>Псков</a:t>
                      </a:r>
                      <a:endParaRPr lang="ru-RU" sz="10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масштабах вовлечения населения в подготовку и обсуждение инициативных проектов в городе Пскове можно судить по данным, представленным в паспортах 6 инициативных проектов за 2024 г. на соответствующей странице интернет-сайта Администрации города Пскова.  Всего в обсуждении всех инициативных проектов в 2024 г. приняли участие 3168 человек или около 1,7% от населения города (численность населения Пскова 187 тыс. человек).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Поскольку все представленные проекты относятся к сфере благоустройства, то к их обсуждению привлекались жители территорий, на которых предлагалось реализовать проект.  В паспортах всех проектов в качестве благополучателей указаны обычно все жители соответствующего микрорайона, в некоторых случаях также и учащиеся близлежащих школ.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6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Череповец</a:t>
                      </a:r>
                      <a:endParaRPr lang="ru-RU" sz="10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Хотя на интернет-сайте городской администрации приведены данные о финансировании поддержанных в 2024 г. и ранее инициативных проектов, данных о численности граждан, принявших участие в обсуждениях и поддержавших проекты, нет.  Согласно информации на интернет-сайте городской администрации Череповца, в рамках проекта «Градсоветы — общее дело» было собрано порядка 100 тысяч предложений жителей Череповца.  Не уточняется, однако, за какой период были собраны эти предложения, а также подавались ли несколько предложений одним гражданином. Таким образом можно приблизительно оценить вовлеченность горожан на уровне десятков процентов. </a:t>
                      </a:r>
                    </a:p>
                    <a:p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0271" marR="20271" marT="0" marB="0"/>
                </a:tc>
                <a:tc>
                  <a:txBody>
                    <a:bodyPr/>
                    <a:lstStyle/>
                    <a:p>
                      <a:pPr indent="-1905" algn="l"/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информации на интернет-сайте в городе идет процесс трансформации «Народного бюджета» в «Народную программу». «Народная программа» Череповца строится из Программ развития округов на каждой территории в отдельности. </a:t>
                      </a:r>
                      <a:endParaRPr lang="ru-RU" sz="1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71" marR="202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838200" y="-205273"/>
            <a:ext cx="10515600" cy="1175657"/>
          </a:xfrm>
        </p:spPr>
        <p:txBody>
          <a:bodyPr>
            <a:normAutofit/>
          </a:bodyPr>
          <a:lstStyle/>
          <a:p>
            <a:r>
              <a:rPr lang="ru-RU" altLang="ru-RU" sz="3200" dirty="0"/>
              <a:t>От чего зависит успешное развитие города? </a:t>
            </a:r>
            <a:r>
              <a:rPr lang="en-US" altLang="ru-RU" sz="3200" dirty="0"/>
              <a:t>M. </a:t>
            </a:r>
            <a:r>
              <a:rPr lang="en-US" altLang="ru-RU" sz="3200" dirty="0" err="1"/>
              <a:t>Storper</a:t>
            </a:r>
            <a:r>
              <a:rPr lang="en-US" altLang="ru-RU" sz="3200" dirty="0"/>
              <a:t> </a:t>
            </a:r>
            <a:r>
              <a:rPr lang="en-US" altLang="ru-RU" sz="3200" dirty="0" err="1"/>
              <a:t>vs</a:t>
            </a:r>
            <a:r>
              <a:rPr lang="en-US" altLang="ru-RU" sz="3200" dirty="0"/>
              <a:t> Ed. </a:t>
            </a:r>
            <a:r>
              <a:rPr lang="en-US" altLang="ru-RU" sz="3200" dirty="0" err="1"/>
              <a:t>Glaeser</a:t>
            </a:r>
            <a:r>
              <a:rPr lang="ru-RU" altLang="ru-RU" sz="3200" i="1" dirty="0"/>
              <a:t> </a:t>
            </a:r>
            <a:endParaRPr lang="ru-RU" alt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4318"/>
            <a:ext cx="10515600" cy="49826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/>
              <a:t>Успешность смен специализации зависит от господствующего мировоззрения элит и его соответствия «духу времени</a:t>
            </a:r>
            <a:r>
              <a:rPr lang="en-US" sz="2400" dirty="0"/>
              <a:t> (zeitgeist)</a:t>
            </a:r>
            <a:r>
              <a:rPr lang="ru-RU" sz="2400" dirty="0"/>
              <a:t>».</a:t>
            </a:r>
          </a:p>
          <a:p>
            <a:pPr>
              <a:defRPr/>
            </a:pPr>
            <a:r>
              <a:rPr lang="ru-RU" sz="2400" dirty="0"/>
              <a:t>Она также зависит от сетевой организации общества – широкие открытые коалиции или узкие и замкнутые на лидеров-монополистов, сохраняющих и воспроизводящих устаревшие </a:t>
            </a:r>
            <a:r>
              <a:rPr lang="ru-RU" sz="2400" dirty="0" err="1"/>
              <a:t>менеджериальные</a:t>
            </a:r>
            <a:r>
              <a:rPr lang="ru-RU" sz="2400" dirty="0"/>
              <a:t> практики.</a:t>
            </a:r>
          </a:p>
          <a:p>
            <a:pPr>
              <a:defRPr/>
            </a:pPr>
            <a:r>
              <a:rPr lang="ru-RU" sz="2400" dirty="0"/>
              <a:t>Успешность развития также зависит от преобладания во взглядах элит регионального видения над местным/локальным.</a:t>
            </a:r>
          </a:p>
          <a:p>
            <a:pPr>
              <a:defRPr/>
            </a:pPr>
            <a:r>
              <a:rPr lang="ru-RU" sz="2400" dirty="0"/>
              <a:t>Официальные документы – стратегии и политики развития территории – похожи друг на друга, не оказывают существенного влияния на смену специализаций и развитие городов и не всегда отражают реально проводимую политику, в том числе установки и интересы бизнеса по созданию новых специализаций.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6093296"/>
            <a:ext cx="173672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05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>
            <a:extLst>
              <a:ext uri="{FF2B5EF4-FFF2-40B4-BE49-F238E27FC236}">
                <a16:creationId xmlns:a16="http://schemas.microsoft.com/office/drawing/2014/main" id="{5D46A529-FEBB-12EB-96A7-27CACF025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339" y="1"/>
            <a:ext cx="8496300" cy="670559"/>
          </a:xfrm>
        </p:spPr>
        <p:txBody>
          <a:bodyPr/>
          <a:lstStyle/>
          <a:p>
            <a:pPr eaLnBrk="1" hangingPunct="1"/>
            <a:r>
              <a:rPr lang="ru-RU" altLang="ru-RU" sz="1600" dirty="0"/>
              <a:t>ИНИЦИАТИВНОЕ БЮДЖЕТИРОВАНИЕ: ЛУЧШИЕ ПРАКТИКИ В ГОРОДАХ ПРОЕКТА</a:t>
            </a:r>
            <a:br>
              <a:rPr lang="ru-RU" altLang="ru-RU" sz="1600" dirty="0"/>
            </a:br>
            <a:r>
              <a:rPr lang="ru-RU" altLang="ru-RU" sz="1600" dirty="0"/>
              <a:t>(НА МАТЕРИАЛАХ ОТЧЕТОВ МИНИСТЕРСТВА ФИНАНСОВ 2018-2024)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id="{0A6120F8-FB2C-4A5C-5F27-9A85FC97DC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204372"/>
              </p:ext>
            </p:extLst>
          </p:nvPr>
        </p:nvGraphicFramePr>
        <p:xfrm>
          <a:off x="1747540" y="1527696"/>
          <a:ext cx="4500949" cy="3446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5">
            <a:extLst>
              <a:ext uri="{FF2B5EF4-FFF2-40B4-BE49-F238E27FC236}">
                <a16:creationId xmlns:a16="http://schemas.microsoft.com/office/drawing/2014/main" id="{DAFED4B6-5E2E-EEE8-B9F9-50170152CD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883262"/>
              </p:ext>
            </p:extLst>
          </p:nvPr>
        </p:nvGraphicFramePr>
        <p:xfrm>
          <a:off x="6023992" y="1705806"/>
          <a:ext cx="4320158" cy="3446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3">
            <a:extLst>
              <a:ext uri="{FF2B5EF4-FFF2-40B4-BE49-F238E27FC236}">
                <a16:creationId xmlns:a16="http://schemas.microsoft.com/office/drawing/2014/main" id="{379F3643-148C-342A-A3C5-EF83733A8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1"/>
            <a:ext cx="8496300" cy="518159"/>
          </a:xfrm>
        </p:spPr>
        <p:txBody>
          <a:bodyPr/>
          <a:lstStyle/>
          <a:p>
            <a:pPr eaLnBrk="1" hangingPunct="1"/>
            <a:r>
              <a:rPr lang="ru-RU" altLang="ru-RU" sz="2800" dirty="0"/>
              <a:t>ИНИЦИАТИВНОЕ БЮДЖЕТИРОВАНИЕ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D0CD179-6141-D669-405E-416A8C97C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76359"/>
              </p:ext>
            </p:extLst>
          </p:nvPr>
        </p:nvGraphicFramePr>
        <p:xfrm>
          <a:off x="1524001" y="518160"/>
          <a:ext cx="9143999" cy="5345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7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7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7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1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Параметры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effectLst/>
                        </a:rPr>
                        <a:t>Что оценивается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effectLst/>
                        </a:rPr>
                        <a:t>Петрозаводск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effectLst/>
                        </a:rPr>
                        <a:t>Псков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effectLst/>
                        </a:rPr>
                        <a:t>Вологда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effectLst/>
                        </a:rPr>
                        <a:t>Череповец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dirty="0">
                          <a:effectLst/>
                        </a:rPr>
                        <a:t>Архангельск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1.НПА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Наличие и уровень проработанности региональной и местной нормативной правовой базы.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2. Методическая база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Наличие и уровень методической базы, содержащей четко описанный процесс и процедуры, содержание сопровождающих процесс документов, результатов и пр.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3. Инфраструктура поддержки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Экспертно-консультационное сопровождение, возможная финансовая поддержка и пр.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4. Содержательные особенности (указать какие именно)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Оценивается то, что составляет суть инновации, ее основное назначение (например, для инициативного бюджетирования - источники и объемы финансирования, отраслевая направленность проектов, условия участия населения и пр.)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5. Информационная открытость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Доступность для граждан и их объединений информации о содержании и назначении инновации, условиях и формах возможного участия, наличие обратной связи.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6. Уровень вовлеченности населения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Широта охвата, основные группы участников, наличие динамики (+ -) этих параметров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2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7. Результативность, влияние на городское развитие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Влияние инновации на конкретные позитивные/негативные изменения управленческого и общего характера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>
                          <a:effectLst/>
                        </a:rPr>
                        <a:t>8. Динамика развития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Направление развития инновации во времени (позитивное, стагнирующее, затухающее, негативное и пр.)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75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 9. Социокультурные особенности местной среды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900" dirty="0">
                          <a:effectLst/>
                        </a:rPr>
                        <a:t>(по возможности)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700">
                          <a:effectLst/>
                        </a:rPr>
                        <a:t>Влияние местных особенностей социального и культурного характера на специфику использования инновации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0" marR="4146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7860eb1902b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410" y="2355215"/>
            <a:ext cx="1080770" cy="81089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93025" y="3617595"/>
            <a:ext cx="4206875" cy="26663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1"/>
          <p:cNvSpPr txBox="1"/>
          <p:nvPr/>
        </p:nvSpPr>
        <p:spPr>
          <a:xfrm>
            <a:off x="0" y="1"/>
            <a:ext cx="12192000" cy="55753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Градоустройство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л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окальные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особенности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Духа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времени</a:t>
            </a:r>
            <a:r>
              <a:rPr lang="ru-RU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«Гения места»</a:t>
            </a:r>
            <a:r>
              <a:rPr lang="ru-RU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ru-RU" alt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Архангельск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86765"/>
            <a:ext cx="12192000" cy="55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cxnSp>
        <p:nvCxnSpPr>
          <p:cNvPr id="11" name="Прямое соединение 10"/>
          <p:cNvCxnSpPr/>
          <p:nvPr/>
        </p:nvCxnSpPr>
        <p:spPr>
          <a:xfrm>
            <a:off x="4308475" y="3473450"/>
            <a:ext cx="7868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Прямое соединение 5"/>
          <p:cNvCxnSpPr>
            <a:stCxn id="5" idx="0"/>
            <a:endCxn id="5" idx="2"/>
          </p:cNvCxnSpPr>
          <p:nvPr/>
        </p:nvCxnSpPr>
        <p:spPr>
          <a:xfrm>
            <a:off x="6096000" y="786765"/>
            <a:ext cx="0" cy="5566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Текстовое поле 6"/>
          <p:cNvSpPr txBox="1"/>
          <p:nvPr/>
        </p:nvSpPr>
        <p:spPr>
          <a:xfrm>
            <a:off x="160020" y="3270250"/>
            <a:ext cx="41484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Профиль городского пространства</a:t>
            </a:r>
          </a:p>
        </p:txBody>
      </p:sp>
      <p:cxnSp>
        <p:nvCxnSpPr>
          <p:cNvPr id="9" name="Прямое соединение 8"/>
          <p:cNvCxnSpPr/>
          <p:nvPr/>
        </p:nvCxnSpPr>
        <p:spPr>
          <a:xfrm>
            <a:off x="-14605" y="3255645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Текстовое поле 9"/>
          <p:cNvSpPr txBox="1"/>
          <p:nvPr/>
        </p:nvSpPr>
        <p:spPr>
          <a:xfrm>
            <a:off x="6096000" y="388255"/>
            <a:ext cx="595375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 dirty="0">
                <a:solidFill>
                  <a:schemeClr val="bg1"/>
                </a:solidFill>
              </a:rPr>
              <a:t>Осмысление и переживание пространства обитания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710805" y="3249295"/>
            <a:ext cx="316039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Инновации в градоустройстве</a:t>
            </a:r>
            <a:r>
              <a:rPr lang="ru-RU" altLang="en-US"/>
              <a:t> 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7792085" y="3617595"/>
            <a:ext cx="3935730" cy="1447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рамках федеральных указов р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азработан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мастер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Архангельской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агломерации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Благоустроены: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Н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абережная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Мечтателей на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Северная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Двина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(7 км)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Формируется к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реативное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пространство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PIVZAVOD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Работает геопортал «Наше Поморье» и УИКТ.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Событийные площадки: ф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естиваль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июнь»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Международные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дни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джаза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Международный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фестиваль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органной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музыки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«Похвала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органу»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фестиваль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молодых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исполнителей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другие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мероприятия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ru-RU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6182360" y="1029970"/>
            <a:ext cx="5719445" cy="10147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«Архангельский город»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Европо_ориентированный город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Стало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модно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быть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помором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ПОМОР»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Столица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«катакомбной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церкви»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Духовное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сопротивление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8736965" y="2346960"/>
            <a:ext cx="3162935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Степан Писахов, А. Борисов, Я. Лейцингер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Василий Ларионов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Михаил Мамошин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Компания «Петровский»</a:t>
            </a:r>
            <a:r>
              <a:rPr lang="ru-RU" altLang="en-US" sz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238125" y="3607435"/>
            <a:ext cx="4330065" cy="2676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Активны агломерационные процессы.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Экстенсивная планировочная структура обусловлена природными факторами. Территория из автономных поселений формирует р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ыхлый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планировочный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каркас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крупный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Земли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современный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деревянной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застройкой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Четверть территории города неканализована.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Философия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контрастного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Севера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Пешеходная доступность между районами города проблематична.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«Центр» города - городская ткань между благоустроенной набережной и  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проспектом Ломоносова, где сосредоточены государственные учреждения, музеи, театры, пешеходные променады: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Чумбарова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Лучинского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Хаотичная точечная застройка под «маской» КРТ.</a:t>
            </a:r>
          </a:p>
        </p:txBody>
      </p:sp>
      <p:pic>
        <p:nvPicPr>
          <p:cNvPr id="199" name="Google Shape;199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0345" y="829310"/>
            <a:ext cx="3479800" cy="234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Изображение 12" descr="архангельс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45" y="829310"/>
            <a:ext cx="2220595" cy="1553210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3777615" y="2388235"/>
            <a:ext cx="971550" cy="795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l"/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«Большой Архангельск»: Архангельск - Северодвинск - Новодвинск</a:t>
            </a:r>
            <a:endParaRPr lang="ru-RU" altLang="en-US" sz="1000" dirty="0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3" name="Изображение 22" descr="photo_2025-03-12_15-18-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820" y="3255645"/>
            <a:ext cx="1358265" cy="1019810"/>
          </a:xfrm>
          <a:prstGeom prst="rect">
            <a:avLst/>
          </a:prstGeom>
        </p:spPr>
      </p:pic>
      <p:pic>
        <p:nvPicPr>
          <p:cNvPr id="27" name="Изображение 26" descr="photo_2025-03-12_15-18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915" y="3255645"/>
            <a:ext cx="1355725" cy="1016635"/>
          </a:xfrm>
          <a:prstGeom prst="rect">
            <a:avLst/>
          </a:prstGeom>
        </p:spPr>
      </p:pic>
      <p:pic>
        <p:nvPicPr>
          <p:cNvPr id="30" name="Изображение 29" descr="photo_2025-03-12_15-18-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725" y="4326255"/>
            <a:ext cx="1356360" cy="1017270"/>
          </a:xfrm>
          <a:prstGeom prst="rect">
            <a:avLst/>
          </a:prstGeom>
        </p:spPr>
      </p:pic>
      <p:pic>
        <p:nvPicPr>
          <p:cNvPr id="35" name="Изображение 34" descr="photo_2025-03-12_18-16-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2360" y="2171700"/>
            <a:ext cx="748030" cy="998855"/>
          </a:xfrm>
          <a:prstGeom prst="rect">
            <a:avLst/>
          </a:prstGeom>
        </p:spPr>
      </p:pic>
      <p:pic>
        <p:nvPicPr>
          <p:cNvPr id="36" name="Изображение 35" descr="photo_2025-03-12_18-16-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155" y="2171700"/>
            <a:ext cx="749300" cy="999490"/>
          </a:xfrm>
          <a:prstGeom prst="rect">
            <a:avLst/>
          </a:prstGeom>
        </p:spPr>
      </p:pic>
      <p:pic>
        <p:nvPicPr>
          <p:cNvPr id="37" name="Изображение 36" descr="photo_2025-03-12_18-16-54"/>
          <p:cNvPicPr>
            <a:picLocks noChangeAspect="1"/>
          </p:cNvPicPr>
          <p:nvPr/>
        </p:nvPicPr>
        <p:blipFill>
          <a:blip r:embed="rId10"/>
          <a:srcRect l="8708" t="24411" r="6246"/>
          <a:stretch>
            <a:fillRect/>
          </a:stretch>
        </p:blipFill>
        <p:spPr>
          <a:xfrm>
            <a:off x="4624070" y="5404485"/>
            <a:ext cx="1385570" cy="923925"/>
          </a:xfrm>
          <a:prstGeom prst="rect">
            <a:avLst/>
          </a:prstGeom>
        </p:spPr>
      </p:pic>
      <p:pic>
        <p:nvPicPr>
          <p:cNvPr id="38" name="Изображение 37" descr="photo_2025-03-12_18-16-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4390" y="4326255"/>
            <a:ext cx="1365250" cy="1024255"/>
          </a:xfrm>
          <a:prstGeom prst="rect">
            <a:avLst/>
          </a:prstGeom>
        </p:spPr>
      </p:pic>
      <p:pic>
        <p:nvPicPr>
          <p:cNvPr id="39" name="Изображение 38" descr="photo_2025-03-12_18-16-45"/>
          <p:cNvPicPr>
            <a:picLocks noChangeAspect="1"/>
          </p:cNvPicPr>
          <p:nvPr/>
        </p:nvPicPr>
        <p:blipFill>
          <a:blip r:embed="rId12"/>
          <a:srcRect l="4840" t="5412" r="8012" b="17024"/>
          <a:stretch>
            <a:fillRect/>
          </a:stretch>
        </p:blipFill>
        <p:spPr>
          <a:xfrm>
            <a:off x="6182360" y="5420995"/>
            <a:ext cx="1359535" cy="90741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649335" y="1703070"/>
            <a:ext cx="3266440" cy="645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«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Кто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побывал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в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Арктике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тот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становится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подобен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стрелке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компаса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—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всегда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поворачивается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на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Север</a:t>
            </a:r>
            <a:r>
              <a:rPr lang="" altLang="en-US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»</a:t>
            </a:r>
            <a:r>
              <a:rPr lang="en-US" altLang="ru-RU" sz="120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1688465" y="1441450"/>
            <a:ext cx="191770" cy="563245"/>
          </a:xfrm>
          <a:custGeom>
            <a:avLst/>
            <a:gdLst>
              <a:gd name="connisteX0" fmla="*/ 130807 w 192015"/>
              <a:gd name="connsiteY0" fmla="*/ 0 h 563033"/>
              <a:gd name="connisteX1" fmla="*/ 89532 w 192015"/>
              <a:gd name="connsiteY1" fmla="*/ 67945 h 563033"/>
              <a:gd name="connisteX2" fmla="*/ 41907 w 192015"/>
              <a:gd name="connsiteY2" fmla="*/ 136525 h 563033"/>
              <a:gd name="connisteX3" fmla="*/ 21587 w 192015"/>
              <a:gd name="connsiteY3" fmla="*/ 204470 h 563033"/>
              <a:gd name="connisteX4" fmla="*/ 21587 w 192015"/>
              <a:gd name="connsiteY4" fmla="*/ 272415 h 563033"/>
              <a:gd name="connisteX5" fmla="*/ 14602 w 192015"/>
              <a:gd name="connsiteY5" fmla="*/ 340360 h 563033"/>
              <a:gd name="connisteX6" fmla="*/ 1267 w 192015"/>
              <a:gd name="connsiteY6" fmla="*/ 408305 h 563033"/>
              <a:gd name="connisteX7" fmla="*/ 41907 w 192015"/>
              <a:gd name="connsiteY7" fmla="*/ 476250 h 563033"/>
              <a:gd name="connisteX8" fmla="*/ 103502 w 192015"/>
              <a:gd name="connsiteY8" fmla="*/ 544195 h 563033"/>
              <a:gd name="connisteX9" fmla="*/ 178432 w 192015"/>
              <a:gd name="connsiteY9" fmla="*/ 558165 h 563033"/>
              <a:gd name="connisteX10" fmla="*/ 184782 w 192015"/>
              <a:gd name="connsiteY10" fmla="*/ 490220 h 563033"/>
              <a:gd name="connisteX11" fmla="*/ 123822 w 192015"/>
              <a:gd name="connsiteY11" fmla="*/ 422275 h 563033"/>
              <a:gd name="connisteX12" fmla="*/ 96517 w 192015"/>
              <a:gd name="connsiteY12" fmla="*/ 353695 h 563033"/>
              <a:gd name="connisteX13" fmla="*/ 83182 w 192015"/>
              <a:gd name="connsiteY13" fmla="*/ 285750 h 563033"/>
              <a:gd name="connisteX14" fmla="*/ 96517 w 192015"/>
              <a:gd name="connsiteY14" fmla="*/ 217805 h 563033"/>
              <a:gd name="connisteX15" fmla="*/ 28572 w 192015"/>
              <a:gd name="connsiteY15" fmla="*/ 170180 h 56303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192016" h="563034">
                <a:moveTo>
                  <a:pt x="130808" y="0"/>
                </a:moveTo>
                <a:cubicBezTo>
                  <a:pt x="123188" y="12065"/>
                  <a:pt x="107313" y="40640"/>
                  <a:pt x="89533" y="67945"/>
                </a:cubicBezTo>
                <a:cubicBezTo>
                  <a:pt x="71753" y="95250"/>
                  <a:pt x="55243" y="109220"/>
                  <a:pt x="41908" y="136525"/>
                </a:cubicBezTo>
                <a:cubicBezTo>
                  <a:pt x="28573" y="163830"/>
                  <a:pt x="25398" y="177165"/>
                  <a:pt x="21588" y="204470"/>
                </a:cubicBezTo>
                <a:cubicBezTo>
                  <a:pt x="17778" y="231775"/>
                  <a:pt x="22858" y="245110"/>
                  <a:pt x="21588" y="272415"/>
                </a:cubicBezTo>
                <a:cubicBezTo>
                  <a:pt x="20318" y="299720"/>
                  <a:pt x="18413" y="313055"/>
                  <a:pt x="14603" y="340360"/>
                </a:cubicBezTo>
                <a:cubicBezTo>
                  <a:pt x="10793" y="367665"/>
                  <a:pt x="-4447" y="381000"/>
                  <a:pt x="1268" y="408305"/>
                </a:cubicBezTo>
                <a:cubicBezTo>
                  <a:pt x="6983" y="435610"/>
                  <a:pt x="21588" y="448945"/>
                  <a:pt x="41908" y="476250"/>
                </a:cubicBezTo>
                <a:cubicBezTo>
                  <a:pt x="62228" y="503555"/>
                  <a:pt x="76198" y="527685"/>
                  <a:pt x="103503" y="544195"/>
                </a:cubicBezTo>
                <a:cubicBezTo>
                  <a:pt x="130808" y="560705"/>
                  <a:pt x="161923" y="568960"/>
                  <a:pt x="178433" y="558165"/>
                </a:cubicBezTo>
                <a:cubicBezTo>
                  <a:pt x="194943" y="547370"/>
                  <a:pt x="195578" y="517525"/>
                  <a:pt x="184783" y="490220"/>
                </a:cubicBezTo>
                <a:cubicBezTo>
                  <a:pt x="173988" y="462915"/>
                  <a:pt x="141603" y="449580"/>
                  <a:pt x="123823" y="422275"/>
                </a:cubicBezTo>
                <a:cubicBezTo>
                  <a:pt x="106043" y="394970"/>
                  <a:pt x="104773" y="381000"/>
                  <a:pt x="96518" y="353695"/>
                </a:cubicBezTo>
                <a:cubicBezTo>
                  <a:pt x="88263" y="326390"/>
                  <a:pt x="83183" y="313055"/>
                  <a:pt x="83183" y="285750"/>
                </a:cubicBezTo>
                <a:cubicBezTo>
                  <a:pt x="83183" y="258445"/>
                  <a:pt x="107313" y="240665"/>
                  <a:pt x="96518" y="217805"/>
                </a:cubicBezTo>
                <a:cubicBezTo>
                  <a:pt x="85723" y="194945"/>
                  <a:pt x="42543" y="178435"/>
                  <a:pt x="28573" y="170180"/>
                </a:cubicBezTo>
              </a:path>
            </a:pathLst>
          </a:cu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4718050" y="2388235"/>
            <a:ext cx="1292225" cy="7912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ru-RU" altLang="en-US" sz="1600">
                <a:solidFill>
                  <a:schemeClr val="bg1"/>
                </a:solidFill>
              </a:rPr>
              <a:t>Образы  времён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photo_2025-03-12_13-48-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240" y="2579370"/>
            <a:ext cx="1284605" cy="96329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870825" y="3931920"/>
            <a:ext cx="3964940" cy="2132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1"/>
          <p:cNvSpPr txBox="1"/>
          <p:nvPr/>
        </p:nvSpPr>
        <p:spPr>
          <a:xfrm>
            <a:off x="-73660" y="-1012189"/>
            <a:ext cx="12192000" cy="148272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Градоустройство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л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окальные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особенности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Духа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времени</a:t>
            </a:r>
            <a:r>
              <a:rPr lang="ru-RU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«Гения места»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Вологда</a:t>
            </a:r>
          </a:p>
          <a:p>
            <a:pPr algn="l"/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6765"/>
            <a:ext cx="12192000" cy="55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cxnSp>
        <p:nvCxnSpPr>
          <p:cNvPr id="6" name="Прямое соединение 5"/>
          <p:cNvCxnSpPr>
            <a:stCxn id="5" idx="0"/>
            <a:endCxn id="5" idx="2"/>
          </p:cNvCxnSpPr>
          <p:nvPr/>
        </p:nvCxnSpPr>
        <p:spPr>
          <a:xfrm>
            <a:off x="6096000" y="786765"/>
            <a:ext cx="0" cy="5566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Текстовое поле 6"/>
          <p:cNvSpPr txBox="1"/>
          <p:nvPr/>
        </p:nvSpPr>
        <p:spPr>
          <a:xfrm>
            <a:off x="304800" y="3565525"/>
            <a:ext cx="39808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Профиль городского пространства</a:t>
            </a:r>
          </a:p>
        </p:txBody>
      </p:sp>
      <p:cxnSp>
        <p:nvCxnSpPr>
          <p:cNvPr id="9" name="Прямое соединение 8"/>
          <p:cNvCxnSpPr>
            <a:stCxn id="5" idx="1"/>
            <a:endCxn id="5" idx="3"/>
          </p:cNvCxnSpPr>
          <p:nvPr/>
        </p:nvCxnSpPr>
        <p:spPr>
          <a:xfrm>
            <a:off x="0" y="356997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Текстовое поле 9"/>
          <p:cNvSpPr txBox="1"/>
          <p:nvPr/>
        </p:nvSpPr>
        <p:spPr>
          <a:xfrm>
            <a:off x="7750174" y="454026"/>
            <a:ext cx="436816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 dirty="0">
                <a:solidFill>
                  <a:schemeClr val="bg1"/>
                </a:solidFill>
              </a:rPr>
              <a:t>Осмысление и переживание пространства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872095" y="3563620"/>
            <a:ext cx="316039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Инновации в градоустройстве</a:t>
            </a:r>
            <a:r>
              <a:rPr lang="ru-RU" altLang="en-US"/>
              <a:t> </a:t>
            </a: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332105" y="3886200"/>
            <a:ext cx="3768725" cy="2306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Исторический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условно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разделяется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районы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Верхний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посад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Нижний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посад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Заречье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сердце города сосредоточены музеи, театры, пешеходные променады, благоустроена набережная.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застройка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занимает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достаточно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компактную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территорию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Примечательными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проявлениями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своеобразной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вологодской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культуры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являются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гражданское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деревянное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зодчество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расцвет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каменная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церковная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архитектура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Ж/дорога является ментальной городской границей.</a:t>
            </a:r>
          </a:p>
        </p:txBody>
      </p:sp>
      <p:pic>
        <p:nvPicPr>
          <p:cNvPr id="3" name="Изображение 2" descr="вологд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850265"/>
            <a:ext cx="3773805" cy="265366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7853045" y="1144270"/>
            <a:ext cx="3983990" cy="1198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«ЗАСОН» - ГОРОД</a:t>
            </a:r>
            <a:endParaRPr lang="ru-RU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«...здесь даже птицы на заборах засыпают»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ообщество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«Сохраняя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будущее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Деревянная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Вологда»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Бизнес- «пусть власть не мешает»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«Гений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места»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личность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Первого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лица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энтузиасты и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меценаты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7853045" y="2562860"/>
            <a:ext cx="3984625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Братья Верещагины</a:t>
            </a:r>
            <a:endParaRPr lang="ru-RU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Герман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Якимов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—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предприниматель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из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Вологды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Региональная компания «Макси»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7943850" y="4010025"/>
            <a:ext cx="3744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информационной инфраструктуры (ЦЦР) - моделирование сценариев развития инфраструктуры и комплексного развития территории.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Обустройство Набережной р. Вологды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общественных пространств города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Реконструкция бульвара пр. Победы, Площади Революции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программы «Дом за рубль»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Изображение 1" descr="photo_2025-03-12_13-48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85" y="3684905"/>
            <a:ext cx="1647825" cy="1228090"/>
          </a:xfrm>
          <a:prstGeom prst="rect">
            <a:avLst/>
          </a:prstGeom>
        </p:spPr>
      </p:pic>
      <p:pic>
        <p:nvPicPr>
          <p:cNvPr id="13" name="Изображение 12" descr="photo_2025-03-12_13-48-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810" y="2534920"/>
            <a:ext cx="1331595" cy="999490"/>
          </a:xfrm>
          <a:prstGeom prst="rect">
            <a:avLst/>
          </a:prstGeom>
        </p:spPr>
      </p:pic>
      <p:pic>
        <p:nvPicPr>
          <p:cNvPr id="19" name="Изображение 18" descr="photo_2025-03-12_13-48-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040" y="857250"/>
            <a:ext cx="1449705" cy="1087755"/>
          </a:xfrm>
          <a:prstGeom prst="rect">
            <a:avLst/>
          </a:prstGeom>
        </p:spPr>
      </p:pic>
      <p:pic>
        <p:nvPicPr>
          <p:cNvPr id="20" name="Изображение 19" descr="photo_2025-03-12_13-48-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6170" y="3684905"/>
            <a:ext cx="1492885" cy="1120775"/>
          </a:xfrm>
          <a:prstGeom prst="rect">
            <a:avLst/>
          </a:prstGeom>
        </p:spPr>
      </p:pic>
      <p:pic>
        <p:nvPicPr>
          <p:cNvPr id="22" name="Изображение 21" descr="photo_2025-03-12_13-49-00"/>
          <p:cNvPicPr>
            <a:picLocks noChangeAspect="1"/>
          </p:cNvPicPr>
          <p:nvPr/>
        </p:nvPicPr>
        <p:blipFill>
          <a:blip r:embed="rId8"/>
          <a:srcRect t="12304" r="-479" b="11782"/>
          <a:stretch>
            <a:fillRect/>
          </a:stretch>
        </p:blipFill>
        <p:spPr>
          <a:xfrm>
            <a:off x="4121785" y="1771015"/>
            <a:ext cx="1465580" cy="830580"/>
          </a:xfrm>
          <a:prstGeom prst="rect">
            <a:avLst/>
          </a:prstGeom>
        </p:spPr>
      </p:pic>
      <p:pic>
        <p:nvPicPr>
          <p:cNvPr id="23" name="Изображение 22" descr="photo_2025-03-12_13-49-04"/>
          <p:cNvPicPr>
            <a:picLocks noChangeAspect="1"/>
          </p:cNvPicPr>
          <p:nvPr/>
        </p:nvPicPr>
        <p:blipFill>
          <a:blip r:embed="rId9"/>
          <a:srcRect t="20729" r="333" b="13836"/>
          <a:stretch>
            <a:fillRect/>
          </a:stretch>
        </p:blipFill>
        <p:spPr>
          <a:xfrm>
            <a:off x="6736080" y="1624965"/>
            <a:ext cx="949960" cy="831850"/>
          </a:xfrm>
          <a:prstGeom prst="rect">
            <a:avLst/>
          </a:prstGeom>
        </p:spPr>
      </p:pic>
      <p:pic>
        <p:nvPicPr>
          <p:cNvPr id="27" name="Изображение 26" descr="photo_2025-03-12_13-49-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4195" y="4962525"/>
            <a:ext cx="1635125" cy="1235710"/>
          </a:xfrm>
          <a:prstGeom prst="rect">
            <a:avLst/>
          </a:prstGeom>
        </p:spPr>
      </p:pic>
      <p:pic>
        <p:nvPicPr>
          <p:cNvPr id="28" name="Изображение 27" descr="photo_2025-03-12_13-49-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9400" y="4774565"/>
            <a:ext cx="1053465" cy="1405255"/>
          </a:xfrm>
          <a:prstGeom prst="rect">
            <a:avLst/>
          </a:prstGeom>
        </p:spPr>
      </p:pic>
      <p:sp>
        <p:nvSpPr>
          <p:cNvPr id="31" name="Текстовое поле 30"/>
          <p:cNvSpPr txBox="1"/>
          <p:nvPr/>
        </p:nvSpPr>
        <p:spPr>
          <a:xfrm>
            <a:off x="5608320" y="859155"/>
            <a:ext cx="1625600" cy="33718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600">
                <a:solidFill>
                  <a:schemeClr val="bg1"/>
                </a:solidFill>
              </a:rPr>
              <a:t>Образы  времён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213610" y="2157730"/>
            <a:ext cx="258445" cy="283845"/>
          </a:xfrm>
          <a:custGeom>
            <a:avLst/>
            <a:gdLst>
              <a:gd name="connisteX0" fmla="*/ 0 w 258659"/>
              <a:gd name="connsiteY0" fmla="*/ 0 h 283810"/>
              <a:gd name="connisteX1" fmla="*/ 64135 w 258659"/>
              <a:gd name="connsiteY1" fmla="*/ 17780 h 283810"/>
              <a:gd name="connisteX2" fmla="*/ 128270 w 258659"/>
              <a:gd name="connsiteY2" fmla="*/ 54610 h 283810"/>
              <a:gd name="connisteX3" fmla="*/ 192405 w 258659"/>
              <a:gd name="connsiteY3" fmla="*/ 81915 h 283810"/>
              <a:gd name="connisteX4" fmla="*/ 256540 w 258659"/>
              <a:gd name="connsiteY4" fmla="*/ 137160 h 283810"/>
              <a:gd name="connisteX5" fmla="*/ 238125 w 258659"/>
              <a:gd name="connsiteY5" fmla="*/ 219075 h 283810"/>
              <a:gd name="connisteX6" fmla="*/ 228600 w 258659"/>
              <a:gd name="connsiteY6" fmla="*/ 283210 h 283810"/>
              <a:gd name="connisteX7" fmla="*/ 155575 w 258659"/>
              <a:gd name="connsiteY7" fmla="*/ 246380 h 283810"/>
              <a:gd name="connisteX8" fmla="*/ 91440 w 258659"/>
              <a:gd name="connsiteY8" fmla="*/ 255905 h 283810"/>
              <a:gd name="connisteX9" fmla="*/ 36830 w 258659"/>
              <a:gd name="connsiteY9" fmla="*/ 191770 h 283810"/>
              <a:gd name="connisteX10" fmla="*/ 73660 w 258659"/>
              <a:gd name="connsiteY10" fmla="*/ 127635 h 283810"/>
              <a:gd name="connisteX11" fmla="*/ 55245 w 258659"/>
              <a:gd name="connsiteY11" fmla="*/ 63500 h 2838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258660" h="283810">
                <a:moveTo>
                  <a:pt x="0" y="0"/>
                </a:moveTo>
                <a:cubicBezTo>
                  <a:pt x="11430" y="2540"/>
                  <a:pt x="38735" y="6985"/>
                  <a:pt x="64135" y="17780"/>
                </a:cubicBezTo>
                <a:cubicBezTo>
                  <a:pt x="89535" y="28575"/>
                  <a:pt x="102870" y="41910"/>
                  <a:pt x="128270" y="54610"/>
                </a:cubicBezTo>
                <a:cubicBezTo>
                  <a:pt x="153670" y="67310"/>
                  <a:pt x="167005" y="65405"/>
                  <a:pt x="192405" y="81915"/>
                </a:cubicBezTo>
                <a:cubicBezTo>
                  <a:pt x="217805" y="98425"/>
                  <a:pt x="247650" y="109855"/>
                  <a:pt x="256540" y="137160"/>
                </a:cubicBezTo>
                <a:cubicBezTo>
                  <a:pt x="265430" y="164465"/>
                  <a:pt x="243840" y="189865"/>
                  <a:pt x="238125" y="219075"/>
                </a:cubicBezTo>
                <a:cubicBezTo>
                  <a:pt x="232410" y="248285"/>
                  <a:pt x="245110" y="277495"/>
                  <a:pt x="228600" y="283210"/>
                </a:cubicBezTo>
                <a:cubicBezTo>
                  <a:pt x="212090" y="288925"/>
                  <a:pt x="182880" y="252095"/>
                  <a:pt x="155575" y="246380"/>
                </a:cubicBezTo>
                <a:cubicBezTo>
                  <a:pt x="128270" y="240665"/>
                  <a:pt x="114935" y="266700"/>
                  <a:pt x="91440" y="255905"/>
                </a:cubicBezTo>
                <a:cubicBezTo>
                  <a:pt x="67945" y="245110"/>
                  <a:pt x="40640" y="217170"/>
                  <a:pt x="36830" y="191770"/>
                </a:cubicBezTo>
                <a:cubicBezTo>
                  <a:pt x="33020" y="166370"/>
                  <a:pt x="69850" y="153035"/>
                  <a:pt x="73660" y="127635"/>
                </a:cubicBezTo>
                <a:cubicBezTo>
                  <a:pt x="77470" y="102235"/>
                  <a:pt x="59690" y="74930"/>
                  <a:pt x="55245" y="63500"/>
                </a:cubicBezTo>
              </a:path>
            </a:pathLst>
          </a:cu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Изображение 42" descr="photo_2025-03-07_17-14-50"/>
          <p:cNvPicPr>
            <a:picLocks noChangeAspect="1"/>
          </p:cNvPicPr>
          <p:nvPr/>
        </p:nvPicPr>
        <p:blipFill>
          <a:blip r:embed="rId2"/>
          <a:srcRect t="15081" r="751"/>
          <a:stretch>
            <a:fillRect/>
          </a:stretch>
        </p:blipFill>
        <p:spPr>
          <a:xfrm>
            <a:off x="4485005" y="1451610"/>
            <a:ext cx="1503045" cy="9652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384925" y="3903980"/>
            <a:ext cx="5567680" cy="2132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1"/>
          <p:cNvSpPr txBox="1"/>
          <p:nvPr/>
        </p:nvSpPr>
        <p:spPr>
          <a:xfrm>
            <a:off x="9525" y="-979647"/>
            <a:ext cx="12192000" cy="138017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Градоустройство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л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окальные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особенности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Духа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времени</a:t>
            </a:r>
            <a:r>
              <a:rPr lang="ru-RU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«Гения места»</a:t>
            </a:r>
          </a:p>
          <a:p>
            <a:pPr algn="l"/>
            <a:r>
              <a:rPr lang="ru-RU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Псков </a:t>
            </a:r>
          </a:p>
          <a:p>
            <a:pPr algn="l"/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6765"/>
            <a:ext cx="12192000" cy="55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cxnSp>
        <p:nvCxnSpPr>
          <p:cNvPr id="11" name="Прямое соединение 10"/>
          <p:cNvCxnSpPr/>
          <p:nvPr/>
        </p:nvCxnSpPr>
        <p:spPr>
          <a:xfrm>
            <a:off x="4308475" y="3473450"/>
            <a:ext cx="7868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Прямое соединение 5"/>
          <p:cNvCxnSpPr/>
          <p:nvPr/>
        </p:nvCxnSpPr>
        <p:spPr>
          <a:xfrm>
            <a:off x="6079490" y="816610"/>
            <a:ext cx="0" cy="5566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Текстовое поле 6"/>
          <p:cNvSpPr txBox="1"/>
          <p:nvPr/>
        </p:nvSpPr>
        <p:spPr>
          <a:xfrm>
            <a:off x="327660" y="3569970"/>
            <a:ext cx="41484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Профиль городского пространства</a:t>
            </a:r>
          </a:p>
        </p:txBody>
      </p:sp>
      <p:cxnSp>
        <p:nvCxnSpPr>
          <p:cNvPr id="9" name="Прямое соединение 8"/>
          <p:cNvCxnSpPr>
            <a:stCxn id="5" idx="1"/>
            <a:endCxn id="5" idx="3"/>
          </p:cNvCxnSpPr>
          <p:nvPr/>
        </p:nvCxnSpPr>
        <p:spPr>
          <a:xfrm>
            <a:off x="0" y="356997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Текстовое поле 9"/>
          <p:cNvSpPr txBox="1"/>
          <p:nvPr/>
        </p:nvSpPr>
        <p:spPr>
          <a:xfrm>
            <a:off x="6029325" y="551181"/>
            <a:ext cx="565975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 dirty="0">
                <a:solidFill>
                  <a:schemeClr val="bg1"/>
                </a:solidFill>
              </a:rPr>
              <a:t>Осмысление и переживание пространства обитания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386195" y="3571240"/>
            <a:ext cx="316039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Инновации в градоустройстве</a:t>
            </a:r>
            <a:r>
              <a:rPr lang="ru-RU" altLang="en-US"/>
              <a:t> 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6511925" y="3903980"/>
            <a:ext cx="5233670" cy="1447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2021 году Город по собственной инициативе разрабатывал мастер-план устойчивого развития туризма. З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счет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федеральных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средств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будут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разработаны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мастер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Великих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Лук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Благоустроена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Набережная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Великой.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Ренов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ирован исторический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Октябрьский проспект.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Новая жизнь старых зданий: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ТЭЦ-18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Шпагатная фабрика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Креативное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пространство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ПРОСТОРИЯ</a:t>
            </a:r>
          </a:p>
          <a:p>
            <a:pPr indent="0">
              <a:buFont typeface="Arial" panose="020B0604020202020204" pitchFamily="34" charset="0"/>
              <a:buNone/>
            </a:pPr>
            <a:endParaRPr lang="en-US" alt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4493895" y="807720"/>
            <a:ext cx="1493520" cy="5835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600">
                <a:solidFill>
                  <a:schemeClr val="bg1"/>
                </a:solidFill>
              </a:rPr>
              <a:t>Образы  времён </a:t>
            </a: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7709535" y="2510790"/>
            <a:ext cx="4241165" cy="10147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Княгиня Ольга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Спега́льский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советский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архитектор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выдающийся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реставратор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Генеральный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директор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компании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«СевЗапИнвест»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Николай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Загоруй</a:t>
            </a: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7715885" y="1087120"/>
            <a:ext cx="4237355" cy="1198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 Ганзейский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Псковская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крепость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пяти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крепостных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колец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три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которых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сохранены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сей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день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делала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практически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неприступным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отсюда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закрытость</a:t>
            </a:r>
            <a:r>
              <a:rPr lang="ru-R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en-US" alt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отсвечивать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прилетит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Позиция: г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радозащитники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alt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наблюдатели</a:t>
            </a:r>
            <a:r>
              <a:rPr lang="en-US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399415" y="3917315"/>
            <a:ext cx="3985895" cy="1938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 состоит из четырех исторически сложившихся частей.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Исторический центр с музеями, театрами, пешеходными променадами, благоустроенной набережной - сердце города.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Набережная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Великой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«Что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нам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Псков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застроить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РПЦ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выкупает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крупные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объекты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лучших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локациях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«Простория»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история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трансформации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заводских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руин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87960" y="2977515"/>
            <a:ext cx="11353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>
                <a:solidFill>
                  <a:schemeClr val="bg1"/>
                </a:solidFill>
              </a:rPr>
              <a:t> </a:t>
            </a:r>
            <a:r>
              <a:rPr lang="ru-RU" altLang="en-US">
                <a:solidFill>
                  <a:schemeClr val="bg1"/>
                </a:solidFill>
              </a:rPr>
              <a:t>легенда</a:t>
            </a:r>
          </a:p>
        </p:txBody>
      </p:sp>
      <p:pic>
        <p:nvPicPr>
          <p:cNvPr id="13" name="Изображение 12" descr="пско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816610"/>
            <a:ext cx="2432050" cy="2719705"/>
          </a:xfrm>
          <a:prstGeom prst="rect">
            <a:avLst/>
          </a:prstGeom>
        </p:spPr>
      </p:pic>
      <p:pic>
        <p:nvPicPr>
          <p:cNvPr id="37" name="Изображение 36" descr="photo_2025-03-07_17-14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15" y="2469515"/>
            <a:ext cx="1033780" cy="1379855"/>
          </a:xfrm>
          <a:prstGeom prst="rect">
            <a:avLst/>
          </a:prstGeom>
        </p:spPr>
      </p:pic>
      <p:pic>
        <p:nvPicPr>
          <p:cNvPr id="38" name="Изображение 37" descr="photo_2025-03-07_17-14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910" y="3901440"/>
            <a:ext cx="1270635" cy="953135"/>
          </a:xfrm>
          <a:prstGeom prst="rect">
            <a:avLst/>
          </a:prstGeom>
        </p:spPr>
      </p:pic>
      <p:pic>
        <p:nvPicPr>
          <p:cNvPr id="39" name="Изображение 38" descr="photo_2025-03-07_17-14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160" y="816610"/>
            <a:ext cx="1433830" cy="1075690"/>
          </a:xfrm>
          <a:prstGeom prst="rect">
            <a:avLst/>
          </a:prstGeom>
        </p:spPr>
      </p:pic>
      <p:pic>
        <p:nvPicPr>
          <p:cNvPr id="16" name="Изображение 15" descr="portre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570" y="2346325"/>
            <a:ext cx="802640" cy="1181100"/>
          </a:xfrm>
          <a:prstGeom prst="rect">
            <a:avLst/>
          </a:prstGeom>
        </p:spPr>
      </p:pic>
      <p:pic>
        <p:nvPicPr>
          <p:cNvPr id="41" name="Изображение 40" descr="photo_2025-03-07_17-14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920" y="2625090"/>
            <a:ext cx="1203325" cy="902335"/>
          </a:xfrm>
          <a:prstGeom prst="rect">
            <a:avLst/>
          </a:prstGeom>
        </p:spPr>
      </p:pic>
      <p:pic>
        <p:nvPicPr>
          <p:cNvPr id="42" name="Изображение 41" descr="photo_2025-03-07_17-14-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00" y="1961515"/>
            <a:ext cx="1443990" cy="1083945"/>
          </a:xfrm>
          <a:prstGeom prst="rect">
            <a:avLst/>
          </a:prstGeom>
        </p:spPr>
      </p:pic>
      <p:pic>
        <p:nvPicPr>
          <p:cNvPr id="44" name="Изображение 43" descr="photo_2025-03-07_17-14-54"/>
          <p:cNvPicPr>
            <a:picLocks noChangeAspect="1"/>
          </p:cNvPicPr>
          <p:nvPr/>
        </p:nvPicPr>
        <p:blipFill>
          <a:blip r:embed="rId10"/>
          <a:srcRect t="19482" b="22152"/>
          <a:stretch>
            <a:fillRect/>
          </a:stretch>
        </p:blipFill>
        <p:spPr>
          <a:xfrm>
            <a:off x="4491355" y="4892040"/>
            <a:ext cx="1519555" cy="1248410"/>
          </a:xfrm>
          <a:prstGeom prst="rect">
            <a:avLst/>
          </a:prstGeom>
        </p:spPr>
      </p:pic>
      <p:pic>
        <p:nvPicPr>
          <p:cNvPr id="19" name="Изображение 18" descr="photo_2025-03-12_15-54-40"/>
          <p:cNvPicPr>
            <a:picLocks noChangeAspect="1"/>
          </p:cNvPicPr>
          <p:nvPr/>
        </p:nvPicPr>
        <p:blipFill>
          <a:blip r:embed="rId11"/>
          <a:srcRect t="8727" r="209"/>
          <a:stretch>
            <a:fillRect/>
          </a:stretch>
        </p:blipFill>
        <p:spPr>
          <a:xfrm>
            <a:off x="6183630" y="1085215"/>
            <a:ext cx="1465580" cy="1005840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1420495" y="1898650"/>
            <a:ext cx="227965" cy="332105"/>
          </a:xfrm>
          <a:custGeom>
            <a:avLst/>
            <a:gdLst>
              <a:gd name="connisteX0" fmla="*/ 7138 w 228183"/>
              <a:gd name="connsiteY0" fmla="*/ 20778 h 331993"/>
              <a:gd name="connisteX1" fmla="*/ 71273 w 228183"/>
              <a:gd name="connsiteY1" fmla="*/ 48083 h 331993"/>
              <a:gd name="connisteX2" fmla="*/ 135408 w 228183"/>
              <a:gd name="connsiteY2" fmla="*/ 66498 h 331993"/>
              <a:gd name="connisteX3" fmla="*/ 208433 w 228183"/>
              <a:gd name="connsiteY3" fmla="*/ 66498 h 331993"/>
              <a:gd name="connisteX4" fmla="*/ 226848 w 228183"/>
              <a:gd name="connsiteY4" fmla="*/ 130633 h 331993"/>
              <a:gd name="connisteX5" fmla="*/ 190018 w 228183"/>
              <a:gd name="connsiteY5" fmla="*/ 194768 h 331993"/>
              <a:gd name="connisteX6" fmla="*/ 153188 w 228183"/>
              <a:gd name="connsiteY6" fmla="*/ 258903 h 331993"/>
              <a:gd name="connisteX7" fmla="*/ 116993 w 228183"/>
              <a:gd name="connsiteY7" fmla="*/ 331928 h 331993"/>
              <a:gd name="connisteX8" fmla="*/ 61748 w 228183"/>
              <a:gd name="connsiteY8" fmla="*/ 267793 h 331993"/>
              <a:gd name="connisteX9" fmla="*/ 43968 w 228183"/>
              <a:gd name="connsiteY9" fmla="*/ 203658 h 331993"/>
              <a:gd name="connisteX10" fmla="*/ 43968 w 228183"/>
              <a:gd name="connsiteY10" fmla="*/ 139523 h 331993"/>
              <a:gd name="connisteX11" fmla="*/ 34443 w 228183"/>
              <a:gd name="connsiteY11" fmla="*/ 66498 h 331993"/>
              <a:gd name="connisteX12" fmla="*/ 7138 w 228183"/>
              <a:gd name="connsiteY12" fmla="*/ 2363 h 331993"/>
              <a:gd name="connisteX13" fmla="*/ 7138 w 228183"/>
              <a:gd name="connsiteY13" fmla="*/ 20778 h 3319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228183" h="331993">
                <a:moveTo>
                  <a:pt x="7139" y="20779"/>
                </a:moveTo>
                <a:cubicBezTo>
                  <a:pt x="19839" y="29669"/>
                  <a:pt x="45874" y="39194"/>
                  <a:pt x="71274" y="48084"/>
                </a:cubicBezTo>
                <a:cubicBezTo>
                  <a:pt x="96674" y="56974"/>
                  <a:pt x="108104" y="62689"/>
                  <a:pt x="135409" y="66499"/>
                </a:cubicBezTo>
                <a:cubicBezTo>
                  <a:pt x="162714" y="70309"/>
                  <a:pt x="190019" y="53799"/>
                  <a:pt x="208434" y="66499"/>
                </a:cubicBezTo>
                <a:cubicBezTo>
                  <a:pt x="226849" y="79199"/>
                  <a:pt x="230659" y="105234"/>
                  <a:pt x="226849" y="130634"/>
                </a:cubicBezTo>
                <a:cubicBezTo>
                  <a:pt x="223039" y="156034"/>
                  <a:pt x="204624" y="169369"/>
                  <a:pt x="190019" y="194769"/>
                </a:cubicBezTo>
                <a:cubicBezTo>
                  <a:pt x="175414" y="220169"/>
                  <a:pt x="167794" y="231599"/>
                  <a:pt x="153189" y="258904"/>
                </a:cubicBezTo>
                <a:cubicBezTo>
                  <a:pt x="138584" y="286209"/>
                  <a:pt x="135409" y="330024"/>
                  <a:pt x="116994" y="331929"/>
                </a:cubicBezTo>
                <a:cubicBezTo>
                  <a:pt x="98579" y="333834"/>
                  <a:pt x="76354" y="293194"/>
                  <a:pt x="61749" y="267794"/>
                </a:cubicBezTo>
                <a:cubicBezTo>
                  <a:pt x="47144" y="242394"/>
                  <a:pt x="47779" y="229059"/>
                  <a:pt x="43969" y="203659"/>
                </a:cubicBezTo>
                <a:cubicBezTo>
                  <a:pt x="40159" y="178259"/>
                  <a:pt x="45874" y="166829"/>
                  <a:pt x="43969" y="139524"/>
                </a:cubicBezTo>
                <a:cubicBezTo>
                  <a:pt x="42064" y="112219"/>
                  <a:pt x="42064" y="93804"/>
                  <a:pt x="34444" y="66499"/>
                </a:cubicBezTo>
                <a:cubicBezTo>
                  <a:pt x="26824" y="39194"/>
                  <a:pt x="12854" y="11254"/>
                  <a:pt x="7139" y="2364"/>
                </a:cubicBezTo>
                <a:cubicBezTo>
                  <a:pt x="1424" y="-6526"/>
                  <a:pt x="-5561" y="11889"/>
                  <a:pt x="7139" y="20779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384925" y="3903980"/>
            <a:ext cx="5567680" cy="2284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1"/>
          <p:cNvSpPr txBox="1"/>
          <p:nvPr/>
        </p:nvSpPr>
        <p:spPr>
          <a:xfrm>
            <a:off x="0" y="-690880"/>
            <a:ext cx="12192000" cy="111569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Градоустройство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л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окальные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особенности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Духа</a:t>
            </a:r>
            <a:r>
              <a:rPr lang="en-US" alt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времени</a:t>
            </a:r>
            <a:r>
              <a:rPr lang="ru-RU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«Гения места»</a:t>
            </a:r>
            <a:r>
              <a:rPr lang="ru-RU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Череповец</a:t>
            </a:r>
          </a:p>
          <a:p>
            <a:pPr algn="l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6765"/>
            <a:ext cx="12192000" cy="55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cxnSp>
        <p:nvCxnSpPr>
          <p:cNvPr id="11" name="Прямое соединение 10"/>
          <p:cNvCxnSpPr/>
          <p:nvPr/>
        </p:nvCxnSpPr>
        <p:spPr>
          <a:xfrm>
            <a:off x="4308475" y="3473450"/>
            <a:ext cx="7868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Изображение 1" descr="черепове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" y="808355"/>
            <a:ext cx="3963035" cy="2700655"/>
          </a:xfrm>
          <a:prstGeom prst="rect">
            <a:avLst/>
          </a:prstGeom>
        </p:spPr>
      </p:pic>
      <p:cxnSp>
        <p:nvCxnSpPr>
          <p:cNvPr id="6" name="Прямое соединение 5"/>
          <p:cNvCxnSpPr>
            <a:stCxn id="5" idx="0"/>
            <a:endCxn id="5" idx="2"/>
          </p:cNvCxnSpPr>
          <p:nvPr/>
        </p:nvCxnSpPr>
        <p:spPr>
          <a:xfrm>
            <a:off x="6096000" y="786765"/>
            <a:ext cx="0" cy="5566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Текстовое поле 6"/>
          <p:cNvSpPr txBox="1"/>
          <p:nvPr/>
        </p:nvSpPr>
        <p:spPr>
          <a:xfrm>
            <a:off x="327660" y="3569970"/>
            <a:ext cx="41484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Профиль городского пространства</a:t>
            </a:r>
          </a:p>
        </p:txBody>
      </p:sp>
      <p:cxnSp>
        <p:nvCxnSpPr>
          <p:cNvPr id="9" name="Прямое соединение 8"/>
          <p:cNvCxnSpPr>
            <a:stCxn id="5" idx="1"/>
            <a:endCxn id="5" idx="3"/>
          </p:cNvCxnSpPr>
          <p:nvPr/>
        </p:nvCxnSpPr>
        <p:spPr>
          <a:xfrm>
            <a:off x="0" y="356997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Текстовое поле 9"/>
          <p:cNvSpPr txBox="1"/>
          <p:nvPr/>
        </p:nvSpPr>
        <p:spPr>
          <a:xfrm>
            <a:off x="6504305" y="554623"/>
            <a:ext cx="542353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600" dirty="0">
                <a:solidFill>
                  <a:schemeClr val="bg1"/>
                </a:solidFill>
              </a:rPr>
              <a:t>Осмысление и переживание городского пространства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384925" y="3571240"/>
            <a:ext cx="316039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ru-RU" altLang="en-US" sz="1600"/>
              <a:t>Инновации в градоустройстве</a:t>
            </a:r>
            <a:r>
              <a:rPr lang="ru-RU" altLang="en-US"/>
              <a:t> 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6511925" y="3903980"/>
            <a:ext cx="5233670" cy="1447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2020 году Город по собственной инициативе разработал стратегический мастер-план города.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2005 году появился ЦМИРиТ - сегодня город имеет интерактивную 3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модель города, интеллектуальную транспортную систему и проч.цифровые продукты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Благоустроена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Набережная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Шексны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Ренов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ирован исторический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етск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проспект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площадь Революции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Созданы модернистские пространства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Музей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Башлачева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Креативное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пространство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PIVZAVOD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редевелопмент пром_территорий</a:t>
            </a:r>
            <a:endParaRPr lang="en-US" altLang="ru-RU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Запущена программа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«Доброта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Севера»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 Северстали (креативные пространства)</a:t>
            </a:r>
            <a:endParaRPr lang="en-US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8313420" y="1977390"/>
            <a:ext cx="3639185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И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.А.</a:t>
            </a: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Милютин 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(1829</a:t>
            </a: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городской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глава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руководивший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Череповцом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течении</a:t>
            </a:r>
            <a:r>
              <a:rPr lang="en-US" alt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47 </a:t>
            </a: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Кумиры и личности 20 века А.Башмачев -Рок-музукант, Леонид Парфенов, ...</a:t>
            </a: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6511925" y="1118870"/>
            <a:ext cx="5423535" cy="829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«Северсталь - кузница управленческих кадров.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«Череповец всегда был «красным»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Здесь преобладает рабочий класс - им нужно чтобы все было просто и понятно».</a:t>
            </a: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399415" y="3884295"/>
            <a:ext cx="3985895" cy="2306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Три основных городских района с разными аттракторами, разделены природными барьерами.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Пешеходная доступность между ними проблематична.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Исторический центр (19 - середина 20 века) с музеями, театрами, пешеходными променадами, благоустроенной набережной - сердце города.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Перспективное развитие в Зашекснинском районе.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Постинустриальная трансформирация промышленно-коммунальных зон Заягорбского района.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alt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8330565" y="2835910"/>
            <a:ext cx="3622040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tx1"/>
                </a:solidFill>
              </a:rPr>
              <a:t>Северсталь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демонстриру</a:t>
            </a:r>
            <a:r>
              <a:rPr lang="ru-RU" altLang="en-US" sz="1200">
                <a:solidFill>
                  <a:schemeClr val="tx1"/>
                </a:solidFill>
              </a:rPr>
              <a:t>е</a:t>
            </a:r>
            <a:r>
              <a:rPr lang="en-US" altLang="en-US" sz="1200">
                <a:solidFill>
                  <a:schemeClr val="tx1"/>
                </a:solidFill>
              </a:rPr>
              <a:t>т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заинтересованность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к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осмыслению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устойчивости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и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развити</a:t>
            </a:r>
            <a:r>
              <a:rPr lang="ru-RU" altLang="en-US" sz="1200">
                <a:solidFill>
                  <a:schemeClr val="tx1"/>
                </a:solidFill>
              </a:rPr>
              <a:t>я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«собственн</a:t>
            </a:r>
            <a:r>
              <a:rPr lang="ru-RU" altLang="en-US" sz="1200">
                <a:solidFill>
                  <a:schemeClr val="tx1"/>
                </a:solidFill>
              </a:rPr>
              <a:t>ого</a:t>
            </a:r>
            <a:r>
              <a:rPr lang="en-US" altLang="en-US" sz="1200">
                <a:solidFill>
                  <a:schemeClr val="tx1"/>
                </a:solidFill>
              </a:rPr>
              <a:t>»</a:t>
            </a:r>
            <a:r>
              <a:rPr lang="en-US" altLang="ru-RU" sz="1200">
                <a:solidFill>
                  <a:schemeClr val="tx1"/>
                </a:solidFill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город</a:t>
            </a:r>
            <a:r>
              <a:rPr lang="ru-RU" altLang="en-US" sz="120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22325" y="1256665"/>
            <a:ext cx="20085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sz="1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«Северсталь - кузница управленческих кадров.</a:t>
            </a:r>
            <a:endParaRPr lang="ru-RU" altLang="en-US" sz="12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" name="Изображение 13" descr="photo_2025-03-07_16-3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1451610"/>
            <a:ext cx="1574800" cy="1194435"/>
          </a:xfrm>
          <a:prstGeom prst="rect">
            <a:avLst/>
          </a:prstGeom>
        </p:spPr>
      </p:pic>
      <p:pic>
        <p:nvPicPr>
          <p:cNvPr id="31" name="Изображение 30" descr="photo_2025-03-07_16-31-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15" y="3877310"/>
            <a:ext cx="1594485" cy="1196340"/>
          </a:xfrm>
          <a:prstGeom prst="rect">
            <a:avLst/>
          </a:prstGeom>
        </p:spPr>
      </p:pic>
      <p:pic>
        <p:nvPicPr>
          <p:cNvPr id="32" name="Изображение 31" descr="photo_2025-03-07_16-31-47"/>
          <p:cNvPicPr>
            <a:picLocks noChangeAspect="1"/>
          </p:cNvPicPr>
          <p:nvPr/>
        </p:nvPicPr>
        <p:blipFill>
          <a:blip r:embed="rId5"/>
          <a:srcRect r="2500" b="5035"/>
          <a:stretch>
            <a:fillRect/>
          </a:stretch>
        </p:blipFill>
        <p:spPr>
          <a:xfrm>
            <a:off x="7360285" y="1985010"/>
            <a:ext cx="792480" cy="1029970"/>
          </a:xfrm>
          <a:prstGeom prst="rect">
            <a:avLst/>
          </a:prstGeom>
        </p:spPr>
      </p:pic>
      <p:pic>
        <p:nvPicPr>
          <p:cNvPr id="33" name="Изображение 32" descr="photo_2025-03-07_16-31-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195" y="1978025"/>
            <a:ext cx="1191895" cy="1590675"/>
          </a:xfrm>
          <a:prstGeom prst="rect">
            <a:avLst/>
          </a:prstGeom>
        </p:spPr>
      </p:pic>
      <p:pic>
        <p:nvPicPr>
          <p:cNvPr id="34" name="Изображение 33" descr="photo_2025-03-07_16-31-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890" y="4979670"/>
            <a:ext cx="1607820" cy="1206500"/>
          </a:xfrm>
          <a:prstGeom prst="rect">
            <a:avLst/>
          </a:prstGeom>
        </p:spPr>
      </p:pic>
      <p:pic>
        <p:nvPicPr>
          <p:cNvPr id="13" name="Изображение 12" descr="photo_2025-03-12_15-1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760" y="2673985"/>
            <a:ext cx="1113790" cy="835660"/>
          </a:xfrm>
          <a:prstGeom prst="rect">
            <a:avLst/>
          </a:prstGeom>
        </p:spPr>
      </p:pic>
      <p:pic>
        <p:nvPicPr>
          <p:cNvPr id="16" name="Изображение 15" descr="Без названи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1745" y="3050540"/>
            <a:ext cx="552450" cy="519430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4493895" y="807720"/>
            <a:ext cx="1566545" cy="5835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600">
                <a:solidFill>
                  <a:schemeClr val="bg1"/>
                </a:solidFill>
              </a:rPr>
              <a:t>Образы Духа времени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-14605" y="3810"/>
            <a:ext cx="12192000" cy="74739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Выводы 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51205"/>
            <a:ext cx="12192000" cy="556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75000"/>
                    <a:lumOff val="2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401185" y="717550"/>
            <a:ext cx="21145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Вологда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ru-RU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8426450" y="717550"/>
            <a:ext cx="16148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Петрозаводск</a:t>
            </a:r>
            <a:endParaRPr lang="ru-RU" alt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cxnSp>
        <p:nvCxnSpPr>
          <p:cNvPr id="11" name="Прямое соединение 10"/>
          <p:cNvCxnSpPr/>
          <p:nvPr/>
        </p:nvCxnSpPr>
        <p:spPr>
          <a:xfrm>
            <a:off x="4308475" y="3437890"/>
            <a:ext cx="7868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Текстовое поле 2"/>
          <p:cNvSpPr txBox="1"/>
          <p:nvPr/>
        </p:nvSpPr>
        <p:spPr>
          <a:xfrm>
            <a:off x="711835" y="1198245"/>
            <a:ext cx="11041380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Череповец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преобладающая монохромная застройка микрорайонов МКД массовых типовых серий и гегемония градообразующих предприятий побуждают к креативу: появлению творческих людей с протестным духом, модернистских пространств для досуга, привлечению ярких событий - фестивалей, форсайтов.</a:t>
            </a: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Вологда и Псков</a:t>
            </a: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 сакральным отношением к своему историко-культурному наследию и формированием соответствующей ментальности горожан имеют сильную когорту «градозащитников», скорее тормозящих развитие и мало способствующих проявлению инициативы - удобнее быть «наблюдателем» и «обороняться». </a:t>
            </a:r>
          </a:p>
          <a:p>
            <a:pPr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Архангельск</a:t>
            </a: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стоит особняком в этом ряду городов. При большом количестве сохранившихся «образцовых» деревянных кварталов (иные в отчаянном состоянии), появляются яркие современные архитектурные объекты как на наб. Северной Двины. Контраст в подходах к обустройству территории влияет на позицию горожан (гипотеза).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Историческая самость, с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оциальная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«ершистость»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прямолинейность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открытость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личная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свобода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четкая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позиция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протестное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настроение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11835" y="3764915"/>
            <a:ext cx="11042015" cy="306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«Г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ородское</a:t>
            </a:r>
            <a:r>
              <a:rPr lang="en-US" alt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/градостроительная политика</a:t>
            </a:r>
            <a:r>
              <a:rPr lang="en-US" alt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меняет</a:t>
            </a:r>
            <a:r>
              <a:rPr lang="en-US" alt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</a:t>
            </a: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мотивацию горожан»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11835" y="5097145"/>
            <a:ext cx="11041380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3. «Город как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пространство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разворачивания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соответствующ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ими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запросами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понятийной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базой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умением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видеть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>
                <a:latin typeface="Arial" panose="020B0604020202020204" pitchFamily="34" charset="0"/>
                <a:cs typeface="Arial" panose="020B0604020202020204" pitchFamily="34" charset="0"/>
              </a:rPr>
              <a:t>локальную специфику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 и формировать Дух места»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11835" y="816610"/>
            <a:ext cx="11041380" cy="306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1. «Архитектура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отражение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создающего её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общества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говор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ценностях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стремлениях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11835" y="4093210"/>
            <a:ext cx="1104265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Города Вологодской области,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несмотря на большую разность, выстраивают собственную градостроительную политику, сохраняют преемственность в управлении развитием территории, формируют институты развития городских пространств. 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Архангельск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пока остается в парадигме нулевых - «тлен» ликвидируют, городская ткань заполняется точечными МКД. 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711835" y="5619115"/>
            <a:ext cx="11042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 города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хотели бы видеть «Гения» в лидерах (Главах). «Внешние» лидеры решают краткосрочные задачи привносят ментальность чуждую (как правило из Московских трендов развития городских пространств)</a:t>
            </a: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35C4F3-BDC2-472E-8A3C-68FA39D74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392555"/>
            <a:ext cx="11487150" cy="461772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ru-RU" sz="1800" kern="100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Изучение </a:t>
            </a:r>
            <a:r>
              <a:rPr lang="ru-RU" sz="1800" kern="100" dirty="0">
                <a:solidFill>
                  <a:srgbClr val="2C2D2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научной литературы и нормативно-правовой базы создания и развития на территории РФ </a:t>
            </a:r>
            <a:r>
              <a:rPr lang="ru-RU" sz="1800" b="1" kern="100" dirty="0">
                <a:solidFill>
                  <a:srgbClr val="2C2D2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технопарков, бизнес-инкубаторов, производственных кластеров и других элементов инфраструктуры содействия производственным инновациям.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u-RU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отдельных элементов инфраструктуры содействия инновациям в производстве, условий их применения и предоставляемых ими возможностей.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1800" b="1" kern="100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инфраструктуры содействия инновациям выбранных городов и результатов её функционирования.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kern="1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Выявление роли «Гения места» в характеристиках инфраструктуры содействия инновациям и ее результативности.</a:t>
            </a:r>
            <a:endParaRPr lang="ru-RU" sz="18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0" y="-2803"/>
            <a:ext cx="12192000" cy="660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5137D-3881-2587-4325-257DE7A3F013}"/>
              </a:ext>
            </a:extLst>
          </p:cNvPr>
          <p:cNvSpPr txBox="1"/>
          <p:nvPr/>
        </p:nvSpPr>
        <p:spPr>
          <a:xfrm>
            <a:off x="589280" y="0"/>
            <a:ext cx="1092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поддержки технологических инноваций и особенности технологического сектора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3423874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>
            <a:extLst>
              <a:ext uri="{FF2B5EF4-FFF2-40B4-BE49-F238E27FC236}">
                <a16:creationId xmlns:a16="http://schemas.microsoft.com/office/drawing/2014/main" id="{7E0BF521-5D27-B1AB-7B1B-DA645595C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50" y="173039"/>
            <a:ext cx="8496300" cy="680401"/>
          </a:xfrm>
        </p:spPr>
        <p:txBody>
          <a:bodyPr/>
          <a:lstStyle/>
          <a:p>
            <a:pPr eaLnBrk="1" hangingPunct="1"/>
            <a:r>
              <a:rPr lang="ru-RU" altLang="ru-RU" sz="3200" dirty="0"/>
              <a:t>Элементы инфраструктуры городов, шт.</a:t>
            </a:r>
          </a:p>
        </p:txBody>
      </p:sp>
      <p:pic>
        <p:nvPicPr>
          <p:cNvPr id="8195" name="Рисунок 2">
            <a:extLst>
              <a:ext uri="{FF2B5EF4-FFF2-40B4-BE49-F238E27FC236}">
                <a16:creationId xmlns:a16="http://schemas.microsoft.com/office/drawing/2014/main" id="{3ABA145E-67C9-C699-3FA8-3202B026D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341439"/>
            <a:ext cx="8713788" cy="424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>
            <a:extLst>
              <a:ext uri="{FF2B5EF4-FFF2-40B4-BE49-F238E27FC236}">
                <a16:creationId xmlns:a16="http://schemas.microsoft.com/office/drawing/2014/main" id="{F59EDE6E-D2DA-955E-E1AF-0D53EBE0C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173039"/>
            <a:ext cx="11043920" cy="761681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1 подгруппа. Высокотехнологичные виды деятельности, количество компаний, доля каждого города в общей сумме по 5 городам</a:t>
            </a:r>
          </a:p>
        </p:txBody>
      </p:sp>
      <p:pic>
        <p:nvPicPr>
          <p:cNvPr id="15363" name="Рисунок 4">
            <a:extLst>
              <a:ext uri="{FF2B5EF4-FFF2-40B4-BE49-F238E27FC236}">
                <a16:creationId xmlns:a16="http://schemas.microsoft.com/office/drawing/2014/main" id="{C30E481B-E3F1-021C-8D8F-15DB32EA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339851"/>
            <a:ext cx="87868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3109"/>
          </a:xfrm>
        </p:spPr>
        <p:txBody>
          <a:bodyPr/>
          <a:lstStyle/>
          <a:p>
            <a:r>
              <a:rPr lang="ru-RU" sz="3200" b="1" dirty="0"/>
              <a:t>«Гений места» (</a:t>
            </a:r>
            <a:r>
              <a:rPr lang="en-US" sz="3200" b="1" dirty="0"/>
              <a:t>Genius Loci)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Различия в </a:t>
            </a:r>
            <a:r>
              <a:rPr lang="ru-RU" sz="2400" dirty="0" err="1"/>
              <a:t>наделенности</a:t>
            </a:r>
            <a:r>
              <a:rPr lang="ru-RU" sz="2400" dirty="0"/>
              <a:t> факторами производства</a:t>
            </a:r>
          </a:p>
          <a:p>
            <a:r>
              <a:rPr lang="ru-RU" sz="2400" dirty="0"/>
              <a:t>Локальная среда и сети</a:t>
            </a:r>
          </a:p>
          <a:p>
            <a:r>
              <a:rPr lang="ru-RU" sz="2400" dirty="0"/>
              <a:t>Выбор при неполной информации, ограниченных критериях, основанных на сравнении и подражании: те, кто рядом, важнее для подражания и конкуренции</a:t>
            </a:r>
          </a:p>
          <a:p>
            <a:r>
              <a:rPr lang="ru-RU" sz="2400" dirty="0"/>
              <a:t>Тонкая настройка (</a:t>
            </a:r>
            <a:r>
              <a:rPr lang="en-US" sz="2400" dirty="0"/>
              <a:t>tweaking): </a:t>
            </a:r>
            <a:r>
              <a:rPr lang="ru-RU" sz="2400" dirty="0" err="1"/>
              <a:t>твикеры</a:t>
            </a:r>
            <a:r>
              <a:rPr lang="ru-RU" sz="2400" dirty="0"/>
              <a:t> – наладка и адаптация изобретений. Гений места проявляет себя через тонкую настройку, т.к. результат внедрения одной и той же инновации различается в зависимости от местной среды и ее особенностей.</a:t>
            </a:r>
          </a:p>
          <a:p>
            <a:r>
              <a:rPr lang="ru-RU" sz="2400" dirty="0"/>
              <a:t>Тонкую настройку нельзя передать на большие расстояния. Она не может быть кодифицирована и стандартизирована.</a:t>
            </a:r>
          </a:p>
          <a:p>
            <a:r>
              <a:rPr lang="ru-RU" sz="2400" dirty="0"/>
              <a:t>Локальные посреднические сети и </a:t>
            </a:r>
            <a:r>
              <a:rPr lang="ru-RU" sz="2400" dirty="0" err="1"/>
              <a:t>акторы</a:t>
            </a:r>
            <a:r>
              <a:rPr lang="ru-RU" sz="2400" dirty="0"/>
              <a:t> (венчурные посредники) позволяют </a:t>
            </a:r>
            <a:r>
              <a:rPr lang="ru-RU" sz="2400" dirty="0" err="1"/>
              <a:t>твикерам</a:t>
            </a:r>
            <a:r>
              <a:rPr lang="ru-RU" sz="2400" dirty="0"/>
              <a:t> внедрять новые идеи.</a:t>
            </a:r>
          </a:p>
        </p:txBody>
      </p:sp>
    </p:spTree>
    <p:extLst>
      <p:ext uri="{BB962C8B-B14F-4D97-AF65-F5344CB8AC3E}">
        <p14:creationId xmlns:p14="http://schemas.microsoft.com/office/powerpoint/2010/main" val="2567824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0CFF58A8-70F4-3F35-506C-48CA09A8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2 подгруппа. Среднетехнологичные виды деятельности, количество компаний, доля каждого города в общей сумме по 5 городам</a:t>
            </a:r>
          </a:p>
        </p:txBody>
      </p:sp>
      <p:sp>
        <p:nvSpPr>
          <p:cNvPr id="16387" name="Номер слайда 3">
            <a:extLst>
              <a:ext uri="{FF2B5EF4-FFF2-40B4-BE49-F238E27FC236}">
                <a16:creationId xmlns:a16="http://schemas.microsoft.com/office/drawing/2014/main" id="{8BB8186F-5338-B649-2571-3D7CD614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7EBC44-AA7E-4897-B2C1-119782BBA0E6}" type="slidenum">
              <a:rPr lang="ru-RU" altLang="ru-RU"/>
              <a:pPr/>
              <a:t>30</a:t>
            </a:fld>
            <a:endParaRPr lang="ru-RU" altLang="ru-RU"/>
          </a:p>
        </p:txBody>
      </p:sp>
      <p:pic>
        <p:nvPicPr>
          <p:cNvPr id="16388" name="Рисунок 6">
            <a:extLst>
              <a:ext uri="{FF2B5EF4-FFF2-40B4-BE49-F238E27FC236}">
                <a16:creationId xmlns:a16="http://schemas.microsoft.com/office/drawing/2014/main" id="{BB43ECE5-C4AB-649C-D7FA-5AA391DF6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412875"/>
            <a:ext cx="846455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BB7C3864-9587-8E43-7469-B45C6F7A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3 подгруппа. Наукоемкие виды деятельности, количество компаний, доля каждого города в общей сумме по 5 городам</a:t>
            </a:r>
          </a:p>
        </p:txBody>
      </p:sp>
      <p:sp>
        <p:nvSpPr>
          <p:cNvPr id="17411" name="Номер слайда 3">
            <a:extLst>
              <a:ext uri="{FF2B5EF4-FFF2-40B4-BE49-F238E27FC236}">
                <a16:creationId xmlns:a16="http://schemas.microsoft.com/office/drawing/2014/main" id="{206C76DF-5406-2B47-3684-4769D2D3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43EA49-9D95-4099-8428-59CC44D78FCA}" type="slidenum">
              <a:rPr lang="ru-RU" altLang="ru-RU"/>
              <a:pPr/>
              <a:t>31</a:t>
            </a:fld>
            <a:endParaRPr lang="ru-RU" altLang="ru-RU"/>
          </a:p>
        </p:txBody>
      </p:sp>
      <p:pic>
        <p:nvPicPr>
          <p:cNvPr id="17412" name="Рисунок 5">
            <a:extLst>
              <a:ext uri="{FF2B5EF4-FFF2-40B4-BE49-F238E27FC236}">
                <a16:creationId xmlns:a16="http://schemas.microsoft.com/office/drawing/2014/main" id="{817DF94A-E364-4C37-ABDB-C9AC33F03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341439"/>
            <a:ext cx="903605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F66FD3FC-7428-37E0-18BF-DE3B3146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-609600"/>
            <a:ext cx="10932160" cy="1412241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Карта Череповца. Размещение объектов инфраструктуры поддержки инноваций</a:t>
            </a:r>
          </a:p>
        </p:txBody>
      </p:sp>
      <p:pic>
        <p:nvPicPr>
          <p:cNvPr id="19459" name="Рисунок 3">
            <a:extLst>
              <a:ext uri="{FF2B5EF4-FFF2-40B4-BE49-F238E27FC236}">
                <a16:creationId xmlns:a16="http://schemas.microsoft.com/office/drawing/2014/main" id="{E0CE00C3-114A-90DC-A686-DC4E9357F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1412875"/>
            <a:ext cx="71929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3DEFAA59-1F50-B55D-0212-9F31C585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0"/>
            <a:ext cx="11572240" cy="609601"/>
          </a:xfrm>
        </p:spPr>
        <p:txBody>
          <a:bodyPr/>
          <a:lstStyle/>
          <a:p>
            <a:r>
              <a:rPr lang="ru-RU" altLang="ru-RU" sz="2000" dirty="0">
                <a:solidFill>
                  <a:schemeClr val="bg1"/>
                </a:solidFill>
              </a:rPr>
              <a:t>Карта Вологды. </a:t>
            </a:r>
            <a:r>
              <a:rPr lang="ru-RU" altLang="ru-RU" sz="2000" dirty="0"/>
              <a:t>Размещение объектов инфраструктуры поддержки инноваций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20483" name="Рисунок 3">
            <a:extLst>
              <a:ext uri="{FF2B5EF4-FFF2-40B4-BE49-F238E27FC236}">
                <a16:creationId xmlns:a16="http://schemas.microsoft.com/office/drawing/2014/main" id="{DEF413B3-CA22-82B3-4E02-1651DF82F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44" y="1027907"/>
            <a:ext cx="6767512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6DA5E8-4A82-4CF5-B9EB-E9041C9F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15" y="1021193"/>
            <a:ext cx="11668125" cy="5318647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содержания и опыт распространения инновации «креативные пространства» в мире и в России  методами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desk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study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анализа документов, цифровой этнографии.</a:t>
            </a:r>
          </a:p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Описание </a:t>
            </a: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специфики развития инновации «креативные пространства» в Северо-Западном </a:t>
            </a:r>
            <a:r>
              <a:rPr lang="ru-RU" sz="18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ФО</a:t>
            </a: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b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на примере пяти городов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(Архангельск, Вологда, Петрозаводск, Псков, Череповец).</a:t>
            </a:r>
            <a:endParaRPr lang="ru-RU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Формирование</a:t>
            </a: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профилей инновации «креативные пространства» в указанных городах.</a:t>
            </a:r>
            <a:endParaRPr lang="ru-RU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Сбор информации (методами кейс-стади, интервью, наблюдение) о </a:t>
            </a:r>
            <a:r>
              <a:rPr lang="ru-RU" sz="1800" dirty="0"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стратегии инновационного развития проектов молодых профессионалов креативных индустрий; практике сетевого взаимодействия внутри отрасли,  взаимодействия с представителями властных структур, бизнеса и населением; </a:t>
            </a:r>
            <a:r>
              <a:rPr lang="ru-RU" sz="1800" b="1" dirty="0"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принятии/сопротивлении внедрению инновации «креативные пространства» </a:t>
            </a:r>
            <a:br>
              <a:rPr lang="ru-RU" sz="1800" b="1" dirty="0"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со стороны органов власти и общества.</a:t>
            </a:r>
            <a:endParaRPr lang="ru-RU" sz="18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Выявление связи процесса и результатов внедрения инновации с характеристиками общества и местной  среды в указанных городах.</a:t>
            </a:r>
          </a:p>
          <a:p>
            <a:pPr marL="342900" lvl="0" indent="-34290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Сравнительный анализ успешности внедрения инновации «креативные пространства» в пяти городах.</a:t>
            </a:r>
          </a:p>
          <a:p>
            <a:pPr marL="0" lvl="0" indent="0" algn="just" fontAlgn="base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b="1" u="sng" dirty="0">
                <a:solidFill>
                  <a:srgbClr val="C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Результаты исследования представлены в докладе Я.Н. Крупец</a:t>
            </a:r>
            <a:endParaRPr lang="ru-RU" sz="1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0" y="-2803"/>
            <a:ext cx="12192000" cy="660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ECEB3-58B9-C0BB-E8E7-264A9A966707}"/>
              </a:ext>
            </a:extLst>
          </p:cNvPr>
          <p:cNvSpPr txBox="1"/>
          <p:nvPr/>
        </p:nvSpPr>
        <p:spPr>
          <a:xfrm>
            <a:off x="1028382" y="0"/>
            <a:ext cx="10901680" cy="52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Городские креативные пространства</a:t>
            </a:r>
          </a:p>
        </p:txBody>
      </p:sp>
    </p:spTree>
    <p:extLst>
      <p:ext uri="{BB962C8B-B14F-4D97-AF65-F5344CB8AC3E}">
        <p14:creationId xmlns:p14="http://schemas.microsoft.com/office/powerpoint/2010/main" val="2700782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AF4B9E-0764-45C7-AAC4-9488A9D58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71600"/>
            <a:ext cx="10058400" cy="482917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Культурная идентичность и культурно-историческое </a:t>
            </a:r>
            <a:r>
              <a:rPr lang="ru-RU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портретирование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города (на примере Пскова и Петрозаводска)</a:t>
            </a:r>
            <a:b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культурно–исторического пространства Пскова и Петрозаводска.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инновационных практик экономической, социальной, культурной направленности в Пскове и Петрозаводске.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Описание культурной идентичности псковской и петрозаводской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регионаций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культурно-исторического портрета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Пскова и Петрозаводска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контексте актуального хронотопа и инновационных перспектив.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Результаты исследования представлены в докладе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Д.А. Коцюбинского и М. А. Сюткиной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0" y="-2803"/>
            <a:ext cx="12192000" cy="660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8CD46-BD56-40FE-A9BA-BFF8B72FBF62}"/>
              </a:ext>
            </a:extLst>
          </p:cNvPr>
          <p:cNvSpPr txBox="1"/>
          <p:nvPr/>
        </p:nvSpPr>
        <p:spPr>
          <a:xfrm>
            <a:off x="1524000" y="152400"/>
            <a:ext cx="9865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Анализ социокультурных особенностей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3268641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1280"/>
            <a:ext cx="10515600" cy="4825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Ценности, нормы, уровень доверия и сетевого взаимодействия локальных сообществ (Вологодский НЦ РАН)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тенденций социокультурного развития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(в пяти городах Проекта).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методики исследования социокультурных характеристик населения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основе массового опроса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опроса населения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пяти городов.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социокультурного портрета городов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проведение сравнительного анализа.</a:t>
            </a:r>
          </a:p>
          <a:p>
            <a:pPr marL="0" lvl="0" indent="0">
              <a:buNone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Исследование будет проведено на 3-м этапе НИР (2026 г.)</a:t>
            </a:r>
          </a:p>
          <a:p>
            <a:pPr marL="514350" lvl="0" indent="-514350">
              <a:buFont typeface="+mj-lt"/>
              <a:buAutoNum type="arabicPeriod"/>
            </a:pP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0" y="-2803"/>
            <a:ext cx="12192000" cy="6600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2CE7A-BBF5-25D0-3470-FC0916B5240B}"/>
              </a:ext>
            </a:extLst>
          </p:cNvPr>
          <p:cNvSpPr txBox="1"/>
          <p:nvPr/>
        </p:nvSpPr>
        <p:spPr>
          <a:xfrm>
            <a:off x="1330960" y="0"/>
            <a:ext cx="9875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Анализ социокультурных особенностей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3735458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903E3472-3AE5-4500-9790-86C93414D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52028"/>
              </p:ext>
            </p:extLst>
          </p:nvPr>
        </p:nvGraphicFramePr>
        <p:xfrm>
          <a:off x="285750" y="1228727"/>
          <a:ext cx="11620500" cy="46481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72452">
                  <a:extLst>
                    <a:ext uri="{9D8B030D-6E8A-4147-A177-3AD203B41FA5}">
                      <a16:colId xmlns:a16="http://schemas.microsoft.com/office/drawing/2014/main" val="3926191910"/>
                    </a:ext>
                  </a:extLst>
                </a:gridCol>
                <a:gridCol w="7848048">
                  <a:extLst>
                    <a:ext uri="{9D8B030D-6E8A-4147-A177-3AD203B41FA5}">
                      <a16:colId xmlns:a16="http://schemas.microsoft.com/office/drawing/2014/main" val="1260092041"/>
                    </a:ext>
                  </a:extLst>
                </a:gridCol>
              </a:tblGrid>
              <a:tr h="3209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6829243"/>
                  </a:ext>
                </a:extLst>
              </a:tr>
              <a:tr h="7475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Характеристика изучаемых городов и местной среды 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Объективная оценка уровня социально-экономического развития </a:t>
                      </a:r>
                      <a:b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городов и локального гражданского общества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540466"/>
                  </a:ext>
                </a:extLst>
              </a:tr>
              <a:tr h="690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Анализ городских инновационных практик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восприимчивости местных сообществ к организационным и управленческим инновациям в 5 городах-объектах исследования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5295015"/>
                  </a:ext>
                </a:extLst>
              </a:tr>
              <a:tr h="1044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Анализ социокультурных особенностей городов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Характеристика местной идентичности/ментальности . </a:t>
                      </a:r>
                      <a:b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Характеристика социального капитала и отношения к инновациям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795373"/>
                  </a:ext>
                </a:extLst>
              </a:tr>
              <a:tr h="18446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Обобщение результатов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Проверка гипотезы 1 на основе сопоставления результатов направлений исследования 2 и 3.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Предварительная проверка гипотезы 2 на основе сопоставления результатов направлений исследования 1, 2 и 3.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174383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285750" y="-9525"/>
            <a:ext cx="11620500" cy="90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 spc="-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Tahoma" panose="020B0604030504040204" pitchFamily="34" charset="0"/>
                <a:cs typeface="Tahoma" panose="020B0604030504040204" pitchFamily="34" charset="0"/>
              </a:rPr>
              <a:t>Ожидаемые результаты </a:t>
            </a:r>
          </a:p>
        </p:txBody>
      </p:sp>
    </p:spTree>
    <p:extLst>
      <p:ext uri="{BB962C8B-B14F-4D97-AF65-F5344CB8AC3E}">
        <p14:creationId xmlns:p14="http://schemas.microsoft.com/office/powerpoint/2010/main" val="389365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441" y="-577267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/>
              <a:t>Локальная среда </a:t>
            </a:r>
            <a:r>
              <a:rPr lang="en-US" b="1" dirty="0"/>
              <a:t>VS </a:t>
            </a:r>
            <a:r>
              <a:rPr lang="ru-RU" b="1" dirty="0"/>
              <a:t>Географически распределенная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870677"/>
          </a:xfrm>
        </p:spPr>
        <p:txBody>
          <a:bodyPr>
            <a:normAutofit fontScale="92500"/>
          </a:bodyPr>
          <a:lstStyle/>
          <a:p>
            <a:r>
              <a:rPr lang="ru-RU" sz="2400" dirty="0" err="1"/>
              <a:t>Акторы</a:t>
            </a:r>
            <a:r>
              <a:rPr lang="ru-RU" sz="2400" dirty="0"/>
              <a:t> включены и в локальные и в глобальные сети. Кому и чему они подражают, как выбирают и чему учатся?</a:t>
            </a:r>
          </a:p>
          <a:p>
            <a:r>
              <a:rPr lang="ru-RU" sz="2400" dirty="0"/>
              <a:t>В разных отраслях комбинации глобальных цепочек и местных концентраций и кластеров различны</a:t>
            </a:r>
          </a:p>
          <a:p>
            <a:r>
              <a:rPr lang="ru-RU" sz="2400" dirty="0"/>
              <a:t>Границы между формальными и неформальными процессами координации изменяются. Больше знаний и навыков кодифицируется и передается на расстояния в процессе глобализации. Географически распределенная среда изменяет гений городов, хотя телекоммуникации не заменят полностью личные контакты как средство экономической координации.</a:t>
            </a:r>
          </a:p>
          <a:p>
            <a:r>
              <a:rPr lang="ru-RU" sz="2400" dirty="0"/>
              <a:t>Выиграет ли мировая экономика от вытеснения «локальных гениев» «глобальным»?</a:t>
            </a:r>
          </a:p>
          <a:p>
            <a:r>
              <a:rPr lang="ru-RU" sz="2400" dirty="0"/>
              <a:t>Надо понять, когда местную среду надо поддерживать, а когда экономике будет лучше, если она исчезнет или существенно трансформируется?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88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BA97-1FC7-FF7A-D582-3BDB717F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237F8-64C1-E093-6DC3-8707DA25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5314"/>
            <a:ext cx="7886700" cy="858417"/>
          </a:xfrm>
        </p:spPr>
        <p:txBody>
          <a:bodyPr>
            <a:noAutofit/>
          </a:bodyPr>
          <a:lstStyle/>
          <a:p>
            <a:r>
              <a:rPr lang="ru-RU" sz="3600" dirty="0"/>
              <a:t>Дух времени и инновации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91C5A-D7DC-3079-6A1A-1AA97B3F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007706"/>
            <a:ext cx="7886700" cy="55176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/>
              <a:t>В широком смысле к инновациям можно отнести и институциональные реформы, и технологические инновации, и технологические уклады, и моды, и глобальные тренды. Они тоже формируют или отражают «дух времени». Но, прежде всего, </a:t>
            </a:r>
            <a:r>
              <a:rPr lang="ru-RU" sz="1500" b="1" dirty="0"/>
              <a:t>дух времени – это новые идеи, изменяющие ценности и мировоззрения, образ жизни.</a:t>
            </a:r>
          </a:p>
          <a:p>
            <a:pPr marL="0" indent="0">
              <a:buNone/>
            </a:pPr>
            <a:r>
              <a:rPr lang="ru-RU" sz="1500" dirty="0"/>
              <a:t>Для понимания процессов диффузии и адаптации инноваций, формирования инновационной среды нужно учитывать более широкий контекст. </a:t>
            </a:r>
          </a:p>
          <a:p>
            <a:pPr marL="385763" indent="-385763">
              <a:buAutoNum type="arabicPeriod"/>
            </a:pPr>
            <a:r>
              <a:rPr lang="ru-RU" sz="1500" dirty="0"/>
              <a:t>Процессы глобализации: новые тренды, ценности, вкусы и моды, влияющие на спрос, распространяются повсеместно, но рождаются там же где и инновации, отвечающие на изменения спроса и образа жизни? Отражает доминирование западной цивилизации, ее динамизм, технологичность и экспансию ее «мягкой силы»?</a:t>
            </a:r>
          </a:p>
          <a:p>
            <a:pPr marL="385763" indent="-385763">
              <a:buAutoNum type="arabicPeriod"/>
            </a:pPr>
            <a:r>
              <a:rPr lang="ru-RU" sz="1500" dirty="0"/>
              <a:t>Смена эпох – смена технологических укладов? Или доминирующих мировоззрений и ценностей? Есть ли и в чем проявляется прогресс? Что считать современным и «передовым»? </a:t>
            </a:r>
          </a:p>
          <a:p>
            <a:pPr marL="385763" indent="-385763">
              <a:buAutoNum type="arabicPeriod"/>
            </a:pPr>
            <a:r>
              <a:rPr lang="ru-RU" sz="1500" dirty="0"/>
              <a:t>В каждом месте разные уклады, мировоззрения и ценности, соответствующие разным эпохам, причудливо и уникально сочетаются. Противодействие глобальным трендам и нежелание/невозможность вписываться в глобальные цепочки означает несовместимость с современностью/духом времени/эпохой или для разных цивилизаций сосуществуют разные эпохи и понятия духа времени у всех свои?</a:t>
            </a:r>
          </a:p>
          <a:p>
            <a:pPr marL="385763" indent="-385763">
              <a:buAutoNum type="arabicPeriod"/>
            </a:pPr>
            <a:r>
              <a:rPr lang="ru-RU" sz="1500" dirty="0"/>
              <a:t>Как сочетаются глобальные, национальные и местные/региональные ценности и установки, определяющие эпоху – восприимчивость к глобальным/национальным трендам, противодействие им, протест, конфликт?</a:t>
            </a:r>
          </a:p>
        </p:txBody>
      </p:sp>
    </p:spTree>
    <p:extLst>
      <p:ext uri="{BB962C8B-B14F-4D97-AF65-F5344CB8AC3E}">
        <p14:creationId xmlns:p14="http://schemas.microsoft.com/office/powerpoint/2010/main" val="1883937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3B698-AD7D-48F4-97FE-F41995F8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259"/>
          </a:xfrm>
        </p:spPr>
        <p:txBody>
          <a:bodyPr/>
          <a:lstStyle/>
          <a:p>
            <a:r>
              <a:rPr lang="en-US" sz="3600" dirty="0"/>
              <a:t>Zeitgeist</a:t>
            </a:r>
            <a:r>
              <a:rPr lang="ru-RU" sz="3600" dirty="0"/>
              <a:t> и </a:t>
            </a:r>
            <a:r>
              <a:rPr lang="en-US" sz="3600" dirty="0" err="1"/>
              <a:t>Ortgeist</a:t>
            </a:r>
            <a:r>
              <a:rPr lang="en-US" sz="3600" dirty="0"/>
              <a:t> </a:t>
            </a:r>
            <a:r>
              <a:rPr lang="ru-RU" sz="3600" dirty="0"/>
              <a:t>(Дух времени и Дух места)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45CED0-775D-4542-A6AC-90B7A9CC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 fontScale="32500" lnSpcReduction="20000"/>
          </a:bodyPr>
          <a:lstStyle/>
          <a:p>
            <a:r>
              <a:rPr lang="ru-RU" sz="7200" b="1" dirty="0"/>
              <a:t>Как дух времени взаимодействует с «гением места»? «Главные изобретатели» находятся в небольшом числе мест, </a:t>
            </a:r>
            <a:r>
              <a:rPr lang="ru-RU" sz="7200" b="1" dirty="0" err="1"/>
              <a:t>твикеры</a:t>
            </a:r>
            <a:r>
              <a:rPr lang="ru-RU" sz="7200" b="1" dirty="0"/>
              <a:t> – везде, но их способность к внедрению изобретений ограничена местной средой.</a:t>
            </a:r>
          </a:p>
          <a:p>
            <a:endParaRPr lang="ru-RU" sz="7200" dirty="0"/>
          </a:p>
          <a:p>
            <a:r>
              <a:rPr lang="ru-RU" sz="7200" dirty="0"/>
              <a:t>Нет одного места, где все время происходят изменения мировоззрения – эти изменения рождаются в разных местах. </a:t>
            </a:r>
          </a:p>
          <a:p>
            <a:r>
              <a:rPr lang="ru-RU" sz="7200" dirty="0"/>
              <a:t>Поймать «дух эпохи» и развить соответствующие компетенции раньше других значит обеспечить данному «месту» процветание и успешное развитие в новой эпохе.</a:t>
            </a:r>
          </a:p>
          <a:p>
            <a:r>
              <a:rPr lang="ru-RU" sz="7200" dirty="0"/>
              <a:t>Иногда факторы и ресурсы, обеспечивавшие процветание  городу в одной эпохе перестают иметь значение в другой. Тогда такие глобально лидирующие центры приходят в упадок.  Примеры: Венеция, промышленные города Севера Англии, Детройт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03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3CC8B-79B4-DEE1-737D-C3AE0C9B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632"/>
          </a:xfrm>
        </p:spPr>
        <p:txBody>
          <a:bodyPr>
            <a:normAutofit fontScale="90000"/>
          </a:bodyPr>
          <a:lstStyle/>
          <a:p>
            <a:br>
              <a:rPr lang="ru-RU" sz="2900" spc="0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</a:br>
            <a:r>
              <a:rPr lang="ru-RU" sz="3200" spc="0" dirty="0">
                <a:latin typeface="Calibri"/>
                <a:ea typeface="+mj-ea"/>
                <a:cs typeface="+mj-cs"/>
              </a:rPr>
              <a:t>Гений места и Дух времени – возможность междисциплинарного синтеза </a:t>
            </a:r>
            <a:br>
              <a:rPr lang="ru-RU" sz="3200" b="0" spc="0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1D3BE-C746-08B4-00FE-CC692E2E4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4359"/>
            <a:ext cx="10515600" cy="5122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Общая задача междисциплинарной повестки – понять для рассматриваемого сообщества как «дух времени», представленный глобальными трендами, изменениями мировоззрений и ценностей и глобальными инновациями, взаимодействует с «гением места», проявляющимся в специфических местных условиях восприятия новых идей и трендов сквозь призму локальной идентичности, социальной структуры и сетей и местных коалиций</a:t>
            </a:r>
          </a:p>
        </p:txBody>
      </p:sp>
    </p:spTree>
    <p:extLst>
      <p:ext uri="{BB962C8B-B14F-4D97-AF65-F5344CB8AC3E}">
        <p14:creationId xmlns:p14="http://schemas.microsoft.com/office/powerpoint/2010/main" val="269647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3901" y="0"/>
            <a:ext cx="11466095" cy="957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 проекте "Гений места и дух времени": </a:t>
            </a:r>
            <a:b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постановка проблемы и предварительные результаты</a:t>
            </a:r>
            <a:endParaRPr lang="ru-RU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8155A-7D15-4134-9E65-E81884211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237338"/>
            <a:ext cx="11668125" cy="5115838"/>
          </a:xfrm>
        </p:spPr>
        <p:txBody>
          <a:bodyPr>
            <a:normAutofit fontScale="92500" lnSpcReduction="10000"/>
          </a:bodyPr>
          <a:lstStyle/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n"/>
            </a:pP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эмпирического исследования, проведенного в 2023-2024 гг., в значительной мере подтвердили исходное 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предположение о решающей роли фактора среды для восприятия и распространения инноваций.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Следующий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этап работы был связан с переходом от общего рассмотрения города и его среды к </a:t>
            </a:r>
            <a:r>
              <a:rPr lang="ru-RU" sz="1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точечному анализу отдельных инноваций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внедряемых в городах, а также к углубленной </a:t>
            </a:r>
            <a:r>
              <a:rPr lang="ru-RU" sz="1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социо-культурной характеристике местных сообществ. </a:t>
            </a:r>
          </a:p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Исходя из гипотезы, что широкое распространение и внедрение инновационных практик может усиливаться или, наоборот, сдерживаться условиями 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городской среды и идентичности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своего рода абсорбционной способности города (способности перенимать и эффективно использовать 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заимствованные технологии или знания), исследование второго этапа было сосредоточено на </a:t>
            </a:r>
            <a:r>
              <a:rPr lang="ru-RU" sz="1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особенностях внедрения 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схожих </a:t>
            </a:r>
            <a:r>
              <a:rPr lang="ru-RU" sz="1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инноваций 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разных сферах </a:t>
            </a:r>
            <a:r>
              <a:rPr lang="ru-RU" sz="17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городах с 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различными социо-культурными характеристиками местных сообществ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реализации данного подхода в качестве объектов эмпирического исследования </a:t>
            </a:r>
            <a:r>
              <a:rPr lang="ru-RU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была выбрана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группа городов, имеющих сходные социально-экономические черты, обладающих потенциалом развития, но демонстрирующих разную динамику. Предметом исследования являются инновации, внедренные во всех выбранных городах и относящиеся к разным сферам</a:t>
            </a:r>
            <a:r>
              <a:rPr lang="ru-RU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также социо-культурные особенности местных сообществ. </a:t>
            </a:r>
          </a:p>
          <a:p>
            <a:pPr marL="360000" indent="-3600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"/>
            </a:pP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Предлагаемый подход позволяет </a:t>
            </a:r>
            <a:r>
              <a:rPr lang="ru-RU" sz="1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проанализировать процесс внедрения конкретной инновации в разных социальных и социо-культурных средах, более обоснованно оценить влияние среды, установить благоприятные и неблагоприятные влияния среды на инновационное развитие городов.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6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969954-F034-47FA-912B-95B505E6C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445"/>
            <a:ext cx="10515600" cy="4295682"/>
          </a:xfrm>
        </p:spPr>
        <p:txBody>
          <a:bodyPr>
            <a:normAutofit fontScale="77500" lnSpcReduction="20000"/>
          </a:bodyPr>
          <a:lstStyle/>
          <a:p>
            <a:pPr marL="360000" indent="-36000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n"/>
            </a:pP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Особенности адаптации и использования одних и тех же инноваций в разных местах позволяют судить о «Гении» </a:t>
            </a:r>
            <a:r>
              <a:rPr lang="ru-RU" sz="26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(социокультурных особенностях) </a:t>
            </a: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того или иного </a:t>
            </a:r>
            <a:r>
              <a:rPr lang="ru-RU" sz="26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места (См. М. </a:t>
            </a:r>
            <a:r>
              <a:rPr lang="ru-RU" sz="2600" kern="100" dirty="0" err="1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Сторпер</a:t>
            </a:r>
            <a:r>
              <a:rPr lang="ru-RU" sz="26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«Ключи к городу»). </a:t>
            </a: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Анализ источников по теме диффузии инноваций показал, что </a:t>
            </a:r>
            <a:r>
              <a:rPr lang="ru-RU" sz="2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пространственное распространение инноваций изучается только на кейсах конкретных технологических, управленческих и прочих инноваций. </a:t>
            </a: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Нельзя говорить о восприимчивости к инновациям вообще или инновационности города/городского сообщества. Исходя из этого на втором этапе НИР было </a:t>
            </a:r>
            <a:r>
              <a:rPr lang="ru-RU" sz="2600" b="1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выбрано</a:t>
            </a:r>
            <a:r>
              <a:rPr lang="ru-RU" sz="2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несколько повсеместно внедряемых инноваций и исследованы особенности этого процесса в группе городов Северо-Запада РФ.</a:t>
            </a:r>
          </a:p>
          <a:p>
            <a:pPr marL="360000" indent="-36000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8549C"/>
              </a:buClr>
              <a:buFont typeface="Wingdings" panose="05000000000000000000" pitchFamily="2" charset="2"/>
              <a:buChar char="n"/>
            </a:pP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Города с разным </a:t>
            </a:r>
            <a:r>
              <a:rPr lang="ru-RU" sz="26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уровнем «успешности» развития были </a:t>
            </a: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выбраны на основе построения </a:t>
            </a:r>
            <a:r>
              <a:rPr lang="ru-RU" sz="2600" kern="100" dirty="0"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в 2023-2024 гг.</a:t>
            </a: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lang="ru-RU" sz="2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рейтинга городов Северо-Запада России </a:t>
            </a:r>
            <a:br>
              <a:rPr lang="ru-RU" sz="2600" b="1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</a:br>
            <a:r>
              <a:rPr lang="ru-RU" sz="2600" kern="1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с численностью населения от 50 до 500 тыс. чел. 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343B00-5058-44FB-A2F2-23F9835BD777}"/>
              </a:ext>
            </a:extLst>
          </p:cNvPr>
          <p:cNvSpPr txBox="1">
            <a:spLocks/>
          </p:cNvSpPr>
          <p:nvPr/>
        </p:nvSpPr>
        <p:spPr>
          <a:xfrm>
            <a:off x="314324" y="0"/>
            <a:ext cx="11525251" cy="900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lang="ru-RU" sz="2800" b="1" spc="-5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Обоснование исследовательского подхода (1)</a:t>
            </a:r>
          </a:p>
        </p:txBody>
      </p:sp>
    </p:spTree>
    <p:extLst>
      <p:ext uri="{BB962C8B-B14F-4D97-AF65-F5344CB8AC3E}">
        <p14:creationId xmlns:p14="http://schemas.microsoft.com/office/powerpoint/2010/main" val="705263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</TotalTime>
  <Words>5091</Words>
  <Application>Microsoft Office PowerPoint</Application>
  <PresentationFormat>Широкоэкранный</PresentationFormat>
  <Paragraphs>465</Paragraphs>
  <Slides>37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Aptos</vt:lpstr>
      <vt:lpstr>Arial</vt:lpstr>
      <vt:lpstr>Calibri</vt:lpstr>
      <vt:lpstr>Tahoma</vt:lpstr>
      <vt:lpstr>Wingdings</vt:lpstr>
      <vt:lpstr>Тема Office</vt:lpstr>
      <vt:lpstr>        </vt:lpstr>
      <vt:lpstr>От чего зависит успешное развитие города? M. Storper vs Ed. Glaeser </vt:lpstr>
      <vt:lpstr>«Гений места» (Genius Loci)</vt:lpstr>
      <vt:lpstr>Локальная среда VS Географически распределенная среда</vt:lpstr>
      <vt:lpstr>Дух времени и инновации</vt:lpstr>
      <vt:lpstr>Zeitgeist и Ortgeist (Дух времени и Дух места)</vt:lpstr>
      <vt:lpstr> Гений места и Дух времени – возможность междисциплинарного синтеза  </vt:lpstr>
      <vt:lpstr>О проекте "Гений места и дух времени":  постановка проблемы и предварительные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влияет на инновацию?</vt:lpstr>
      <vt:lpstr>Презентация PowerPoint</vt:lpstr>
      <vt:lpstr>Презентация PowerPoint</vt:lpstr>
      <vt:lpstr>Инициативное бюджетирование  </vt:lpstr>
      <vt:lpstr>МАСШТАБЫ ВОВЛЕЧЕННОСТИ НАСЕЛЕНИЯ</vt:lpstr>
      <vt:lpstr>МАСШТАБЫ ВОВЛЕЧЕННОСТИ НАСЕЛЕНИЯ (2)</vt:lpstr>
      <vt:lpstr>ИНИЦИАТИВНОЕ БЮДЖЕТИРОВАНИЕ: ЛУЧШИЕ ПРАКТИКИ В ГОРОДАХ ПРОЕКТА (НА МАТЕРИАЛАХ ОТЧЕТОВ МИНИСТЕРСТВА ФИНАНСОВ 2018-2024)</vt:lpstr>
      <vt:lpstr>ИНИЦИАТИВНОЕ БЮДЖЕТИРОВАНИЕ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Элементы инфраструктуры городов, шт.</vt:lpstr>
      <vt:lpstr>1 подгруппа. Высокотехнологичные виды деятельности, количество компаний, доля каждого города в общей сумме по 5 городам</vt:lpstr>
      <vt:lpstr>2 подгруппа. Среднетехнологичные виды деятельности, количество компаний, доля каждого города в общей сумме по 5 городам</vt:lpstr>
      <vt:lpstr>3 подгруппа. Наукоемкие виды деятельности, количество компаний, доля каждого города в общей сумме по 5 городам</vt:lpstr>
      <vt:lpstr>Карта Череповца. Размещение объектов инфраструктуры поддержки инноваций</vt:lpstr>
      <vt:lpstr>Карта Вологды. Размещение объектов инфраструктуры поддержки инноваций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проекте "Гений места и дух времени": постановка проблемы и предварительные результаты.   Сравнительный анализ динамики демографического, социального и экономического развития городов Северо-Запада России (Архангельск, Вологда, Петрозаводск, Псков, Череповец)   Л.Э.Лимонов, генеральный директор АНО МЦСЭИ "Леонтьевский центр", д.э.н., г. Санкт-Петербург</dc:title>
  <dc:creator>Лимонов Леонид Эдуардович</dc:creator>
  <cp:lastModifiedBy>Limonov</cp:lastModifiedBy>
  <cp:revision>38</cp:revision>
  <dcterms:created xsi:type="dcterms:W3CDTF">2025-02-24T11:08:51Z</dcterms:created>
  <dcterms:modified xsi:type="dcterms:W3CDTF">2025-10-13T15:38:13Z</dcterms:modified>
</cp:coreProperties>
</file>