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91" r:id="rId26"/>
    <p:sldId id="286" r:id="rId27"/>
    <p:sldId id="287" r:id="rId28"/>
    <p:sldId id="288" r:id="rId29"/>
    <p:sldId id="289" r:id="rId30"/>
    <p:sldId id="290" r:id="rId31"/>
    <p:sldId id="29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CE9C9-1996-4579-BBE5-BAD4F04A4A7F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9B0A9-57B6-479E-BA38-94C0D3C22B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EF3F1-48E4-4F85-BBAC-7A0994D4435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3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9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2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4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4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8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4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3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8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4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22869-A999-4D85-81A6-AFDFFE97F9A7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DBCA-D64A-45AD-A5BF-770D775E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257" y="3320143"/>
            <a:ext cx="11691257" cy="180702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900430" indent="-180340">
              <a:lnSpc>
                <a:spcPct val="100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ru-RU" sz="3600" b="1" dirty="0"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Псков и Петрозаводск: социокультурные факторы формирования инновационного потенциала местных сообществ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312229"/>
            <a:ext cx="9144000" cy="1197428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3600" dirty="0">
                <a:latin typeface="Bahnschrift SemiBold Condensed" panose="020B0502040204020203" pitchFamily="34" charset="0"/>
              </a:rPr>
              <a:t>Д.А. Коцюбинский, </a:t>
            </a:r>
            <a:r>
              <a:rPr lang="ru-RU" sz="3600" dirty="0" err="1">
                <a:latin typeface="Bahnschrift SemiBold Condensed" panose="020B0502040204020203" pitchFamily="34" charset="0"/>
              </a:rPr>
              <a:t>к.и.н</a:t>
            </a:r>
            <a:endParaRPr lang="ru-RU" sz="3600" dirty="0">
              <a:latin typeface="Bahnschrift SemiBold Condensed" panose="020B0502040204020203" pitchFamily="34" charset="0"/>
            </a:endParaRPr>
          </a:p>
          <a:p>
            <a:r>
              <a:rPr lang="ru-RU" sz="3600" dirty="0">
                <a:latin typeface="Bahnschrift SemiBold Condensed" panose="020B0502040204020203" pitchFamily="34" charset="0"/>
              </a:rPr>
              <a:t>М.А. Сюткина, аспирант СПб ИИ РАН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8858"/>
            <a:ext cx="4315474" cy="3026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14" r="4258"/>
          <a:stretch/>
        </p:blipFill>
        <p:spPr>
          <a:xfrm>
            <a:off x="6505575" y="108858"/>
            <a:ext cx="4369254" cy="30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32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843656" cy="72934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Ortgeist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(1)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968828"/>
            <a:ext cx="11843656" cy="581297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Культурно-исторический фундамент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Богатая и древняя псковская культура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Городской патриотизм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Стремление связать инновации с решением задачи по музеефикации и возрождению Древнего Пскова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Мощный исторический пласт православно-церковной культуры (включая храмовую архитектуру), создающий общекультурные и конкурентно-туристические преимущества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Исторически закрепившаяся важная роль приезжих в жизни города (активных и инициативных «варягов»)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Способность Пскова прививать приезжим псковскую идентичность 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европейского Приграничья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Мемориальный акцент на европейских корнях древней псковской культуры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Мемориальный акцент на факторе немецкого культурного влияния на Древний Псков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Признание полезности многих западных технологий и некоторых социальных норм </a:t>
            </a:r>
          </a:p>
          <a:p>
            <a:pPr marL="0" indent="0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2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843656" cy="105591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Ortgeist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(2)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1317171"/>
            <a:ext cx="11843656" cy="546462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общества к власти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Гибкость и адаптивность к вызовам, идущим «сверху» (в том числе инновационным)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психологии (характер, идентичность,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менталитет</a:t>
            </a:r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«Здоровый консерватизм»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Самоидентификация с российским Северо-Западом (исторически подверженным европейскому культурному влиянию)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Позитивное отношение к СПб как культурному образцу (при отсутствии ресентиментных переживаний, ориентированных на СПб)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Наличие прочной модели локального счастья и уверенности в первосортности своего регионального сообщества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31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887200" cy="896787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Ortgeist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1130157"/>
            <a:ext cx="11887200" cy="559721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характера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«Сложный» в коммуникативном плане характер («закрытость», «злость») 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Частичное недоверие (словесная агрессивность) к приезжим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Лень и пассивность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Склонность к «патерналистскому паразитизму» </a:t>
            </a:r>
          </a:p>
          <a:p>
            <a:pPr marL="0" indent="0" algn="ctr"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Институциональные факторы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«Провинциальность» города (в т.ч. из-за большого количества приезжих из деревень)</a:t>
            </a: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Неконгруэнтность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границ Псковского регионального дома — границам Псковской области 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«Застарелая» бедность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2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843656" cy="849085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(1)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3287" y="1132114"/>
            <a:ext cx="11843656" cy="559525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фактор федерального центра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Масштабная целевая политика федерального центра и региональных властей, направленная на реставрацию исторических памятников Пскова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«Сетевая челобитная демократия», созданная «по приказу сверху»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 активные отношения с региональной и местной властью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Способность к критическо-прагматическому отношению к губернаторской власти и выстраиванию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челобитно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-партнёрских» отношений с ней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Активно-критическое отношение к чиновничеству в целом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Наличие признаков (требующих отдельной верификации на предмет их массовости и регулярности) «живого» процесса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партисипаторного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планирования и инициативного бюджетирования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</a:p>
        </p:txBody>
      </p:sp>
    </p:spTree>
    <p:extLst>
      <p:ext uri="{BB962C8B-B14F-4D97-AF65-F5344CB8AC3E}">
        <p14:creationId xmlns:p14="http://schemas.microsoft.com/office/powerpoint/2010/main" val="366637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8"/>
            <a:ext cx="11843656" cy="838201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(2)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3287" y="1077686"/>
            <a:ext cx="11843656" cy="564968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1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социально-психологические тренды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Ведущая роль приезжих в актуальной жизни (как в топ-менеджменте, так и в «низовой» рабочей силе)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Актуальный фактор Приграничья 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Актуальная самоидентификация с российским Северо-Западом (в целом подверженным западному инновационному влиянию) 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Мобильность и самостоятельность современной молодёжи 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Свобода молодёжи от патриархальных предрассудков в отношении любых инноваций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Наличие актуализированной модели локального счастья и уверенности в первосортности своего локального сообщества 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32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32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30629"/>
            <a:ext cx="11810999" cy="1066800"/>
          </a:xfr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(1)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95943" y="1338943"/>
            <a:ext cx="11810999" cy="5388428"/>
          </a:xfr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Макрополитические</a:t>
            </a: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факторы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Вынужденная изолированность от Европы и Запада в целом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Бюрократическая придавленность гражданского активизма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факторы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Неблагоприятный инвестиционный климат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Недостаточное число предприятий и рабочих мест, как следствие – отток населения, особенно молодёжи и квалифицированных специалистов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Недостаток общественных пространств, в том числе молодёжных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33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30629"/>
            <a:ext cx="11810999" cy="816428"/>
          </a:xfr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(2)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95943" y="1110343"/>
            <a:ext cx="11810999" cy="5617028"/>
          </a:xfr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sz="3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Социально-психологические тренды, «гасящие» инновационную активность и гражданскую инициативность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Негативная сосредоточенность на своей «бедности и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забытости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Пассивные формы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градозащитной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«Старение» гражданского активизма 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Отсутствие у многих представителей юного поколения выраженного интереса к истории и культуре города</a:t>
            </a:r>
          </a:p>
        </p:txBody>
      </p:sp>
    </p:spTree>
    <p:extLst>
      <p:ext uri="{BB962C8B-B14F-4D97-AF65-F5344CB8AC3E}">
        <p14:creationId xmlns:p14="http://schemas.microsoft.com/office/powerpoint/2010/main" val="356696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843656" cy="82731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Ortgeist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1121229"/>
            <a:ext cx="11843656" cy="566057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Природно-культурный фундамент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Интегрированность психологии и культуры горожан в карельскую природу и тесно связанный с ней карельский фольклор, что позволяет успешно развивать соответствующие отрасли городской экономики, включая культурную деятельность и креативные индустрии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Способность Петрозаводска вместе с Карелией в целом прививать карельскую идентичность приезжим</a:t>
            </a:r>
          </a:p>
        </p:txBody>
      </p:sp>
    </p:spTree>
    <p:extLst>
      <p:ext uri="{BB962C8B-B14F-4D97-AF65-F5344CB8AC3E}">
        <p14:creationId xmlns:p14="http://schemas.microsoft.com/office/powerpoint/2010/main" val="389875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30"/>
            <a:ext cx="11843656" cy="9144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Ortgeist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1153886"/>
            <a:ext cx="11843656" cy="562791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психологии 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(характер, идентичность, менталитет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Открытость к новизне, в том числе приходящей извне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Открытость и доброжелательность к приезжим (с поправкой на клановую замкнутость городских элит)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Осознание себя частью российского Северо-Запада, а также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Фенноскандии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(инновационно перспективных пространств)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Индивидуализм (патернализм не является базовой чертой характера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петрозаводчан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32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93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85057"/>
            <a:ext cx="11887200" cy="1110343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Ortgeist 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3286" y="1446663"/>
            <a:ext cx="11887200" cy="5280709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endParaRPr lang="ru-RU" sz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фактор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рода — суровый северный климат, вырабатывающий в людях 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замороженность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отмороженность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частично тормозящую инициативность.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«Замороженность» местных жителей проявляется в повышенной осторожности и медлительности при принятии нестандартных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107494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29" y="174171"/>
            <a:ext cx="11767457" cy="141514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Segoe UI Black" panose="020B0A02040204020203" pitchFamily="34" charset="0"/>
                <a:ea typeface="Segoe UI Black" panose="020B0A02040204020203" pitchFamily="34" charset="0"/>
              </a:rPr>
              <a:t>Общий исследовательский подход: </a:t>
            </a:r>
            <a: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глобально-регионалистский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829" y="1763486"/>
            <a:ext cx="11767457" cy="488768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Bahnschrift SemiBold Condensed" panose="020B0502040204020203" pitchFamily="34" charset="0"/>
              </a:rPr>
              <a:t>ГР – новое направление в </a:t>
            </a:r>
            <a:r>
              <a:rPr lang="ru-RU" sz="3200" dirty="0" err="1">
                <a:latin typeface="Bahnschrift SemiBold Condensed" panose="020B0502040204020203" pitchFamily="34" charset="0"/>
              </a:rPr>
              <a:t>регионалистике</a:t>
            </a:r>
            <a:r>
              <a:rPr lang="ru-RU" sz="3200" dirty="0">
                <a:latin typeface="Bahnschrift SemiBold Condensed" panose="020B0502040204020203" pitchFamily="34" charset="0"/>
              </a:rPr>
              <a:t>, соединяющее примордиально-</a:t>
            </a:r>
            <a:r>
              <a:rPr lang="ru-RU" sz="3200" dirty="0" err="1">
                <a:latin typeface="Bahnschrift SemiBold Condensed" panose="020B0502040204020203" pitchFamily="34" charset="0"/>
              </a:rPr>
              <a:t>эссенциалистский</a:t>
            </a:r>
            <a:r>
              <a:rPr lang="ru-RU" sz="3200" dirty="0">
                <a:latin typeface="Bahnschrift SemiBold Condensed" panose="020B0502040204020203" pitchFamily="34" charset="0"/>
              </a:rPr>
              <a:t> и социально-конструктивистский взгляды на регион.</a:t>
            </a:r>
          </a:p>
          <a:p>
            <a:pPr marL="0" indent="0">
              <a:buNone/>
            </a:pPr>
            <a:r>
              <a:rPr lang="ru-RU" sz="3200" dirty="0">
                <a:latin typeface="Bahnschrift SemiBold Condensed" panose="020B0502040204020203" pitchFamily="34" charset="0"/>
              </a:rPr>
              <a:t>ГР рассматривает регион</a:t>
            </a:r>
            <a:r>
              <a:rPr lang="en-US" sz="3200" dirty="0">
                <a:latin typeface="Bahnschrift SemiBold Condensed" panose="020B0502040204020203" pitchFamily="34" charset="0"/>
              </a:rPr>
              <a:t>/</a:t>
            </a:r>
            <a:r>
              <a:rPr lang="ru-RU" sz="3200" dirty="0" err="1">
                <a:latin typeface="Bahnschrift SemiBold Condensed" panose="020B0502040204020203" pitchFamily="34" charset="0"/>
              </a:rPr>
              <a:t>регионообразующий</a:t>
            </a:r>
            <a:r>
              <a:rPr lang="ru-RU" sz="3200" dirty="0">
                <a:latin typeface="Bahnschrift SemiBold Condensed" panose="020B0502040204020203" pitchFamily="34" charset="0"/>
              </a:rPr>
              <a:t> город как первичную территориально сложившуюся устойчивую культурно-историческую общность, в основе которой лежит ментальность, включающая идентичность, а также совокупность бессознательных ценностных предпочтений. </a:t>
            </a:r>
          </a:p>
          <a:p>
            <a:pPr marL="0" indent="0">
              <a:buNone/>
            </a:pPr>
            <a:r>
              <a:rPr lang="ru-RU" sz="3200" dirty="0">
                <a:latin typeface="Bahnschrift SemiBold Condensed" panose="020B0502040204020203" pitchFamily="34" charset="0"/>
              </a:rPr>
              <a:t>ГР рассматривает регион</a:t>
            </a:r>
            <a:r>
              <a:rPr lang="en-US" sz="3200" dirty="0">
                <a:latin typeface="Bahnschrift SemiBold Condensed" panose="020B0502040204020203" pitchFamily="34" charset="0"/>
              </a:rPr>
              <a:t>/</a:t>
            </a:r>
            <a:r>
              <a:rPr lang="ru-RU" sz="3200" dirty="0" err="1">
                <a:latin typeface="Bahnschrift SemiBold Condensed" panose="020B0502040204020203" pitchFamily="34" charset="0"/>
              </a:rPr>
              <a:t>регионообразующий</a:t>
            </a:r>
            <a:r>
              <a:rPr lang="ru-RU" sz="3200" dirty="0">
                <a:latin typeface="Bahnschrift SemiBold Condensed" panose="020B0502040204020203" pitchFamily="34" charset="0"/>
              </a:rPr>
              <a:t> город как локально-цивилизационный фундамент, на базе которого (а точнее, на совокупной базе которых) в дальнейшем складываются государства. В этом отношении </a:t>
            </a:r>
            <a:r>
              <a:rPr lang="ru-RU" sz="3200" dirty="0" err="1">
                <a:latin typeface="Bahnschrift SemiBold Condensed" panose="020B0502040204020203" pitchFamily="34" charset="0"/>
              </a:rPr>
              <a:t>регионалистская</a:t>
            </a:r>
            <a:r>
              <a:rPr lang="ru-RU" sz="3200" dirty="0">
                <a:latin typeface="Bahnschrift SemiBold Condensed" panose="020B0502040204020203" pitchFamily="34" charset="0"/>
              </a:rPr>
              <a:t> проблематика носит универсально-глобальный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9283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7" y="107770"/>
            <a:ext cx="11843656" cy="101237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3287" y="1273629"/>
            <a:ext cx="11843656" cy="545374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фактор федерального центра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Инвестиционно-инновационное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патронирование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финансирование федеральным центром стратегически важных проектов на территории Петрозаводска (цифровая верфь и др.)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 активные отношения с региональной и местной властью, рационально-критическая оценка её деятельности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Сравнительная легкодоступность местной власти в режиме электронного и личного общения с гражданами</a:t>
            </a:r>
            <a:endParaRPr lang="ru-RU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Адресация гражданами своих претензий к власти при помощи инструмента «сетевой челобитной демократии», рационально-критическая оценка результатов этих обращений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30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30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4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30"/>
            <a:ext cx="11843656" cy="65314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3287" y="892630"/>
            <a:ext cx="11843656" cy="583474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социально-психологические тренды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Отсутствие перегруженности сознания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петрозаводчан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исторической памятью, в том числе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конфликтогенной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отношению к западным соседям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Центральное место, которое занимает современная культурная жизнь в самосознании и активности горожан, что создаёт конкурентные, в том числе инновационные, преимущества в данных сферах деятельности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Инновационное переформатирование градообразующего образа Завода: из державно-индустриального – в социально-реабилитационный, культурно-символический и культурно-организационный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5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2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2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38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6" y="130630"/>
            <a:ext cx="11843656" cy="65314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позитивные факторы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3287" y="892630"/>
            <a:ext cx="11843656" cy="583474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4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социально-психологические тренды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Устойчивый подъём интереса к карельской культуре и современному искусству с «карельским уклоном» (музеи, выставки, фестивали, показы мод и т.д.)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Простор для творчества (приток молодёжи), развитие креативного бизнеса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Актуальная модель счастья: отношение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петрозаводчан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себе как к носителям первосортной культуры, мотивирующее их к инициативности и активности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5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2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endParaRPr lang="ru-RU" sz="22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77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57926"/>
            <a:ext cx="11810999" cy="1148360"/>
          </a:xfr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95943" y="1404257"/>
            <a:ext cx="11810999" cy="5323115"/>
          </a:xfr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1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Макрополитический</a:t>
            </a: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Вынужденная изолированность от Финляндии и Запада в целом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latin typeface="Bahnschrift SemiBold Condensed" panose="020B0502040204020203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изоляционистский по отношению к Западу общественно-политический климат, существующий в РФ</a:t>
            </a:r>
          </a:p>
          <a:p>
            <a:pPr marL="0" indent="0" algn="ctr">
              <a:lnSpc>
                <a:spcPct val="120000"/>
              </a:lnSpc>
              <a:spcBef>
                <a:spcPts val="300"/>
              </a:spcBef>
              <a:buNone/>
            </a:pPr>
            <a:endParaRPr lang="ru-RU" sz="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Социально-политические и социально-экономические факторы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Многолетний отток населения в Финляндию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Усилившийся в последние три года отток населения, особенно представителей креативного класса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«Схлопывание» общественных пространств, особенно актуальных для молодёжи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Агрикалча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Синий коридор и др.)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2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30629"/>
            <a:ext cx="11810999" cy="1153885"/>
          </a:xfr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негативные факторы 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Zeitgeist </a:t>
            </a:r>
            <a:r>
              <a:rPr lang="ru-R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Птз</a:t>
            </a:r>
            <a:r>
              <a:rPr lang="ru-R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95943" y="1393371"/>
            <a:ext cx="11810999" cy="5334001"/>
          </a:xfr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47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Социально-психологические тренды, «гасящие» инновационную активность и гражданскую инициативность</a:t>
            </a:r>
            <a:endParaRPr lang="ru-RU" sz="4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Недооформленность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клановость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 городской составляющей идентичности 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петрозаводчан</a:t>
            </a:r>
            <a:endParaRPr lang="ru-RU" sz="4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4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развитость градозащиты (хотя имеется тенденция к развитию интереса общественности к старой – деревянной – архитектуре города)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целом ограниченная гражданская активность (молодёжь её замечает, старшие – нет)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2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3" y="195943"/>
            <a:ext cx="11778343" cy="194609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хронотопных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портретов Пскова и Петрозаводска </a:t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контексте инновационных перспектив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714" y="2307769"/>
            <a:ext cx="5779862" cy="82731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5000" dirty="0">
                <a:solidFill>
                  <a:srgbClr val="FF0000"/>
                </a:solidFill>
                <a:latin typeface="Asbuka" panose="02020000000000000000" pitchFamily="18" charset="0"/>
              </a:rPr>
              <a:t>Псков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7713" y="3300815"/>
            <a:ext cx="5780087" cy="3327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2307770"/>
            <a:ext cx="5823856" cy="82731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Bahnschrift Light Condensed" panose="020B0502040204020203" pitchFamily="34" charset="0"/>
                <a:cs typeface="Courier New" panose="02070309020205020404" pitchFamily="49" charset="0"/>
              </a:rPr>
              <a:t>Петрозаводск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300815"/>
            <a:ext cx="5824538" cy="3327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7878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152401"/>
            <a:ext cx="11887200" cy="140425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социокультурные черты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и Петрозаводска (1)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14" y="1676400"/>
            <a:ext cx="11887200" cy="50618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Северо-Западная российская идентичность.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Богатые культурно-исторические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культурно-этнографические корни.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Фактор европейского приграничья.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Значительные удельный вес и моральный авторитет городской интеллигенции.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Дотационность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е) Негативное влияющая на жизнь города вынужденная изолированность от Запада.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ё) Отток населения, особенно молодёжи.</a:t>
            </a:r>
          </a:p>
        </p:txBody>
      </p:sp>
    </p:spTree>
    <p:extLst>
      <p:ext uri="{BB962C8B-B14F-4D97-AF65-F5344CB8AC3E}">
        <p14:creationId xmlns:p14="http://schemas.microsoft.com/office/powerpoint/2010/main" val="847586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152401"/>
            <a:ext cx="11887200" cy="127634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социокультурные черты </a:t>
            </a:r>
            <a:br>
              <a:rPr lang="ru-RU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Пскова и Петрозаводска (2)</a:t>
            </a:r>
            <a:endParaRPr lang="ru-RU" sz="3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14" y="1543050"/>
            <a:ext cx="11887200" cy="519520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ж) «Адресный» протекторат федерального центра над финансированием и развитием стратегически важных отраслей городской/региональной социально-экономической жизни, включая внедрение инновационных проектов.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з) Определяющая роль губернатора (включая его личные связи с федеральным центром) в социально-экономической повестке не только региона в целом, но и городского центра (Пскова и Петрозаводска соответственно).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и) Эффективная модель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челобитно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-сетевой демократии» (в Петрозаводске в меньшей степени).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к) Способность прививать свою региональную идентичность приезжим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л) Наличие актуализированной модели локального счастья и уверенности в первосортности своего локального сообщества.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658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163287"/>
            <a:ext cx="11898086" cy="124097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</a:t>
            </a:r>
            <a:r>
              <a:rPr lang="ru-RU" sz="3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социокультурные различия Петрозаводска и Пскова (1)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514" y="2775857"/>
            <a:ext cx="5878286" cy="394062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Bahnschrift SemiBold Condensed" panose="020B0502040204020203" pitchFamily="34" charset="0"/>
              </a:rPr>
              <a:t>1. Априорная ориентированность на потенциально полезные инновации.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Bahnschrift SemiBold Condensed" panose="020B0502040204020203" pitchFamily="34" charset="0"/>
              </a:rPr>
              <a:t>2. Отсутствие предубеждений и открытость по отношению к «чужакам».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>
                <a:latin typeface="Bahnschrift SemiBold Condensed" panose="020B0502040204020203" pitchFamily="34" charset="0"/>
              </a:rPr>
              <a:t>3. Незначительная выраженность в коллективной памяти травматичных и потенциально </a:t>
            </a:r>
            <a:r>
              <a:rPr lang="ru-RU" sz="4000" dirty="0" err="1">
                <a:latin typeface="Bahnschrift SemiBold Condensed" panose="020B0502040204020203" pitchFamily="34" charset="0"/>
              </a:rPr>
              <a:t>конфликтогенных</a:t>
            </a:r>
            <a:r>
              <a:rPr lang="ru-RU" sz="4000" dirty="0">
                <a:latin typeface="Bahnschrift SemiBold Condensed" panose="020B0502040204020203" pitchFamily="34" charset="0"/>
              </a:rPr>
              <a:t> «мест».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775857"/>
            <a:ext cx="5867400" cy="394062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Bahnschrift SemiBold Condensed" panose="020B0502040204020203" pitchFamily="34" charset="0"/>
              </a:rPr>
              <a:t>1. Потребность в легитимации инноваций со стороны власти, независимо от степени их потенциальной эффективности.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Bahnschrift SemiBold Condensed" panose="020B0502040204020203" pitchFamily="34" charset="0"/>
              </a:rPr>
              <a:t>2. </a:t>
            </a:r>
            <a:r>
              <a:rPr lang="ru-RU" sz="3000" dirty="0" err="1">
                <a:latin typeface="Bahnschrift SemiBold Condensed" panose="020B0502040204020203" pitchFamily="34" charset="0"/>
              </a:rPr>
              <a:t>Настороженность</a:t>
            </a:r>
            <a:r>
              <a:rPr lang="ru-RU" sz="3000" dirty="0">
                <a:latin typeface="Bahnschrift SemiBold Condensed" panose="020B0502040204020203" pitchFamily="34" charset="0"/>
              </a:rPr>
              <a:t> и закрытость по отношению к «чужакам».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000" dirty="0">
                <a:latin typeface="Bahnschrift SemiBold Condensed" panose="020B0502040204020203" pitchFamily="34" charset="0"/>
              </a:rPr>
              <a:t>3. </a:t>
            </a:r>
            <a:r>
              <a:rPr lang="ru-RU" sz="3000" dirty="0" err="1">
                <a:latin typeface="Bahnschrift SemiBold Condensed" panose="020B0502040204020203" pitchFamily="34" charset="0"/>
              </a:rPr>
              <a:t>Центрированность</a:t>
            </a:r>
            <a:r>
              <a:rPr lang="ru-RU" sz="3000" dirty="0">
                <a:latin typeface="Bahnschrift SemiBold Condensed" panose="020B0502040204020203" pitchFamily="34" charset="0"/>
              </a:rPr>
              <a:t> на региональной истории, включая драматические и трагические её эпизоды, вызывающие потребность во внешнем признании и символических «компенсациях», выраженных прежде всего в эксклюзивных отношениях с федеральным центром.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514" y="1545771"/>
            <a:ext cx="5878286" cy="111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Петрозаводск: ярко выраженный </a:t>
            </a:r>
          </a:p>
          <a:p>
            <a:pPr algn="ctr"/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потенциал</a:t>
            </a:r>
            <a:endParaRPr lang="ru-RU" sz="29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2201" y="1545774"/>
            <a:ext cx="5867400" cy="1110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Псков: умеренно выраженный инновационный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val="3293375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163287"/>
            <a:ext cx="11898086" cy="97971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</a:t>
            </a:r>
            <a:r>
              <a:rPr lang="ru-RU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социокультурные различия </a:t>
            </a:r>
            <a:b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Петрозаводска и Пскова (2)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514" y="2460171"/>
            <a:ext cx="5878286" cy="425631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3300" dirty="0">
                <a:latin typeface="Bahnschrift SemiBold Condensed" panose="020B0502040204020203" pitchFamily="34" charset="0"/>
              </a:rPr>
              <a:t>4. Самоидентификация с Петербургом и Финляндией (</a:t>
            </a:r>
            <a:r>
              <a:rPr lang="ru-RU" sz="3300" dirty="0" err="1">
                <a:latin typeface="Bahnschrift SemiBold Condensed" panose="020B0502040204020203" pitchFamily="34" charset="0"/>
              </a:rPr>
              <a:t>Фенноскандией</a:t>
            </a:r>
            <a:r>
              <a:rPr lang="ru-RU" sz="3300" dirty="0">
                <a:latin typeface="Bahnschrift SemiBold Condensed" panose="020B0502040204020203" pitchFamily="34" charset="0"/>
              </a:rPr>
              <a:t>).</a:t>
            </a:r>
          </a:p>
          <a:p>
            <a:pPr marL="0" indent="0">
              <a:buNone/>
            </a:pPr>
            <a:r>
              <a:rPr lang="ru-RU" sz="3300" dirty="0">
                <a:latin typeface="Bahnschrift SemiBold Condensed" panose="020B0502040204020203" pitchFamily="34" charset="0"/>
              </a:rPr>
              <a:t>5. Отсутствие стремления подчеркнуть свою судьбоносную и героическую роль в истории России.</a:t>
            </a:r>
          </a:p>
          <a:p>
            <a:pPr marL="0" indent="0">
              <a:buNone/>
            </a:pPr>
            <a:r>
              <a:rPr lang="ru-RU" sz="3300" dirty="0">
                <a:latin typeface="Bahnschrift SemiBold Condensed" panose="020B0502040204020203" pitchFamily="34" charset="0"/>
              </a:rPr>
              <a:t>6. Сравнительная индифферентность к военно-патриотической тематике в прошлом и настоящем.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460171"/>
            <a:ext cx="5867400" cy="425631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Bahnschrift SemiBold Condensed" panose="020B0502040204020203" pitchFamily="34" charset="0"/>
              </a:rPr>
              <a:t>4. Самоидентификация с Новгородом и российским Северо-Западом в целом.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Bahnschrift SemiBold Condensed" panose="020B0502040204020203" pitchFamily="34" charset="0"/>
              </a:rPr>
              <a:t>5. Стремление подчеркнуть свою судьбоносную и героическую роль в истории России.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Bahnschrift SemiBold Condensed" panose="020B0502040204020203" pitchFamily="34" charset="0"/>
              </a:rPr>
              <a:t>6. Повышенные а) </a:t>
            </a:r>
            <a:r>
              <a:rPr lang="ru-RU" dirty="0" err="1">
                <a:latin typeface="Bahnschrift SemiBold Condensed" panose="020B0502040204020203" pitchFamily="34" charset="0"/>
              </a:rPr>
              <a:t>центрированность</a:t>
            </a:r>
            <a:r>
              <a:rPr lang="ru-RU" dirty="0">
                <a:latin typeface="Bahnschrift SemiBold Condensed" panose="020B0502040204020203" pitchFamily="34" charset="0"/>
              </a:rPr>
              <a:t> сознания на военно-патриотической тематике в истории и современной жизни и б) отзывчивость на соответствующие импульсы, идущие «сверху».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514" y="1240971"/>
            <a:ext cx="5878286" cy="1121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Петрозаводск: ярко выраженный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потенциал</a:t>
            </a:r>
            <a:endParaRPr lang="ru-RU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2201" y="1240971"/>
            <a:ext cx="5867400" cy="1121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Псков: умеренно выраженный инновационный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val="340881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7713"/>
            <a:ext cx="7565571" cy="134983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метод и принцип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709057"/>
            <a:ext cx="7565571" cy="504008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определение оптимальных рамок инновационной активности на основе  </a:t>
            </a:r>
            <a:r>
              <a:rPr lang="ru-RU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хронотопного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социокультурного </a:t>
            </a:r>
            <a:r>
              <a:rPr lang="ru-RU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портретирования</a:t>
            </a:r>
            <a:r>
              <a:rPr lang="ru-RU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местных сообществ</a:t>
            </a:r>
          </a:p>
          <a:p>
            <a:pPr>
              <a:lnSpc>
                <a:spcPct val="110000"/>
              </a:lnSpc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Метод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комплексное вживание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в городской социокультурный контекст: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	-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изучение научной литературы (ист.,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экон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социол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	- анализ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медийного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пространства и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блогосферы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	- включённое наблюдение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	- погружение в «душу горожан»: доверительные беседы с 	жителями города, представляющими разные 	возрастные и социальные кластеры</a:t>
            </a:r>
          </a:p>
          <a:p>
            <a:pPr>
              <a:lnSpc>
                <a:spcPct val="110000"/>
              </a:lnSpc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Принцип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«В части угадываются контуры целого»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44543" y="5881440"/>
            <a:ext cx="3907971" cy="8677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Павел Филонов.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Нарвские ворота. 1929 г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3" y="217714"/>
            <a:ext cx="3907971" cy="566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21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163286"/>
            <a:ext cx="11898086" cy="127362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</a:t>
            </a:r>
            <a:r>
              <a:rPr lang="ru-RU" sz="3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значимые социокультурные различия </a:t>
            </a:r>
            <a:b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Петрозаводска и Пскова (3)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514" y="2721429"/>
            <a:ext cx="5878286" cy="399505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Ведущая роль молодого поколения интеллигенции в общественной жизни.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Ориентация культурной жизни на природу, фольклор и самые современные формы.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721428"/>
            <a:ext cx="5867400" cy="39950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Ведущая роль старшего поколения интеллигенции в общественной жизни.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Центрированность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культурной классике, включая хронологически недавнюю.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514" y="1556656"/>
            <a:ext cx="5878286" cy="1045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Петрозаводск: ярко выраженный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потенциал</a:t>
            </a:r>
            <a:endParaRPr lang="ru-RU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2201" y="1556657"/>
            <a:ext cx="5867400" cy="1045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Псков: умеренно выраженный инновационный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val="969661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5944"/>
            <a:ext cx="10515600" cy="14042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7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735" y="1850572"/>
            <a:ext cx="4525909" cy="4786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4226"/>
            <a:ext cx="3181296" cy="3843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287" y="2136497"/>
            <a:ext cx="2427514" cy="40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" y="119743"/>
            <a:ext cx="9906001" cy="1251857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chemeClr val="bg1"/>
                </a:solidFill>
                <a:latin typeface="Arial Black" panose="020B0A04020102020204" pitchFamily="34" charset="0"/>
              </a:rPr>
              <a:t>Тезаурус </a:t>
            </a:r>
            <a:br>
              <a:rPr lang="ru-RU" sz="3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800" b="1" dirty="0">
                <a:solidFill>
                  <a:schemeClr val="bg1"/>
                </a:solidFill>
                <a:latin typeface="Arial Black" panose="020B0A04020102020204" pitchFamily="34" charset="0"/>
              </a:rPr>
              <a:t>Глобального регионализма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0629" y="1524001"/>
            <a:ext cx="11941628" cy="520337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endParaRPr lang="ru-RU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Регионация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Региональный дом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Региональная культура (культурный код)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Региональная идентичность 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Культурная идентичность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Базовый культурный идентификатор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Ментальность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Менталитет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Региональные традиции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Модель локальной элитарности («групповой первосортности»)</a:t>
            </a:r>
          </a:p>
          <a:p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Ортгайст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(Дух места, Душа города,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Genius loci)</a:t>
            </a:r>
          </a:p>
          <a:p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</a:rPr>
              <a:t>Цайтгаст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(Дух времени, Ветер времени, Роза ветров времени)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Региональный </a:t>
            </a:r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</a:rPr>
              <a:t>хронотоп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3074" name="Picture 2" descr="https://i1.wp.com/stevelaube.com/wp-content/uploads/2020/03/bigstock-A-Thesaurus-and-Dictionary-iso-73181494.jpg?fit=900%2C601&amp;ssl=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98" y="119743"/>
            <a:ext cx="1874660" cy="125185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858" y="1651907"/>
            <a:ext cx="4588534" cy="326550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1627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0" y="108858"/>
            <a:ext cx="12006943" cy="914399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Ortgeist</a:t>
            </a:r>
            <a:r>
              <a:rPr lang="ru-RU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 места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Genius Loci</a:t>
            </a:r>
            <a:r>
              <a:rPr lang="ru-RU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Гений места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968" y="1132115"/>
            <a:ext cx="8882746" cy="37338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00" b="1" dirty="0">
              <a:solidFill>
                <a:srgbClr val="0070C0"/>
              </a:solidFill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1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Восходящая к </a:t>
            </a:r>
            <a:r>
              <a:rPr lang="ru-RU" sz="4100" b="1" dirty="0">
                <a:solidFill>
                  <a:srgbClr val="0070C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культурному коду </a:t>
            </a:r>
            <a:r>
              <a:rPr lang="ru-RU" sz="41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органическая целостность всех культурных характеристик регионального</a:t>
            </a:r>
            <a:r>
              <a:rPr lang="en-US" sz="41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ru-RU" sz="4100" b="1" dirty="0">
                <a:solidFill>
                  <a:srgbClr val="002060"/>
                </a:solidFill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городского сообщества, </a:t>
            </a:r>
            <a:r>
              <a:rPr lang="ru-RU" sz="41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определяющая его поведение как целого, а также задающая «направляющие» социально-экономической активности частных акторов.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968" y="4974770"/>
            <a:ext cx="12006943" cy="18070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Главная задача Духа места — сохранять и воспроизводить локальную культуру и «закодированное» ею культурно-историческое сообщество.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84306" y="1132112"/>
            <a:ext cx="3020605" cy="37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8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3285" y="1284514"/>
            <a:ext cx="6999515" cy="296888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000" dirty="0">
                <a:latin typeface="Bahnschrift SemiBold Condensed" panose="020B0502040204020203" pitchFamily="34" charset="0"/>
              </a:rPr>
              <a:t>Он же — </a:t>
            </a:r>
            <a:r>
              <a:rPr lang="ru-RU" sz="30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«ветер времени».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0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Совокупность вызовов, </a:t>
            </a:r>
            <a:r>
              <a:rPr lang="ru-RU" sz="3000" dirty="0">
                <a:latin typeface="Bahnschrift SemiBold Condensed" panose="020B0502040204020203" pitchFamily="34" charset="0"/>
              </a:rPr>
              <a:t>направленных на городское</a:t>
            </a:r>
            <a:r>
              <a:rPr lang="en-US" sz="3000" dirty="0">
                <a:latin typeface="Bahnschrift SemiBold Condensed" panose="020B0502040204020203" pitchFamily="34" charset="0"/>
              </a:rPr>
              <a:t>/</a:t>
            </a:r>
            <a:r>
              <a:rPr lang="ru-RU" sz="3000" dirty="0">
                <a:latin typeface="Bahnschrift SemiBold Condensed" panose="020B0502040204020203" pitchFamily="34" charset="0"/>
              </a:rPr>
              <a:t>региональное сообщество извне и </a:t>
            </a:r>
            <a:r>
              <a:rPr lang="ru-RU" sz="30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заставляющих его адаптироваться </a:t>
            </a:r>
            <a:r>
              <a:rPr lang="ru-RU" sz="3000" dirty="0">
                <a:latin typeface="Bahnschrift SemiBold Condensed" panose="020B0502040204020203" pitchFamily="34" charset="0"/>
              </a:rPr>
              <a:t>к этим вызовам, используя энергию попутного или даже встречного ветра </a:t>
            </a:r>
            <a:r>
              <a:rPr lang="ru-RU" sz="3000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для успешного движения вперёд.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3429" y="1284515"/>
            <a:ext cx="4713514" cy="2968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3286" y="141515"/>
            <a:ext cx="11843657" cy="10123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Arial Black" panose="020B0A04020102020204" pitchFamily="34" charset="0"/>
              </a:rPr>
              <a:t>Zeitgeist — </a:t>
            </a:r>
            <a:r>
              <a:rPr lang="ru-RU" sz="5000" dirty="0">
                <a:solidFill>
                  <a:schemeClr val="tx1"/>
                </a:solidFill>
                <a:latin typeface="Arial Black" panose="020B0A04020102020204" pitchFamily="34" charset="0"/>
              </a:rPr>
              <a:t>Дух времени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286" y="4384027"/>
            <a:ext cx="11843657" cy="2376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</a:pPr>
            <a:r>
              <a:rPr lang="ru-RU" sz="4200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Правильнее говорить о </a:t>
            </a:r>
            <a:r>
              <a:rPr lang="ru-RU" sz="42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«розе ветров времени», </a:t>
            </a:r>
            <a:r>
              <a:rPr lang="ru-RU" sz="42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учитывая, что в один и тот же момент истории могут «бушевать» самые разные «инновационные ветры», в том числе встречные, вихревые. </a:t>
            </a:r>
            <a:endParaRPr lang="ru-RU" sz="4200" dirty="0">
              <a:solidFill>
                <a:schemeClr val="accent1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3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19744"/>
            <a:ext cx="11876314" cy="1295399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Хронотоп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перекрестье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Духа места и Духа Времени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1545771"/>
            <a:ext cx="7837714" cy="513805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Актуальное бытие локального культурно-исторического сообщества с его метафизически устоявшимся </a:t>
            </a:r>
            <a:r>
              <a:rPr lang="ru-RU" sz="27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Духом места</a:t>
            </a: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 данный конкретный отрезок его истории, характеризующийся непрерывно изменяющейся «розой ветров времени» — </a:t>
            </a:r>
            <a:r>
              <a:rPr lang="ru-RU" sz="275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Духом времени.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75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Хронотоп</a:t>
            </a:r>
            <a:r>
              <a:rPr lang="ru-RU" sz="2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сравнить с флюгером, конструкция и функционал которого основаны на органическом сочетании «метафизической» неизменности — и непрерывной изменчивости.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3959" y="1545771"/>
            <a:ext cx="3874756" cy="51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" y="272143"/>
            <a:ext cx="11538858" cy="141854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составлении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хронотопного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портрета принималось во внимание следующее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1" y="1825625"/>
            <a:ext cx="11538858" cy="474934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 и те же социокультурные характеристики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одних условиях могут выступать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препятствия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инновационной активности, а при других —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катализаторы.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этой причине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позитивных и негативных сторон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актуальных Духа места и Духа времени следует рассматривать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поправкой на их условность.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5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553" y="365125"/>
            <a:ext cx="11742559" cy="2160905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/>
              <a:t>Условно позитивные и условно негативные факторы </a:t>
            </a:r>
            <a:r>
              <a:rPr lang="en-US" sz="3600" b="1" dirty="0" err="1">
                <a:solidFill>
                  <a:srgbClr val="0070C0"/>
                </a:solidFill>
              </a:rPr>
              <a:t>Ortgeist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/>
              <a:t>и </a:t>
            </a:r>
            <a:r>
              <a:rPr lang="en-US" sz="3600" b="1" dirty="0">
                <a:solidFill>
                  <a:srgbClr val="C00000"/>
                </a:solidFill>
              </a:rPr>
              <a:t>Zeitgeist</a:t>
            </a:r>
            <a:r>
              <a:rPr lang="en-US" sz="3600" b="1" dirty="0"/>
              <a:t> </a:t>
            </a:r>
            <a:r>
              <a:rPr lang="ru-RU" sz="3600" b="1" dirty="0"/>
              <a:t>Пскова и Петрозаводска в контексте инновационной проблематики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553" y="2713278"/>
            <a:ext cx="5288567" cy="3516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17" y="2713278"/>
            <a:ext cx="6250795" cy="35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24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2111</Words>
  <Application>Microsoft Office PowerPoint</Application>
  <PresentationFormat>Широкоэкранный</PresentationFormat>
  <Paragraphs>239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Asbuka</vt:lpstr>
      <vt:lpstr>Bahnschrift Light Condensed</vt:lpstr>
      <vt:lpstr>Bahnschrift SemiBold Condensed</vt:lpstr>
      <vt:lpstr>Calibri</vt:lpstr>
      <vt:lpstr>Calibri Light</vt:lpstr>
      <vt:lpstr>Monotype Corsiva</vt:lpstr>
      <vt:lpstr>Segoe UI Black</vt:lpstr>
      <vt:lpstr>Times New Roman</vt:lpstr>
      <vt:lpstr>Тема Office</vt:lpstr>
      <vt:lpstr>Псков и Петрозаводск: социокультурные факторы формирования инновационного потенциала местных сообществ</vt:lpstr>
      <vt:lpstr>Общий исследовательский подход: глобально-регионалистский</vt:lpstr>
      <vt:lpstr>Цель, метод и принцип исследования</vt:lpstr>
      <vt:lpstr>Тезаурус  Глобального регионализма</vt:lpstr>
      <vt:lpstr>Ortgeist, Дух места — Genius Loci, Гений места</vt:lpstr>
      <vt:lpstr>Презентация PowerPoint</vt:lpstr>
      <vt:lpstr>Хронотоп — перекрестье  Духа места и Духа Времени</vt:lpstr>
      <vt:lpstr>При составлении хронотопного портрета принималось во внимание следующее</vt:lpstr>
      <vt:lpstr>Условно позитивные и условно негативные факторы Ortgeist и Zeitgeist Пскова и Петрозаводска в контексте инновационной проблематики</vt:lpstr>
      <vt:lpstr>Условно позитивные факторы Ortgeist Пскова (1)</vt:lpstr>
      <vt:lpstr>Условно позитивные факторы Ortgeist Пскова (2)</vt:lpstr>
      <vt:lpstr>Условно негативные факторы Ortgeist Пскова</vt:lpstr>
      <vt:lpstr>Условно позитивные факторы Zeitgeist Пскова (1)</vt:lpstr>
      <vt:lpstr>Условно позитивные факторы Zeitgeist Пскова (2)</vt:lpstr>
      <vt:lpstr>Условно негативные факторы Zeitgeist Пскова (1)</vt:lpstr>
      <vt:lpstr>Условно негативные факторы Zeitgeist Пскова (2)</vt:lpstr>
      <vt:lpstr>Условно позитивные факторы Ortgeist Птз (1)</vt:lpstr>
      <vt:lpstr>Условно позитивные факторы Ortgeist Птз (2)</vt:lpstr>
      <vt:lpstr>Условно негативные факторы Ortgeist Птз </vt:lpstr>
      <vt:lpstr>Условно позитивные факторы Zeitgeist Птз (1)</vt:lpstr>
      <vt:lpstr>Условно позитивные факторы Zeitgeist Птз (2)</vt:lpstr>
      <vt:lpstr>Условно позитивные факторы Zeitgeist Птз (3)</vt:lpstr>
      <vt:lpstr>Условно негативные факторы Zeitgeist Птз (1)</vt:lpstr>
      <vt:lpstr>Условно негативные факторы Zeitgeist Птз (2)</vt:lpstr>
      <vt:lpstr>Сравнительный анализ хронотопных портретов Пскова и Петрозаводска  в контексте инновационных перспектив</vt:lpstr>
      <vt:lpstr>Общие социокультурные черты  Пскова и Петрозаводска (1)</vt:lpstr>
      <vt:lpstr>Общие социокультурные черты  Пскова и Петрозаводска (2)</vt:lpstr>
      <vt:lpstr>Ключевые инновационно значимые социокультурные различия Петрозаводска и Пскова (1) </vt:lpstr>
      <vt:lpstr>Ключевые инновационно значимые социокультурные различия  Петрозаводска и Пскова (2) </vt:lpstr>
      <vt:lpstr>Ключевые инновационно значимые социокультурные различия  Петрозаводска и Пскова (3)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Псков и Петрозаводск: социокультурные факторы формирования инновационного потенциала местных сообществ</dc:title>
  <dc:creator>Daniel Kotsyubinsky</dc:creator>
  <cp:lastModifiedBy>Alex</cp:lastModifiedBy>
  <cp:revision>17</cp:revision>
  <dcterms:created xsi:type="dcterms:W3CDTF">2025-10-01T09:09:30Z</dcterms:created>
  <dcterms:modified xsi:type="dcterms:W3CDTF">2025-10-13T09:04:36Z</dcterms:modified>
</cp:coreProperties>
</file>