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9"/>
  </p:notesMasterIdLst>
  <p:sldIdLst>
    <p:sldId id="256" r:id="rId2"/>
    <p:sldId id="418" r:id="rId3"/>
    <p:sldId id="419" r:id="rId4"/>
    <p:sldId id="420" r:id="rId5"/>
    <p:sldId id="409" r:id="rId6"/>
    <p:sldId id="411" r:id="rId7"/>
    <p:sldId id="398" r:id="rId8"/>
  </p:sldIdLst>
  <p:sldSz cx="10691813" cy="7559675"/>
  <p:notesSz cx="6858000" cy="9144000"/>
  <p:defaultTextStyle>
    <a:defPPr marL="0" marR="0" indent="0" algn="l" defTabSz="57695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9961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288476" algn="l" defTabSz="89961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576950" algn="l" defTabSz="89961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865425" algn="l" defTabSz="89961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153900" algn="l" defTabSz="89961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1442377" algn="l" defTabSz="89961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1730852" algn="l" defTabSz="89961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2019326" algn="l" defTabSz="89961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2307802" algn="l" defTabSz="89961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333639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F"/>
    <a:srgbClr val="0070C0"/>
    <a:srgbClr val="B7C6CF"/>
    <a:srgbClr val="FFFFFF"/>
    <a:srgbClr val="152B75"/>
    <a:srgbClr val="F5F5F5"/>
    <a:srgbClr val="7F858E"/>
    <a:srgbClr val="989EA8"/>
    <a:srgbClr val="16C2F4"/>
    <a:srgbClr val="B1B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F8CFCC"/>
          </a:solidFill>
        </a:fill>
      </a:tcStyle>
    </a:wholeTbl>
    <a:band2H>
      <a:tcTxStyle/>
      <a:tcStyle>
        <a:tcBdr/>
        <a:fill>
          <a:solidFill>
            <a:srgbClr val="FCE8E7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381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381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CFE7D4"/>
          </a:solidFill>
        </a:fill>
      </a:tcStyle>
    </a:wholeTbl>
    <a:band2H>
      <a:tcTxStyle/>
      <a:tcStyle>
        <a:tcBdr/>
        <a:fill>
          <a:solidFill>
            <a:srgbClr val="E9F3EB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381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381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E2E4E7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381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381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4F5FC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33639"/>
        </a:fontRef>
        <a:srgbClr val="3336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639"/>
              </a:solidFill>
              <a:prstDash val="solid"/>
              <a:round/>
            </a:ln>
          </a:top>
          <a:bottom>
            <a:ln w="254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4F5FC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639"/>
              </a:solidFill>
              <a:prstDash val="solid"/>
              <a:round/>
            </a:ln>
          </a:top>
          <a:bottom>
            <a:ln w="254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333639"/>
          </a:solidFill>
        </a:fill>
      </a:tcStyle>
    </a:firstCol>
    <a:la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381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333639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381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33363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333639"/>
              </a:solidFill>
              <a:prstDash val="solid"/>
              <a:round/>
            </a:ln>
          </a:left>
          <a:right>
            <a:ln w="12700" cap="flat">
              <a:solidFill>
                <a:srgbClr val="333639"/>
              </a:solidFill>
              <a:prstDash val="solid"/>
              <a:round/>
            </a:ln>
          </a:right>
          <a:top>
            <a:ln w="12700" cap="flat">
              <a:solidFill>
                <a:srgbClr val="333639"/>
              </a:solidFill>
              <a:prstDash val="solid"/>
              <a:round/>
            </a:ln>
          </a:top>
          <a:bottom>
            <a:ln w="127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solidFill>
                <a:srgbClr val="333639"/>
              </a:solidFill>
              <a:prstDash val="solid"/>
              <a:round/>
            </a:ln>
          </a:insideH>
          <a:insideV>
            <a:ln w="12700" cap="flat">
              <a:solidFill>
                <a:srgbClr val="333639"/>
              </a:solidFill>
              <a:prstDash val="solid"/>
              <a:round/>
            </a:ln>
          </a:insideV>
        </a:tcBdr>
        <a:fill>
          <a:solidFill>
            <a:srgbClr val="33363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333639"/>
              </a:solidFill>
              <a:prstDash val="solid"/>
              <a:round/>
            </a:ln>
          </a:left>
          <a:right>
            <a:ln w="12700" cap="flat">
              <a:solidFill>
                <a:srgbClr val="333639"/>
              </a:solidFill>
              <a:prstDash val="solid"/>
              <a:round/>
            </a:ln>
          </a:right>
          <a:top>
            <a:ln w="12700" cap="flat">
              <a:solidFill>
                <a:srgbClr val="333639"/>
              </a:solidFill>
              <a:prstDash val="solid"/>
              <a:round/>
            </a:ln>
          </a:top>
          <a:bottom>
            <a:ln w="127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solidFill>
                <a:srgbClr val="333639"/>
              </a:solidFill>
              <a:prstDash val="solid"/>
              <a:round/>
            </a:ln>
          </a:insideH>
          <a:insideV>
            <a:ln w="12700" cap="flat">
              <a:solidFill>
                <a:srgbClr val="333639"/>
              </a:solidFill>
              <a:prstDash val="solid"/>
              <a:round/>
            </a:ln>
          </a:insideV>
        </a:tcBdr>
        <a:fill>
          <a:solidFill>
            <a:srgbClr val="333639">
              <a:alpha val="20000"/>
            </a:srgbClr>
          </a:solidFill>
        </a:fill>
      </a:tcStyle>
    </a:firstCol>
    <a:lastRow>
      <a:tcTxStyle b="on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333639"/>
              </a:solidFill>
              <a:prstDash val="solid"/>
              <a:round/>
            </a:ln>
          </a:left>
          <a:right>
            <a:ln w="12700" cap="flat">
              <a:solidFill>
                <a:srgbClr val="333639"/>
              </a:solidFill>
              <a:prstDash val="solid"/>
              <a:round/>
            </a:ln>
          </a:right>
          <a:top>
            <a:ln w="50800" cap="flat">
              <a:solidFill>
                <a:srgbClr val="333639"/>
              </a:solidFill>
              <a:prstDash val="solid"/>
              <a:round/>
            </a:ln>
          </a:top>
          <a:bottom>
            <a:ln w="127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solidFill>
                <a:srgbClr val="333639"/>
              </a:solidFill>
              <a:prstDash val="solid"/>
              <a:round/>
            </a:ln>
          </a:insideH>
          <a:insideV>
            <a:ln w="12700" cap="flat">
              <a:solidFill>
                <a:srgbClr val="33363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333639"/>
              </a:solidFill>
              <a:prstDash val="solid"/>
              <a:round/>
            </a:ln>
          </a:left>
          <a:right>
            <a:ln w="12700" cap="flat">
              <a:solidFill>
                <a:srgbClr val="333639"/>
              </a:solidFill>
              <a:prstDash val="solid"/>
              <a:round/>
            </a:ln>
          </a:right>
          <a:top>
            <a:ln w="12700" cap="flat">
              <a:solidFill>
                <a:srgbClr val="333639"/>
              </a:solidFill>
              <a:prstDash val="solid"/>
              <a:round/>
            </a:ln>
          </a:top>
          <a:bottom>
            <a:ln w="254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solidFill>
                <a:srgbClr val="333639"/>
              </a:solidFill>
              <a:prstDash val="solid"/>
              <a:round/>
            </a:ln>
          </a:insideH>
          <a:insideV>
            <a:ln w="12700" cap="flat">
              <a:solidFill>
                <a:srgbClr val="333639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62" autoAdjust="0"/>
    <p:restoredTop sz="94627"/>
  </p:normalViewPr>
  <p:slideViewPr>
    <p:cSldViewPr snapToGrid="0" snapToObjects="1">
      <p:cViewPr varScale="1">
        <p:scale>
          <a:sx n="101" d="100"/>
          <a:sy n="101" d="100"/>
        </p:scale>
        <p:origin x="-2076" y="-10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52" name="Shape 4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7985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99615" latinLnBrk="0">
      <a:defRPr>
        <a:latin typeface="+mn-lt"/>
        <a:ea typeface="+mn-ea"/>
        <a:cs typeface="+mn-cs"/>
        <a:sym typeface="Calibri"/>
      </a:defRPr>
    </a:lvl1pPr>
    <a:lvl2pPr indent="144237" defTabSz="899615" latinLnBrk="0">
      <a:defRPr>
        <a:latin typeface="+mn-lt"/>
        <a:ea typeface="+mn-ea"/>
        <a:cs typeface="+mn-cs"/>
        <a:sym typeface="Calibri"/>
      </a:defRPr>
    </a:lvl2pPr>
    <a:lvl3pPr indent="288476" defTabSz="899615" latinLnBrk="0">
      <a:defRPr>
        <a:latin typeface="+mn-lt"/>
        <a:ea typeface="+mn-ea"/>
        <a:cs typeface="+mn-cs"/>
        <a:sym typeface="Calibri"/>
      </a:defRPr>
    </a:lvl3pPr>
    <a:lvl4pPr indent="432713" defTabSz="899615" latinLnBrk="0">
      <a:defRPr>
        <a:latin typeface="+mn-lt"/>
        <a:ea typeface="+mn-ea"/>
        <a:cs typeface="+mn-cs"/>
        <a:sym typeface="Calibri"/>
      </a:defRPr>
    </a:lvl4pPr>
    <a:lvl5pPr indent="576950" defTabSz="899615" latinLnBrk="0">
      <a:defRPr>
        <a:latin typeface="+mn-lt"/>
        <a:ea typeface="+mn-ea"/>
        <a:cs typeface="+mn-cs"/>
        <a:sym typeface="Calibri"/>
      </a:defRPr>
    </a:lvl5pPr>
    <a:lvl6pPr indent="721188" defTabSz="899615" latinLnBrk="0">
      <a:defRPr>
        <a:latin typeface="+mn-lt"/>
        <a:ea typeface="+mn-ea"/>
        <a:cs typeface="+mn-cs"/>
        <a:sym typeface="Calibri"/>
      </a:defRPr>
    </a:lvl6pPr>
    <a:lvl7pPr indent="865425" defTabSz="899615" latinLnBrk="0">
      <a:defRPr>
        <a:latin typeface="+mn-lt"/>
        <a:ea typeface="+mn-ea"/>
        <a:cs typeface="+mn-cs"/>
        <a:sym typeface="Calibri"/>
      </a:defRPr>
    </a:lvl7pPr>
    <a:lvl8pPr indent="1009663" defTabSz="899615" latinLnBrk="0">
      <a:defRPr>
        <a:latin typeface="+mn-lt"/>
        <a:ea typeface="+mn-ea"/>
        <a:cs typeface="+mn-cs"/>
        <a:sym typeface="Calibri"/>
      </a:defRPr>
    </a:lvl8pPr>
    <a:lvl9pPr indent="1153900" defTabSz="899615" latinLnBrk="0"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3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93467" y="1511935"/>
            <a:ext cx="9622632" cy="2015913"/>
          </a:xfrm>
        </p:spPr>
        <p:txBody>
          <a:bodyPr vert="horz" lIns="52144" tIns="0" rIns="52144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5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10/17/2025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03772" y="3672580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21437" indent="0" algn="ctr">
              <a:buNone/>
            </a:lvl2pPr>
            <a:lvl3pPr marL="1042873" indent="0" algn="ctr">
              <a:buNone/>
            </a:lvl3pPr>
            <a:lvl4pPr marL="1564310" indent="0" algn="ctr">
              <a:buNone/>
            </a:lvl4pPr>
            <a:lvl5pPr marL="2085746" indent="0" algn="ctr">
              <a:buNone/>
            </a:lvl5pPr>
            <a:lvl6pPr marL="2607183" indent="0" algn="ctr">
              <a:buNone/>
            </a:lvl6pPr>
            <a:lvl7pPr marL="3128620" indent="0" algn="ctr">
              <a:buNone/>
            </a:lvl7pPr>
            <a:lvl8pPr marL="3650056" indent="0" algn="ctr">
              <a:buNone/>
            </a:lvl8pPr>
            <a:lvl9pPr marL="4171493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10/17/2025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302738"/>
            <a:ext cx="2405658" cy="645022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10/17/2025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5" name="Shape 35"/>
          <p:cNvSpPr>
            <a:spLocks noGrp="1"/>
          </p:cNvSpPr>
          <p:nvPr>
            <p:ph type="pic" idx="13"/>
          </p:nvPr>
        </p:nvSpPr>
        <p:spPr>
          <a:xfrm>
            <a:off x="-1" y="772410"/>
            <a:ext cx="10691814" cy="6014859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10/17/2025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067" y="671971"/>
            <a:ext cx="8286155" cy="2015913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71067" y="2764370"/>
            <a:ext cx="8286155" cy="1664178"/>
          </a:xfrm>
        </p:spPr>
        <p:txBody>
          <a:bodyPr anchor="t"/>
          <a:lstStyle>
            <a:lvl1pPr marL="8343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10/17/2025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66238" y="7073196"/>
            <a:ext cx="890984" cy="402483"/>
          </a:xfrm>
        </p:spPr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10/17/2025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9622632" cy="1259946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7"/>
            <a:ext cx="4724074" cy="827714"/>
          </a:xfrm>
        </p:spPr>
        <p:txBody>
          <a:bodyPr anchor="ctr"/>
          <a:lstStyle>
            <a:lvl1pPr marL="0" indent="0">
              <a:buNone/>
              <a:defRPr sz="2700" b="0" cap="all" baseline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1293" y="1692177"/>
            <a:ext cx="4725930" cy="827714"/>
          </a:xfrm>
        </p:spPr>
        <p:txBody>
          <a:bodyPr anchor="ctr"/>
          <a:lstStyle>
            <a:lvl1pPr marL="0" indent="0">
              <a:buNone/>
              <a:defRPr sz="2700" b="0" cap="all" baseline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34591" y="2603889"/>
            <a:ext cx="4724074" cy="414907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1293" y="2603889"/>
            <a:ext cx="4725930" cy="414907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10/17/2025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10/17/2025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10/17/2025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5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4591" y="1679929"/>
            <a:ext cx="3517533" cy="5073032"/>
          </a:xfrm>
        </p:spPr>
        <p:txBody>
          <a:bodyPr/>
          <a:lstStyle>
            <a:lvl1pPr marL="0" indent="0"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500"/>
            </a:lvl3pPr>
            <a:lvl4pPr>
              <a:defRPr sz="23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10/17/2025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363" y="671971"/>
            <a:ext cx="6415088" cy="575726"/>
          </a:xfrm>
        </p:spPr>
        <p:txBody>
          <a:bodyPr lIns="52144" rIns="52144" bIns="0" anchor="b">
            <a:sp3d prstMaterial="softEdge"/>
          </a:bodyPr>
          <a:lstStyle>
            <a:lvl1pPr algn="ctr">
              <a:buNone/>
              <a:defRPr sz="23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38363" y="2019413"/>
            <a:ext cx="6415088" cy="4367812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600"/>
            </a:lvl1pPr>
          </a:lstStyle>
          <a:p>
            <a:pPr marL="0" algn="l" rtl="0" eaLnBrk="1" latinLnBrk="0" hangingPunct="1"/>
            <a:r>
              <a:rPr kumimoji="0" lang="ru-RU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8363" y="1286167"/>
            <a:ext cx="6415088" cy="584615"/>
          </a:xfrm>
        </p:spPr>
        <p:txBody>
          <a:bodyPr lIns="52144" tIns="52144" rIns="52144" anchor="t"/>
          <a:lstStyle>
            <a:lvl1pPr marL="0" indent="0" algn="ctr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10/17/2025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104287" tIns="52144" rIns="104287" bIns="52144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4591" y="1763924"/>
            <a:ext cx="9622632" cy="5190977"/>
          </a:xfrm>
          <a:prstGeom prst="rect">
            <a:avLst/>
          </a:prstGeom>
        </p:spPr>
        <p:txBody>
          <a:bodyPr vert="horz" lIns="104287" tIns="52144" rIns="104287" bIns="52144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34591" y="7073196"/>
            <a:ext cx="2494756" cy="402483"/>
          </a:xfrm>
          <a:prstGeom prst="rect">
            <a:avLst/>
          </a:prstGeom>
        </p:spPr>
        <p:txBody>
          <a:bodyPr vert="horz" lIns="104287" tIns="52144" rIns="104287" bIns="52144" anchor="b"/>
          <a:lstStyle>
            <a:lvl1pPr algn="l" eaLnBrk="1" latinLnBrk="0" hangingPunct="1">
              <a:defRPr kumimoji="0" sz="14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10/17/2025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653036" y="7073196"/>
            <a:ext cx="3385741" cy="402483"/>
          </a:xfrm>
          <a:prstGeom prst="rect">
            <a:avLst/>
          </a:prstGeom>
        </p:spPr>
        <p:txBody>
          <a:bodyPr vert="horz" lIns="104287" tIns="52144" rIns="104287" bIns="52144" anchor="b"/>
          <a:lstStyle>
            <a:lvl1pPr algn="ctr" eaLnBrk="1" latinLnBrk="0" hangingPunct="1">
              <a:defRPr kumimoji="0" sz="14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266238" y="7073196"/>
            <a:ext cx="890984" cy="402483"/>
          </a:xfrm>
          <a:prstGeom prst="rect">
            <a:avLst/>
          </a:prstGeom>
        </p:spPr>
        <p:txBody>
          <a:bodyPr vert="horz" lIns="0" tIns="52144" rIns="0" bIns="52144" anchor="b"/>
          <a:lstStyle>
            <a:lvl1pPr algn="r" eaLnBrk="1" latinLnBrk="0" hangingPunct="1">
              <a:defRPr kumimoji="0" sz="14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7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25724" indent="-469293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30" indent="-323291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93163" indent="-260718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452" indent="-208575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62456" indent="-208575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012745" indent="-208575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42177" indent="-20857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471609" indent="-20857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01042" indent="-20857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9529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694726"/>
            <a:ext cx="3648456" cy="1243584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018506" y="5678526"/>
            <a:ext cx="0" cy="1477328"/>
          </a:xfrm>
          <a:prstGeom prst="line">
            <a:avLst/>
          </a:prstGeom>
          <a:noFill/>
          <a:ln w="12700" cap="flat">
            <a:solidFill>
              <a:srgbClr val="004F9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/>
          <p:cNvSpPr txBox="1"/>
          <p:nvPr/>
        </p:nvSpPr>
        <p:spPr>
          <a:xfrm>
            <a:off x="1135462" y="5678526"/>
            <a:ext cx="9003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>
                <a:solidFill>
                  <a:srgbClr val="004F9F"/>
                </a:solidFill>
              </a:rPr>
              <a:t>О сохранении и развитии шефских </a:t>
            </a:r>
            <a:r>
              <a:rPr lang="ru-RU" sz="1800" b="1" dirty="0" smtClean="0">
                <a:solidFill>
                  <a:srgbClr val="004F9F"/>
                </a:solidFill>
              </a:rPr>
              <a:t>связей города Ярославля </a:t>
            </a:r>
            <a:r>
              <a:rPr lang="ru-RU" sz="1800" b="1" dirty="0">
                <a:solidFill>
                  <a:srgbClr val="004F9F"/>
                </a:solidFill>
              </a:rPr>
              <a:t>с </a:t>
            </a:r>
            <a:r>
              <a:rPr lang="ru-RU" sz="1800" b="1" dirty="0" smtClean="0">
                <a:solidFill>
                  <a:srgbClr val="004F9F"/>
                </a:solidFill>
              </a:rPr>
              <a:t>кораблями </a:t>
            </a:r>
            <a:br>
              <a:rPr lang="ru-RU" sz="1800" b="1" dirty="0" smtClean="0">
                <a:solidFill>
                  <a:srgbClr val="004F9F"/>
                </a:solidFill>
              </a:rPr>
            </a:br>
            <a:r>
              <a:rPr lang="ru-RU" sz="1800" b="1" dirty="0" smtClean="0">
                <a:solidFill>
                  <a:srgbClr val="004F9F"/>
                </a:solidFill>
              </a:rPr>
              <a:t>и </a:t>
            </a:r>
            <a:r>
              <a:rPr lang="ru-RU" sz="1800" b="1" dirty="0">
                <a:solidFill>
                  <a:srgbClr val="004F9F"/>
                </a:solidFill>
              </a:rPr>
              <a:t>подводными лодками Балтийского и Северного флотов Военно-Морского Флота </a:t>
            </a:r>
            <a:endParaRPr lang="ru-RU" sz="1800" b="1" dirty="0" smtClean="0">
              <a:solidFill>
                <a:srgbClr val="004F9F"/>
              </a:solidFill>
            </a:endParaRPr>
          </a:p>
          <a:p>
            <a:pPr algn="just"/>
            <a:r>
              <a:rPr lang="ru-RU" sz="1800" b="1" dirty="0" smtClean="0">
                <a:solidFill>
                  <a:srgbClr val="004F9F"/>
                </a:solidFill>
              </a:rPr>
              <a:t>Вооруженных </a:t>
            </a:r>
            <a:r>
              <a:rPr lang="ru-RU" sz="1800" b="1" dirty="0">
                <a:solidFill>
                  <a:srgbClr val="004F9F"/>
                </a:solidFill>
              </a:rPr>
              <a:t>Сил Российской </a:t>
            </a:r>
            <a:r>
              <a:rPr lang="ru-RU" sz="1800" b="1" dirty="0" smtClean="0">
                <a:solidFill>
                  <a:srgbClr val="004F9F"/>
                </a:solidFill>
              </a:rPr>
              <a:t>Федерации</a:t>
            </a:r>
          </a:p>
          <a:p>
            <a:pPr algn="just"/>
            <a:endParaRPr lang="ru-RU" sz="1800" b="1" dirty="0">
              <a:solidFill>
                <a:srgbClr val="004F9F"/>
              </a:solidFill>
            </a:endParaRPr>
          </a:p>
          <a:p>
            <a:pPr algn="just"/>
            <a:r>
              <a:rPr lang="ru-RU" sz="1600" b="1" i="1" dirty="0" smtClean="0">
                <a:solidFill>
                  <a:srgbClr val="004F9F"/>
                </a:solidFill>
              </a:rPr>
              <a:t>ЯРОСЛАВЛЬ, 2025 год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403"/>
            <a:ext cx="10691813" cy="7559529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9746168" y="235654"/>
            <a:ext cx="423193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2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9" y="243150"/>
            <a:ext cx="2255520" cy="768096"/>
          </a:xfrm>
          <a:prstGeom prst="rect">
            <a:avLst/>
          </a:prstGeom>
        </p:spPr>
      </p:pic>
      <p:pic>
        <p:nvPicPr>
          <p:cNvPr id="9" name="Рисунок 8" descr="https://regnum.ru/uploads/pictures/news/2021/05/06/regnum_picture_1620303321128805_big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49" y="1516020"/>
            <a:ext cx="3863849" cy="27042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949072" y="2129474"/>
            <a:ext cx="52202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4F9F"/>
                </a:solidFill>
              </a:rPr>
              <a:t>Взаимодействие города Ярославля </a:t>
            </a:r>
            <a:endParaRPr lang="ru-RU" sz="1800" b="1" dirty="0" smtClean="0">
              <a:solidFill>
                <a:srgbClr val="004F9F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004F9F"/>
                </a:solidFill>
              </a:rPr>
              <a:t>с </a:t>
            </a:r>
            <a:r>
              <a:rPr lang="ru-RU" sz="1800" b="1" dirty="0">
                <a:solidFill>
                  <a:srgbClr val="004F9F"/>
                </a:solidFill>
              </a:rPr>
              <a:t>Северным </a:t>
            </a:r>
            <a:r>
              <a:rPr lang="ru-RU" sz="1800" b="1" dirty="0" smtClean="0">
                <a:solidFill>
                  <a:srgbClr val="004F9F"/>
                </a:solidFill>
              </a:rPr>
              <a:t>флотом началось в 1943 году, </a:t>
            </a:r>
          </a:p>
          <a:p>
            <a:pPr algn="ctr"/>
            <a:r>
              <a:rPr lang="ru-RU" sz="1800" b="1" dirty="0" smtClean="0">
                <a:solidFill>
                  <a:srgbClr val="004F9F"/>
                </a:solidFill>
              </a:rPr>
              <a:t>когда вступила в строй подводная лодка </a:t>
            </a:r>
          </a:p>
          <a:p>
            <a:pPr algn="ctr"/>
            <a:r>
              <a:rPr lang="ru-RU" sz="1800" b="1" dirty="0" smtClean="0">
                <a:solidFill>
                  <a:srgbClr val="004F9F"/>
                </a:solidFill>
              </a:rPr>
              <a:t>М-104 «Ярославский комсомолец», </a:t>
            </a:r>
          </a:p>
          <a:p>
            <a:pPr algn="ctr"/>
            <a:r>
              <a:rPr lang="ru-RU" sz="1800" b="1" dirty="0" smtClean="0">
                <a:solidFill>
                  <a:srgbClr val="004F9F"/>
                </a:solidFill>
              </a:rPr>
              <a:t>которая была построена на средства, </a:t>
            </a:r>
          </a:p>
          <a:p>
            <a:pPr algn="ctr"/>
            <a:r>
              <a:rPr lang="ru-RU" sz="1800" b="1" dirty="0" smtClean="0">
                <a:solidFill>
                  <a:srgbClr val="004F9F"/>
                </a:solidFill>
              </a:rPr>
              <a:t>собранные жителями Ярославской области.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49" y="4220256"/>
            <a:ext cx="3863849" cy="289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0791" y="394249"/>
            <a:ext cx="6752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4F9F"/>
                </a:solidFill>
              </a:rPr>
              <a:t>О сохранении и развитии шефских связей </a:t>
            </a:r>
            <a:r>
              <a:rPr lang="ru-RU" sz="1600" b="1" dirty="0" smtClean="0">
                <a:solidFill>
                  <a:srgbClr val="004F9F"/>
                </a:solidFill>
              </a:rPr>
              <a:t>города Ярославля с </a:t>
            </a:r>
            <a:r>
              <a:rPr lang="ru-RU" sz="1600" b="1" dirty="0">
                <a:solidFill>
                  <a:srgbClr val="004F9F"/>
                </a:solidFill>
              </a:rPr>
              <a:t>кораблями и подводными лодками Балтийского и Северного флотов </a:t>
            </a:r>
            <a:r>
              <a:rPr lang="ru-RU" sz="1600" b="1" dirty="0" smtClean="0">
                <a:solidFill>
                  <a:srgbClr val="004F9F"/>
                </a:solidFill>
              </a:rPr>
              <a:t>Военно-Морского </a:t>
            </a:r>
            <a:r>
              <a:rPr lang="ru-RU" sz="1600" b="1" dirty="0">
                <a:solidFill>
                  <a:srgbClr val="004F9F"/>
                </a:solidFill>
              </a:rPr>
              <a:t>Флота Вооруженных Сил Российской Федерации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7098" y="4653536"/>
            <a:ext cx="44561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4F9F"/>
                </a:solidFill>
              </a:rPr>
              <a:t>В настоящее время точная копия рубки подводной лодки </a:t>
            </a:r>
            <a:r>
              <a:rPr lang="ru-RU" sz="1800" b="1" dirty="0">
                <a:solidFill>
                  <a:srgbClr val="004F9F"/>
                </a:solidFill>
              </a:rPr>
              <a:t>М-104 «Ярославский </a:t>
            </a:r>
            <a:r>
              <a:rPr lang="ru-RU" sz="1800" b="1" dirty="0" smtClean="0">
                <a:solidFill>
                  <a:srgbClr val="004F9F"/>
                </a:solidFill>
              </a:rPr>
              <a:t>комсомолец» установлена в Заволжском районе города Ярославля. </a:t>
            </a:r>
          </a:p>
          <a:p>
            <a:pPr algn="ctr"/>
            <a:r>
              <a:rPr lang="ru-RU" sz="1800" b="1" dirty="0" smtClean="0">
                <a:solidFill>
                  <a:srgbClr val="004F9F"/>
                </a:solidFill>
              </a:rPr>
              <a:t>Это место является знаковым для всех ветеранов флота, проживающих </a:t>
            </a:r>
          </a:p>
          <a:p>
            <a:pPr algn="ctr"/>
            <a:r>
              <a:rPr lang="ru-RU" sz="1800" b="1" dirty="0" smtClean="0">
                <a:solidFill>
                  <a:srgbClr val="004F9F"/>
                </a:solidFill>
              </a:rPr>
              <a:t>в Ярославле.</a:t>
            </a:r>
            <a:endParaRPr lang="ru-RU" sz="1800" b="1" dirty="0">
              <a:solidFill>
                <a:srgbClr val="004F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7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" y="147"/>
            <a:ext cx="10691813" cy="7559529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9746168" y="235654"/>
            <a:ext cx="423193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3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9" y="243150"/>
            <a:ext cx="2255520" cy="7680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04262" y="1728071"/>
            <a:ext cx="57770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800" b="1" dirty="0" smtClean="0">
              <a:solidFill>
                <a:srgbClr val="004F9F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004F9F"/>
                </a:solidFill>
              </a:rPr>
              <a:t>В продолжении традиции взаимодействия</a:t>
            </a:r>
          </a:p>
          <a:p>
            <a:pPr algn="ctr"/>
            <a:r>
              <a:rPr lang="ru-RU" sz="1800" b="1" dirty="0" smtClean="0">
                <a:solidFill>
                  <a:srgbClr val="004F9F"/>
                </a:solidFill>
              </a:rPr>
              <a:t>с Северным флотом 1965 по 1991 гг. Ярославль взаимодействовал с подводной лодкой </a:t>
            </a:r>
          </a:p>
          <a:p>
            <a:pPr algn="ctr"/>
            <a:r>
              <a:rPr lang="ru-RU" sz="1800" b="1" dirty="0" smtClean="0">
                <a:solidFill>
                  <a:srgbClr val="004F9F"/>
                </a:solidFill>
              </a:rPr>
              <a:t>Б-826 </a:t>
            </a:r>
            <a:r>
              <a:rPr lang="ru-RU" sz="1800" b="1" dirty="0">
                <a:solidFill>
                  <a:srgbClr val="004F9F"/>
                </a:solidFill>
              </a:rPr>
              <a:t>«Ярославский комсомолец</a:t>
            </a:r>
            <a:r>
              <a:rPr lang="ru-RU" sz="1800" b="1" dirty="0" smtClean="0">
                <a:solidFill>
                  <a:srgbClr val="004F9F"/>
                </a:solidFill>
              </a:rPr>
              <a:t>».</a:t>
            </a:r>
          </a:p>
          <a:p>
            <a:pPr algn="ctr"/>
            <a:endParaRPr lang="ru-RU" sz="1800" b="1" dirty="0">
              <a:solidFill>
                <a:srgbClr val="004F9F"/>
              </a:solidFill>
            </a:endParaRPr>
          </a:p>
          <a:p>
            <a:pPr algn="ctr"/>
            <a:endParaRPr lang="ru-RU" sz="1800" b="1" dirty="0" smtClean="0">
              <a:solidFill>
                <a:srgbClr val="004F9F"/>
              </a:solidFill>
            </a:endParaRPr>
          </a:p>
          <a:p>
            <a:pPr algn="ctr"/>
            <a:endParaRPr lang="ru-RU" sz="1800" b="1" dirty="0">
              <a:solidFill>
                <a:srgbClr val="004F9F"/>
              </a:solidFill>
            </a:endParaRPr>
          </a:p>
          <a:p>
            <a:pPr algn="ctr"/>
            <a:endParaRPr lang="ru-RU" sz="1800" b="1" dirty="0" smtClean="0">
              <a:solidFill>
                <a:srgbClr val="004F9F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004F9F"/>
                </a:solidFill>
              </a:rPr>
              <a:t>С 1988 года Ярославль шефствовал  </a:t>
            </a:r>
          </a:p>
          <a:p>
            <a:pPr algn="ctr"/>
            <a:r>
              <a:rPr lang="ru-RU" sz="1800" b="1" dirty="0" smtClean="0">
                <a:solidFill>
                  <a:srgbClr val="004F9F"/>
                </a:solidFill>
              </a:rPr>
              <a:t>над подводной лодкой Б-808 «Ярославль», </a:t>
            </a:r>
          </a:p>
          <a:p>
            <a:pPr algn="ctr"/>
            <a:r>
              <a:rPr lang="ru-RU" sz="1800" b="1" dirty="0" smtClean="0">
                <a:solidFill>
                  <a:srgbClr val="004F9F"/>
                </a:solidFill>
              </a:rPr>
              <a:t>которая несла службу до 2021 года.</a:t>
            </a:r>
          </a:p>
          <a:p>
            <a:pPr algn="ctr"/>
            <a:endParaRPr lang="ru-RU" sz="1800" b="1" dirty="0">
              <a:solidFill>
                <a:srgbClr val="004F9F"/>
              </a:solidFill>
            </a:endParaRPr>
          </a:p>
          <a:p>
            <a:pPr algn="ctr"/>
            <a:r>
              <a:rPr lang="ru-RU" sz="1800" b="1" i="1" dirty="0" smtClean="0">
                <a:solidFill>
                  <a:srgbClr val="004F9F"/>
                </a:solidFill>
              </a:rPr>
              <a:t>На протяжении многих лет Ярославль поддерживал экипажи подводных лодок, названных в честь нашего города, оказывал им материальную помощь, проводился обмен делегациями</a:t>
            </a:r>
            <a:r>
              <a:rPr lang="ru-RU" sz="1800" b="1" i="1" dirty="0">
                <a:solidFill>
                  <a:srgbClr val="004F9F"/>
                </a:solidFill>
              </a:rPr>
              <a:t>, десятки </a:t>
            </a:r>
            <a:r>
              <a:rPr lang="ru-RU" sz="1800" b="1" i="1" dirty="0" smtClean="0">
                <a:solidFill>
                  <a:srgbClr val="004F9F"/>
                </a:solidFill>
              </a:rPr>
              <a:t>ярославцев прошли на них срочную службу. </a:t>
            </a:r>
            <a:endParaRPr lang="ru-RU" sz="1800" b="1" i="1" dirty="0">
              <a:solidFill>
                <a:srgbClr val="004F9F"/>
              </a:solidFill>
            </a:endParaRPr>
          </a:p>
          <a:p>
            <a:pPr algn="ctr"/>
            <a:endParaRPr lang="ru-RU" sz="1800" b="1" dirty="0">
              <a:solidFill>
                <a:srgbClr val="004F9F"/>
              </a:solidFill>
            </a:endParaRPr>
          </a:p>
        </p:txBody>
      </p:sp>
      <p:pic>
        <p:nvPicPr>
          <p:cNvPr id="2052" name="Picture 4" descr="фото: боевая тревога на Б-826 &amp;quot;Ярославский комсомолец&amp;quot;, стоящей у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32" y="1324603"/>
            <a:ext cx="3763709" cy="28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Подводная лодка «Ярославль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09" y="4145182"/>
            <a:ext cx="3762534" cy="282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73100" y="423732"/>
            <a:ext cx="6952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4F9F"/>
                </a:solidFill>
              </a:rPr>
              <a:t>О сохранении и развитии шефских связей города Ярославля с кораблями и подводными лодками Балтийского и Северного флотов Военно-Морского Флота Вооруженных Сил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30763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" y="147"/>
            <a:ext cx="10691813" cy="7559529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9746168" y="235654"/>
            <a:ext cx="423193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4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9" y="243150"/>
            <a:ext cx="2255520" cy="7680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78631" y="2967365"/>
            <a:ext cx="43907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12 июня 2022 года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на </a:t>
            </a:r>
            <a:r>
              <a:rPr lang="ru-RU" sz="2000" b="1" dirty="0">
                <a:solidFill>
                  <a:srgbClr val="0070C0"/>
                </a:solidFill>
              </a:rPr>
              <a:t>«Адмиралтейских верфях» в </a:t>
            </a:r>
            <a:r>
              <a:rPr lang="ru-RU" sz="2000" b="1" dirty="0" smtClean="0">
                <a:solidFill>
                  <a:srgbClr val="0070C0"/>
                </a:solidFill>
              </a:rPr>
              <a:t>Санкт-Петербурге с </a:t>
            </a:r>
            <a:r>
              <a:rPr lang="ru-RU" sz="2000" b="1" dirty="0">
                <a:solidFill>
                  <a:srgbClr val="0070C0"/>
                </a:solidFill>
              </a:rPr>
              <a:t>участием представителей города Ярославля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была заложена новая современная дизель-электрическая подводная лодка «Ярославль».</a:t>
            </a:r>
          </a:p>
          <a:p>
            <a:pPr algn="ctr"/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BaranovaEV\Desktop\п лод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69" y="2504225"/>
            <a:ext cx="4897359" cy="362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19123" y="420320"/>
            <a:ext cx="6759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4F9F"/>
                </a:solidFill>
              </a:rPr>
              <a:t>О сохранении и развитии шефских связей города Ярославля с кораблями и подводными лодками Балтийского и Северного флотов Военно-Морского Флота Вооруженных Сил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01843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" y="0"/>
            <a:ext cx="10691813" cy="7559529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9746168" y="235654"/>
            <a:ext cx="423193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5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9" y="243150"/>
            <a:ext cx="2255520" cy="768096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8" y="1486971"/>
            <a:ext cx="4371135" cy="277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773167" y="2179468"/>
            <a:ext cx="5396194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4F9F"/>
                </a:solidFill>
              </a:rPr>
              <a:t>С 2021 года Ярославль осуществляет взаимодействие со сторожевым кораблем Балтийского флота «Ярослав Мудрый»</a:t>
            </a:r>
          </a:p>
          <a:p>
            <a:pPr algn="ctr"/>
            <a:endParaRPr lang="ru-RU" sz="1800" b="1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ru-RU" sz="1800" b="1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57542" y="4805249"/>
            <a:ext cx="5396194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4F9F"/>
                </a:solidFill>
              </a:rPr>
              <a:t>12 ноября 2021 года между мэрией города Ярославля и руководством сторожевого корабля</a:t>
            </a:r>
          </a:p>
          <a:p>
            <a:pPr algn="ctr"/>
            <a:r>
              <a:rPr lang="ru-RU" sz="1800" b="1" dirty="0" smtClean="0">
                <a:solidFill>
                  <a:srgbClr val="004F9F"/>
                </a:solidFill>
              </a:rPr>
              <a:t>«Ярослав Мудрый» заключено Соглашение </a:t>
            </a:r>
          </a:p>
          <a:p>
            <a:pPr algn="ctr"/>
            <a:r>
              <a:rPr lang="ru-RU" sz="1800" b="1" dirty="0" smtClean="0">
                <a:solidFill>
                  <a:srgbClr val="004F9F"/>
                </a:solidFill>
              </a:rPr>
              <a:t>о сотрудничестве.</a:t>
            </a:r>
          </a:p>
          <a:p>
            <a:pPr algn="ctr"/>
            <a:endParaRPr lang="ru-RU" sz="1800" b="1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ru-RU" sz="1800" b="1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1" name="Picture 4" descr="https://downloader.disk.yandex.ru/preview/74008e977d6b03b68268b3df83d42ee0723a560043375d4121063c6493494f07/619237bf/gniuE-J04ZCFmJQqnRT6YfMTd-g_03qbsr7ELb-ulxSvgQscle-TkNNZYygEYSq7iFoou5sxkg7MA8B9iJT7xQ%3D%3D?uid=0&amp;filename=AMB_0649.JPG&amp;disposition=inline&amp;hash=&amp;limit=0&amp;content_type=image%2Fjpeg&amp;owner_uid=0&amp;tknv=v2&amp;size=1920x94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4"/>
          <a:stretch/>
        </p:blipFill>
        <p:spPr bwMode="auto">
          <a:xfrm>
            <a:off x="633046" y="4329773"/>
            <a:ext cx="4380187" cy="261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6774" y="420320"/>
            <a:ext cx="6918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4F9F"/>
                </a:solidFill>
              </a:rPr>
              <a:t>О сохранении и развитии шефских связей города Ярославля с кораблями и подводными лодками Балтийского и Северного флотов Военно-Морского Флота Вооруженных Сил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06601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" y="147"/>
            <a:ext cx="10691813" cy="7559529"/>
          </a:xfrm>
          <a:prstGeom prst="rect">
            <a:avLst/>
          </a:prstGeom>
        </p:spPr>
      </p:pic>
      <p:sp>
        <p:nvSpPr>
          <p:cNvPr id="485" name="Shape 485"/>
          <p:cNvSpPr>
            <a:spLocks noGrp="1"/>
          </p:cNvSpPr>
          <p:nvPr>
            <p:ph type="sldNum" sz="quarter" idx="2"/>
          </p:nvPr>
        </p:nvSpPr>
        <p:spPr>
          <a:xfrm>
            <a:off x="9746168" y="235654"/>
            <a:ext cx="423193" cy="1015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66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6</a:t>
            </a:fld>
            <a:endParaRPr sz="66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9" y="243150"/>
            <a:ext cx="2255520" cy="768096"/>
          </a:xfrm>
          <a:prstGeom prst="rect">
            <a:avLst/>
          </a:prstGeom>
        </p:spPr>
      </p:pic>
      <p:pic>
        <p:nvPicPr>
          <p:cNvPr id="6154" name="Picture 10" descr="https://downloader.disk.yandex.ru/preview/a1162d004931c243ea5a766e2f68c519d030ca05a8de86f3bce2523ae3dadade/619237bf/87Wl2_Dt1hiLKNOuyibkuuXsjTCilU7P7p_t_oiu1iPyYNy-YQ8Yz_0Sx9iN849ftUil9_1_mLmYM4oIu6tedA%3D%3D?uid=0&amp;filename=IMG_20211112_101528.jpg&amp;disposition=inline&amp;hash=&amp;limit=0&amp;content_type=image%2Fjpeg&amp;owner_uid=0&amp;tknv=v2&amp;size=1920x9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1" y="1384227"/>
            <a:ext cx="4507056" cy="306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5267" y="2597913"/>
            <a:ext cx="4480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dirty="0" smtClean="0">
                <a:solidFill>
                  <a:srgbClr val="004F9F"/>
                </a:solidFill>
              </a:rPr>
              <a:t>В рамках заключенного соглашения между городом Ярославлем </a:t>
            </a:r>
          </a:p>
          <a:p>
            <a:pPr lvl="0" algn="ctr"/>
            <a:r>
              <a:rPr lang="ru-RU" sz="1800" b="1" dirty="0" smtClean="0">
                <a:solidFill>
                  <a:srgbClr val="004F9F"/>
                </a:solidFill>
              </a:rPr>
              <a:t>и СКР «Ярослав Мудрый» </a:t>
            </a:r>
          </a:p>
          <a:p>
            <a:pPr lvl="0" algn="ctr"/>
            <a:r>
              <a:rPr lang="ru-RU" sz="1800" b="1" dirty="0" smtClean="0">
                <a:solidFill>
                  <a:srgbClr val="004F9F"/>
                </a:solidFill>
              </a:rPr>
              <a:t>проводятся обмены делегациями, встречи руководства корабля с учащимися кадетских классов города Ярославля, в 2022 году юные моряки </a:t>
            </a:r>
            <a:r>
              <a:rPr lang="ru-RU" sz="1800" b="1" dirty="0">
                <a:solidFill>
                  <a:srgbClr val="004F9F"/>
                </a:solidFill>
              </a:rPr>
              <a:t>Ярославского детского </a:t>
            </a:r>
            <a:r>
              <a:rPr lang="ru-RU" sz="1800" b="1" dirty="0" smtClean="0">
                <a:solidFill>
                  <a:srgbClr val="004F9F"/>
                </a:solidFill>
              </a:rPr>
              <a:t>морского центра имени</a:t>
            </a:r>
            <a:r>
              <a:rPr lang="ru-RU" sz="1800" b="1" dirty="0">
                <a:solidFill>
                  <a:srgbClr val="004F9F"/>
                </a:solidFill>
              </a:rPr>
              <a:t> адмирала Ф.Ф. </a:t>
            </a:r>
            <a:r>
              <a:rPr lang="ru-RU" sz="1800" b="1" dirty="0" smtClean="0">
                <a:solidFill>
                  <a:srgbClr val="004F9F"/>
                </a:solidFill>
              </a:rPr>
              <a:t>Ушакова посетили город Балтийск </a:t>
            </a:r>
          </a:p>
          <a:p>
            <a:pPr lvl="0" algn="ctr"/>
            <a:r>
              <a:rPr lang="ru-RU" sz="1800" b="1" dirty="0" smtClean="0">
                <a:solidFill>
                  <a:srgbClr val="004F9F"/>
                </a:solidFill>
              </a:rPr>
              <a:t>для знакомства с кораблем </a:t>
            </a:r>
          </a:p>
          <a:p>
            <a:pPr lvl="0" algn="ctr"/>
            <a:r>
              <a:rPr lang="ru-RU" sz="1800" b="1" dirty="0" smtClean="0">
                <a:solidFill>
                  <a:srgbClr val="004F9F"/>
                </a:solidFill>
              </a:rPr>
              <a:t>и его экипажем. </a:t>
            </a:r>
            <a:endParaRPr lang="ru-RU" dirty="0">
              <a:solidFill>
                <a:srgbClr val="004F9F"/>
              </a:solidFill>
            </a:endParaRPr>
          </a:p>
        </p:txBody>
      </p:sp>
      <p:pic>
        <p:nvPicPr>
          <p:cNvPr id="2051" name="Picture 3" descr="C:\Users\BaranovaEV\Desktop\Калинин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2" y="4452554"/>
            <a:ext cx="4507055" cy="259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63672" y="420320"/>
            <a:ext cx="6952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4F9F"/>
                </a:solidFill>
              </a:rPr>
              <a:t>О сохранении и развитии шефских связей города Ярославля с кораблями и подводными лодками Балтийского и Северного флотов Военно-Морского Флота Вооруженных Сил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61346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6"/>
          <a:stretch/>
        </p:blipFill>
        <p:spPr>
          <a:xfrm>
            <a:off x="0" y="509665"/>
            <a:ext cx="10691813" cy="6472742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784330" y="5670030"/>
            <a:ext cx="0" cy="1086787"/>
          </a:xfrm>
          <a:prstGeom prst="line">
            <a:avLst/>
          </a:prstGeom>
          <a:noFill/>
          <a:ln w="12700" cap="flat">
            <a:solidFill>
              <a:srgbClr val="004F9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Прямоугольник 11"/>
          <p:cNvSpPr/>
          <p:nvPr/>
        </p:nvSpPr>
        <p:spPr>
          <a:xfrm>
            <a:off x="5032756" y="5895080"/>
            <a:ext cx="5396196" cy="4360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3100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СПАСИБО </a:t>
            </a:r>
            <a:r>
              <a:rPr lang="ru-RU" sz="3100" dirty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ЗА ВНИМАНИЕ!</a:t>
            </a: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25" y="5309109"/>
            <a:ext cx="3441421" cy="117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300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E5031"/>
      </a:accent1>
      <a:accent2>
        <a:srgbClr val="FFB640"/>
      </a:accent2>
      <a:accent3>
        <a:srgbClr val="53BC71"/>
      </a:accent3>
      <a:accent4>
        <a:srgbClr val="57ADCD"/>
      </a:accent4>
      <a:accent5>
        <a:srgbClr val="776299"/>
      </a:accent5>
      <a:accent6>
        <a:srgbClr val="AAB2BD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4F5FC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56721" tIns="56721" rIns="56721" bIns="56721" numCol="1" spcCol="38100" rtlCol="0" anchor="ctr">
        <a:spAutoFit/>
      </a:bodyPr>
      <a:lstStyle>
        <a:defPPr marL="0" marR="0" indent="0" algn="l" defTabSz="14257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33363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6721" tIns="56721" rIns="56721" bIns="56721" numCol="1" spcCol="38100" rtlCol="0" anchor="t">
        <a:spAutoFit/>
      </a:bodyPr>
      <a:lstStyle>
        <a:defPPr marL="0" marR="0" indent="0" algn="l" defTabSz="14257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33363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2496</TotalTime>
  <Words>373</Words>
  <Application>Microsoft Office PowerPoint</Application>
  <PresentationFormat>Произвольный</PresentationFormat>
  <Paragraphs>48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Васильева Светлана Владимировна</dc:creator>
  <cp:lastModifiedBy>Баранова, Елена Владимировна</cp:lastModifiedBy>
  <cp:revision>263</cp:revision>
  <dcterms:modified xsi:type="dcterms:W3CDTF">2025-10-17T07:51:52Z</dcterms:modified>
</cp:coreProperties>
</file>