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23" r:id="rId2"/>
    <p:sldId id="347" r:id="rId3"/>
    <p:sldId id="532" r:id="rId4"/>
    <p:sldId id="533" r:id="rId5"/>
    <p:sldId id="534" r:id="rId6"/>
    <p:sldId id="526" r:id="rId7"/>
    <p:sldId id="524" r:id="rId8"/>
    <p:sldId id="525" r:id="rId9"/>
    <p:sldId id="529" r:id="rId10"/>
    <p:sldId id="527" r:id="rId11"/>
    <p:sldId id="530" r:id="rId12"/>
    <p:sldId id="53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82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565D-AD24-464B-9A11-83CA41A0A429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6804-418A-4F45-A1D6-169C242F82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65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565D-AD24-464B-9A11-83CA41A0A429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6804-418A-4F45-A1D6-169C242F82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120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565D-AD24-464B-9A11-83CA41A0A429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6804-418A-4F45-A1D6-169C242F82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30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565D-AD24-464B-9A11-83CA41A0A429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6804-418A-4F45-A1D6-169C242F82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639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565D-AD24-464B-9A11-83CA41A0A429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6804-418A-4F45-A1D6-169C242F82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57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565D-AD24-464B-9A11-83CA41A0A429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6804-418A-4F45-A1D6-169C242F82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44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565D-AD24-464B-9A11-83CA41A0A429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6804-418A-4F45-A1D6-169C242F82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183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565D-AD24-464B-9A11-83CA41A0A429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6804-418A-4F45-A1D6-169C242F82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77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565D-AD24-464B-9A11-83CA41A0A429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6804-418A-4F45-A1D6-169C242F82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161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565D-AD24-464B-9A11-83CA41A0A429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6804-418A-4F45-A1D6-169C242F82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743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B565D-AD24-464B-9A11-83CA41A0A429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B6804-418A-4F45-A1D6-169C242F82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137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B565D-AD24-464B-9A11-83CA41A0A429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B6804-418A-4F45-A1D6-169C242F82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98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             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Баженова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Компетенция муниципальных образований в регионах центра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Северо-Запада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 в связи со вступлением в силу Закона 33-ФЗ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2818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Перераспределение вопросов непосредственной жизнедеятельности населения 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централизм?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332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разграничения компетенции вплоть до полномочий</a:t>
            </a: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Проблема полноты (исключительности) компетенции муниципальных образований  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Полномочия по решению ПНОЖН населения закреплены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Границы участия органов местного самоуправления в осуществлении публичных функций совместно с органами государственной власти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502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функциональной самостоятельности муниципальных образований (ст. 12 Конституции РФ) - условие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компетенции муниципальных образований</a:t>
            </a:r>
          </a:p>
          <a:p>
            <a:pPr marL="514350" indent="-514350" algn="ctr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Уточнение предназначения института  перераспределения полномочий </a:t>
            </a:r>
          </a:p>
          <a:p>
            <a:pPr marL="514350" indent="-514350" algn="ctr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Уточнение условий взаимодействия для осуществления публичных функций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797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435280" cy="633670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перечня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вопросов местного значения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(вопросов непосредственного обеспечения жизнедеятельности населения (ВНОЖН)).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установлен ФЗ + право субъектов РФ</a:t>
            </a:r>
          </a:p>
          <a:p>
            <a:pPr marL="514350" indent="-514350">
              <a:buAutoNum type="arabicPeriod"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Закрытый перечень установлен ФЗ + (2014) право субъектов РФ на перераспределение полномочий по вопросам местного значения 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ВНОЖН закреплены ФЗ, но конкретный перечень определяют субъекты РФ путем перераспределения  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4139952" y="2204864"/>
            <a:ext cx="0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4165104" y="3933056"/>
            <a:ext cx="0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33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33670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Перечни полномочий (вопросов)НОЖН:</a:t>
            </a:r>
          </a:p>
          <a:p>
            <a:pPr marL="0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не подлежащие перераспределению;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те, которые могут быть перераспределены законом субъекта РФ для осуществления органами государственной власти субъекта РФ;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полномочия, перераспределенные в силу Закона № 33-ФЗ для осуществления органами государственной власти субъекта РФ, но которые могут быть перераспределены законом субъекта РФ для осуществления органами местного самоуправления.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66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4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ПНОЖН, не подлежащие перераспределению </a:t>
            </a:r>
          </a:p>
          <a:p>
            <a:pPr marL="0" indent="0" algn="ctr">
              <a:buNone/>
            </a:pPr>
            <a:endParaRPr lang="ru-RU" sz="4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и рассмотрение проекта бюджета МО</a:t>
            </a:r>
          </a:p>
          <a:p>
            <a:pPr marL="0" indent="0">
              <a:buNone/>
            </a:pPr>
            <a:r>
              <a:rPr lang="ru-RU" sz="4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владение, пользование и распоряжение имуществом, находящимся в муниципальной собственности;</a:t>
            </a:r>
          </a:p>
          <a:p>
            <a:pPr marL="0" indent="0">
              <a:buNone/>
            </a:pPr>
            <a:r>
              <a:rPr lang="ru-RU" sz="4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введение в действие местных налогов и сборов</a:t>
            </a:r>
          </a:p>
          <a:p>
            <a:pPr marL="0" indent="0">
              <a:buNone/>
            </a:pPr>
            <a:r>
              <a:rPr lang="ru-RU" sz="4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участие в осуществлении охраны здоровья граждан на территории муниципального образования</a:t>
            </a:r>
          </a:p>
          <a:p>
            <a:pPr marL="0" indent="0">
              <a:buNone/>
            </a:pP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принятие устава муниципального образования </a:t>
            </a:r>
          </a:p>
          <a:p>
            <a:pPr marL="0" indent="0">
              <a:buNone/>
            </a:pP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установление официальных символов МО;</a:t>
            </a:r>
          </a:p>
          <a:p>
            <a:pPr marL="0" indent="0">
              <a:buNone/>
            </a:pP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организационное и материально-техническое обеспечение муниципальных выборов, местного референдума;</a:t>
            </a:r>
          </a:p>
          <a:p>
            <a:pPr marL="0" indent="0">
              <a:buNone/>
            </a:pP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учреждение печатного средства массовой информации;</a:t>
            </a:r>
          </a:p>
          <a:p>
            <a:pPr marL="0" indent="0">
              <a:buNone/>
            </a:pP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создание муниципальных предприятий и учреждений и установление тарифов на их </a:t>
            </a:r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5096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осуществление мер по противодействию коррупции в границах муниципального образования;</a:t>
            </a:r>
          </a:p>
          <a:p>
            <a:pPr marL="0" indent="0">
              <a:buNone/>
            </a:pPr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13) участие в профилактике терроризма и экстремизма</a:t>
            </a:r>
          </a:p>
          <a:p>
            <a:pPr marL="0" indent="0">
              <a:buNone/>
            </a:pPr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14) участие в предупреждении и ликвидации последствий чрезвычайных ситуаций </a:t>
            </a:r>
          </a:p>
          <a:p>
            <a:pPr marL="0" indent="0">
              <a:buNone/>
            </a:pPr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15) организация и осуществление мероприятий по мобилизационной подготовке муниципальных предприятий и учреждений, </a:t>
            </a:r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17) осуществление международных и внешнеэкономических связей;</a:t>
            </a:r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18) осуществление муниципального контроля.</a:t>
            </a:r>
          </a:p>
          <a:p>
            <a:pPr marL="0" indent="0">
              <a:buNone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развитие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внутридворовых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территорий;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16) ведение учета граждан, сохранивших право на получение социальной выплаты для приобретения жилого помещения за границами территорий, ранее входивших в ЗАТО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5443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Перераспределение вопросов НЖН произвольное?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Перераспределение носит индивидуальный характер или затрагивает все виды муниципальных образований на территории субъекта РФ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9309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Границы законодательной дискреции 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(правовая позиция Конституционного Суда РФ (постановления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29 марта 2011 г.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2-П, от 26 апреля 2015 г. № 26-П, от 13 октября 2015 г. № 13-П, от 30 мая 2023 г. № 27-П и др.)</a:t>
            </a:r>
          </a:p>
          <a:p>
            <a:pPr marL="0" indent="0" algn="ctr">
              <a:buNone/>
            </a:pPr>
            <a:endParaRPr lang="ru-RU" dirty="0"/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Приближенность местной власти к населению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Формально-юридическая определенность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-- ясность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четкость и непротиворечивость определения компетенции муниципальных образований,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-- последовательное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разграничение вопросов местного значения и вопросов государственного значения,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-- взаимосогласованная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регламентация полномочий органов местного самоуправления нормативными правовыми актами различной отраслевой принадлежности.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5800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формально-юридической определенности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стабильности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 муниципальных образований как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условию предсказуемости деятельности муниципальных образований и их финансового обеспечения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876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596612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Закрытый перечень установлен ФЗ + (2014) право субъектов РФ на перераспределение полномочий по вопросам местного значения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ПНОЖН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закреплены ФЗ, но конкретный перечень определяют субъекты РФ путем перераспределения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43748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1267</TotalTime>
  <Words>566</Words>
  <Application>Microsoft Office PowerPoint</Application>
  <PresentationFormat>Экран (4:3)</PresentationFormat>
  <Paragraphs>71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доходов местного бюджета</dc:title>
  <dc:creator>oib</dc:creator>
  <cp:lastModifiedBy>BZ</cp:lastModifiedBy>
  <cp:revision>173</cp:revision>
  <dcterms:created xsi:type="dcterms:W3CDTF">2014-12-02T17:21:16Z</dcterms:created>
  <dcterms:modified xsi:type="dcterms:W3CDTF">2025-10-22T07:17:18Z</dcterms:modified>
</cp:coreProperties>
</file>