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69" r:id="rId6"/>
    <p:sldId id="259" r:id="rId7"/>
    <p:sldId id="271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7" r:id="rId16"/>
  </p:sldIdLst>
  <p:sldSz cx="9144000" cy="5143500" type="screen16x9"/>
  <p:notesSz cx="5143500" cy="9144000"/>
  <p:defaultTextStyle>
    <a:defPPr>
      <a:defRPr lang="ru-RU"/>
    </a:defPPr>
    <a:lvl1pPr marL="0" algn="l" defTabSz="685800">
      <a:defRPr sz="14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14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14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14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14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14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14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14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14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8F"/>
    <a:srgbClr val="0808AC"/>
    <a:srgbClr val="0909B7"/>
    <a:srgbClr val="0A0AC2"/>
    <a:srgbClr val="0C0CF2"/>
    <a:srgbClr val="3737F5"/>
    <a:srgbClr val="060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>
                <a:solidFill>
                  <a:srgbClr val="06068F"/>
                </a:solidFill>
                <a:latin typeface="PT Astra Serif"/>
              </a:rPr>
              <a:t>Наиболее востребованные темы сообщений, %</a:t>
            </a:r>
          </a:p>
        </c:rich>
      </c:tx>
      <c:layout>
        <c:manualLayout>
          <c:xMode val="edge"/>
          <c:yMode val="edge"/>
          <c:x val="1.539854157618851E-2"/>
          <c:y val="1.79358602339853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666666666666666E-2"/>
          <c:y val="0.1838179596206482"/>
          <c:w val="0.51944444444444449"/>
          <c:h val="0.599655593822908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4"/>
              </a:solidFill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rgbClr val="06068F"/>
                    </a:solidFill>
                    <a:latin typeface="PT Astra Serif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Лист1!$A$1:$A$7</c:f>
              <c:strCache>
                <c:ptCount val="7"/>
                <c:pt idx="0">
                  <c:v>Водоснабжение </c:v>
                </c:pt>
                <c:pt idx="1">
                  <c:v>Теплоснабжение</c:v>
                </c:pt>
                <c:pt idx="2">
                  <c:v>Многоквартирные дома</c:v>
                </c:pt>
                <c:pt idx="3">
                  <c:v>Обращение в ГЖИ</c:v>
                </c:pt>
                <c:pt idx="4">
                  <c:v>Дворы и территории общего пользования</c:v>
                </c:pt>
                <c:pt idx="5">
                  <c:v>Автомобильные дороги</c:v>
                </c:pt>
                <c:pt idx="6">
                  <c:v>Иные темы</c:v>
                </c:pt>
              </c:strCache>
            </c:str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33</c:v>
                </c:pt>
                <c:pt idx="1">
                  <c:v>22.7</c:v>
                </c:pt>
                <c:pt idx="2">
                  <c:v>16.8</c:v>
                </c:pt>
                <c:pt idx="3">
                  <c:v>5.2</c:v>
                </c:pt>
                <c:pt idx="4">
                  <c:v>4.0999999999999996</c:v>
                </c:pt>
                <c:pt idx="5">
                  <c:v>4</c:v>
                </c:pt>
                <c:pt idx="6">
                  <c:v>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651517352772771"/>
          <c:y val="8.5499120787345465E-2"/>
          <c:w val="0.44147338329929153"/>
          <c:h val="0.90958906864754496"/>
        </c:manualLayout>
      </c:layout>
      <c:overlay val="0"/>
      <c:txPr>
        <a:bodyPr/>
        <a:lstStyle/>
        <a:p>
          <a:pPr>
            <a:defRPr sz="1400" b="1">
              <a:solidFill>
                <a:srgbClr val="06068F"/>
              </a:solidFill>
              <a:latin typeface="PT Astra Serif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>
                <a:solidFill>
                  <a:srgbClr val="06068F"/>
                </a:solidFill>
                <a:latin typeface="PT Astra Serif"/>
              </a:rPr>
              <a:t>Количество поступивших сообщений граждан, ед.</a:t>
            </a:r>
          </a:p>
        </c:rich>
      </c:tx>
      <c:layout>
        <c:manualLayout>
          <c:xMode val="edge"/>
          <c:yMode val="edge"/>
          <c:x val="0.16522986364370082"/>
          <c:y val="3.015214416267898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Лист1!$A$20:$A$21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Лист1!$B$20:$B$21</c:f>
              <c:numCache>
                <c:formatCode>General</c:formatCode>
                <c:ptCount val="2"/>
                <c:pt idx="0">
                  <c:v>9091</c:v>
                </c:pt>
                <c:pt idx="1">
                  <c:v>23059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56448"/>
        <c:axId val="52057984"/>
      </c:barChart>
      <c:catAx>
        <c:axId val="52056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6068F"/>
                </a:solidFill>
                <a:latin typeface="PT Astra Serif"/>
              </a:defRPr>
            </a:pPr>
            <a:endParaRPr lang="ru-RU"/>
          </a:p>
        </c:txPr>
        <c:crossAx val="52057984"/>
        <c:crosses val="autoZero"/>
        <c:auto val="1"/>
        <c:lblAlgn val="ctr"/>
        <c:lblOffset val="100"/>
        <c:noMultiLvlLbl val="0"/>
      </c:catAx>
      <c:valAx>
        <c:axId val="5205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6068F"/>
                </a:solidFill>
                <a:latin typeface="PT Astra Serif"/>
              </a:defRPr>
            </a:pPr>
            <a:endParaRPr lang="ru-RU"/>
          </a:p>
        </c:txPr>
        <c:crossAx val="52056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16FDB-1161-4976-99A6-624638BB82E8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66444-679D-4F0D-9F58-57E691F9F4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3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66444-679D-4F0D-9F58-57E691F9F4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/>
              <a:t>11.04.2024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/>
              <a:t>11.04.2024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/>
              <a:t>11.04.2024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27384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/>
              <a:t>11.04.2024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/>
              <a:t>11.04.2024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/>
              <a:t>11.04.2024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27384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/>
              <a:t>11.04.2024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/>
              <a:t>11.04.2024</a:t>
            </a:fld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/>
              <a:t>11.04.2024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/>
              <a:t>11.04.2024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737-BD68-40AD-8978-BF8DCDE3CA58}" type="datetimeFigureOut">
              <a:rPr lang="ru-RU"/>
              <a:t>11.04.2024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83A737-BD68-40AD-8978-BF8DCDE3CA58}" type="datetimeFigureOut">
              <a:rPr lang="ru-RU"/>
              <a:t>11.04.2024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0E9D54-0B43-4EA8-B28E-D035DB4D1F5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83A737-BD68-40AD-8978-BF8DCDE3CA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11.04.2024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0E9D54-0B43-4EA8-B28E-D035DB4D1F5B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2615021" y="524771"/>
            <a:ext cx="5373216" cy="36928"/>
          </a:xfrm>
          <a:prstGeom prst="rect">
            <a:avLst/>
          </a:prstGeom>
          <a:gradFill>
            <a:gsLst>
              <a:gs pos="0">
                <a:srgbClr val="06068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>
              <a:solidFill>
                <a:srgbClr val="7A3D00"/>
              </a:solidFill>
            </a:endParaRPr>
          </a:p>
        </p:txBody>
      </p:sp>
      <p:pic>
        <p:nvPicPr>
          <p:cNvPr id="5" name="Изображение 11" descr="gerb1.png"/>
          <p:cNvPicPr>
            <a:picLocks noChangeAspect="1"/>
          </p:cNvPicPr>
          <p:nvPr/>
        </p:nvPicPr>
        <p:blipFill>
          <a:blip r:embed="rId2">
            <a:alphaModFix/>
          </a:blip>
          <a:srcRect r="1218"/>
          <a:stretch/>
        </p:blipFill>
        <p:spPr bwMode="auto">
          <a:xfrm flipH="1">
            <a:off x="235853" y="185816"/>
            <a:ext cx="945000" cy="821015"/>
          </a:xfrm>
          <a:prstGeom prst="rect">
            <a:avLst/>
          </a:prstGeom>
        </p:spPr>
      </p:pic>
      <p:sp>
        <p:nvSpPr>
          <p:cNvPr id="6" name="Text Box 13"/>
          <p:cNvSpPr>
            <a:spLocks/>
          </p:cNvSpPr>
          <p:nvPr/>
        </p:nvSpPr>
        <p:spPr bwMode="auto">
          <a:xfrm>
            <a:off x="1610885" y="1004440"/>
            <a:ext cx="5814219" cy="260714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6068F"/>
                </a:solidFill>
                <a:latin typeface="PT Astra Serif"/>
                <a:ea typeface="PT Astra Serif"/>
              </a:rPr>
              <a:t>«О реализации </a:t>
            </a:r>
            <a:r>
              <a:rPr lang="ru-RU" sz="2400" b="1" dirty="0" smtClean="0">
                <a:solidFill>
                  <a:srgbClr val="06068F"/>
                </a:solidFill>
                <a:latin typeface="PT Astra Serif"/>
                <a:ea typeface="PT Astra Serif"/>
              </a:rPr>
              <a:t>ведомственного </a:t>
            </a:r>
            <a:r>
              <a:rPr lang="ru-RU" sz="2400" b="1" dirty="0">
                <a:solidFill>
                  <a:srgbClr val="06068F"/>
                </a:solidFill>
                <a:latin typeface="PT Astra Serif"/>
                <a:ea typeface="PT Astra Serif"/>
              </a:rPr>
              <a:t>проекта «Умный город-Кострома»</a:t>
            </a:r>
          </a:p>
        </p:txBody>
      </p:sp>
      <p:sp>
        <p:nvSpPr>
          <p:cNvPr id="7" name="Прямоугольник 12"/>
          <p:cNvSpPr/>
          <p:nvPr/>
        </p:nvSpPr>
        <p:spPr bwMode="auto">
          <a:xfrm>
            <a:off x="4517994" y="3807794"/>
            <a:ext cx="3402377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06068F"/>
                </a:solidFill>
                <a:latin typeface="Arial"/>
                <a:cs typeface="Arial"/>
              </a:rPr>
              <a:t> </a:t>
            </a:r>
            <a:endParaRPr lang="ru-RU" sz="1100">
              <a:solidFill>
                <a:srgbClr val="06068F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4133850" y="280854"/>
            <a:ext cx="4733925" cy="31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r>
              <a:rPr lang="ru-RU" sz="160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ДЕПЦИФРЫ КОСТРОМСКОЙ ОБЛАСТИ</a:t>
            </a:r>
            <a:endParaRPr/>
          </a:p>
        </p:txBody>
      </p:sp>
      <p:sp>
        <p:nvSpPr>
          <p:cNvPr id="9" name="Прямоугольник 15"/>
          <p:cNvSpPr/>
          <p:nvPr/>
        </p:nvSpPr>
        <p:spPr bwMode="auto">
          <a:xfrm>
            <a:off x="3781706" y="4046319"/>
            <a:ext cx="5048397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Диденко Дмитрий Николаевич, директор </a:t>
            </a:r>
          </a:p>
          <a:p>
            <a:pPr algn="r">
              <a:defRPr/>
            </a:pPr>
            <a:r>
              <a:rPr lang="ru-RU" b="1" dirty="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департамента цифрового развития</a:t>
            </a:r>
            <a:endParaRPr lang="ru-RU" b="1" dirty="0">
              <a:solidFill>
                <a:srgbClr val="06068F"/>
              </a:solidFill>
              <a:latin typeface="PT Astra Serif"/>
              <a:ea typeface="PT Astra Serif"/>
            </a:endParaRPr>
          </a:p>
          <a:p>
            <a:pPr algn="r">
              <a:defRPr/>
            </a:pPr>
            <a:r>
              <a:rPr lang="ru-RU" b="1" dirty="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 Костромской области</a:t>
            </a:r>
            <a:endParaRPr lang="ru-RU" b="1" dirty="0">
              <a:solidFill>
                <a:srgbClr val="06068F"/>
              </a:solidFill>
              <a:latin typeface="PT Astra Serif"/>
              <a:ea typeface="PT Astra Serif"/>
            </a:endParaRPr>
          </a:p>
          <a:p>
            <a:pPr>
              <a:defRPr/>
            </a:pPr>
            <a:r>
              <a:rPr lang="ru-RU" b="1" dirty="0" smtClean="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12 апреля </a:t>
            </a:r>
            <a:r>
              <a:rPr lang="ru-RU" b="1" dirty="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2024 г.</a:t>
            </a:r>
          </a:p>
        </p:txBody>
      </p:sp>
      <p:pic>
        <p:nvPicPr>
          <p:cNvPr id="10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51514" y="270525"/>
            <a:ext cx="1782011" cy="730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73028" y="1987734"/>
            <a:ext cx="2200223" cy="1100111"/>
          </a:xfrm>
          <a:prstGeom prst="rect">
            <a:avLst/>
          </a:prstGeom>
        </p:spPr>
      </p:pic>
      <p:sp>
        <p:nvSpPr>
          <p:cNvPr id="5" name="Прямоугольник 9"/>
          <p:cNvSpPr/>
          <p:nvPr/>
        </p:nvSpPr>
        <p:spPr bwMode="auto">
          <a:xfrm>
            <a:off x="2613829" y="578955"/>
            <a:ext cx="5373216" cy="36927"/>
          </a:xfrm>
          <a:prstGeom prst="rect">
            <a:avLst/>
          </a:prstGeom>
          <a:gradFill>
            <a:gsLst>
              <a:gs pos="0">
                <a:srgbClr val="06068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>
              <a:solidFill>
                <a:srgbClr val="7A3D00"/>
              </a:solidFill>
            </a:endParaRPr>
          </a:p>
        </p:txBody>
      </p:sp>
      <p:pic>
        <p:nvPicPr>
          <p:cNvPr id="6" name="Изображение 11" descr="gerb1.png"/>
          <p:cNvPicPr>
            <a:picLocks noChangeAspect="1"/>
          </p:cNvPicPr>
          <p:nvPr/>
        </p:nvPicPr>
        <p:blipFill>
          <a:blip r:embed="rId3">
            <a:alphaModFix/>
          </a:blip>
          <a:srcRect r="1218"/>
          <a:stretch/>
        </p:blipFill>
        <p:spPr bwMode="auto">
          <a:xfrm flipH="1">
            <a:off x="224524" y="186912"/>
            <a:ext cx="945000" cy="821013"/>
          </a:xfrm>
          <a:prstGeom prst="rect">
            <a:avLst/>
          </a:prstGeom>
        </p:spPr>
      </p:pic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3762372" y="94581"/>
            <a:ext cx="5019673" cy="561690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endParaRPr lang="ru-RU" sz="1600">
              <a:solidFill>
                <a:srgbClr val="06068F"/>
              </a:solidFill>
              <a:latin typeface="PT Astra Serif"/>
              <a:ea typeface="PT Astra Serif"/>
              <a:cs typeface="Arial"/>
            </a:endParaRPr>
          </a:p>
          <a:p>
            <a:pPr algn="r">
              <a:defRPr/>
            </a:pPr>
            <a:r>
              <a:rPr lang="ru-RU" sz="160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ДЕПЦИФРЫ КОСТРОМСКОЙ ОБЛАСТИ</a:t>
            </a:r>
            <a:endParaRPr/>
          </a:p>
        </p:txBody>
      </p:sp>
      <p:sp>
        <p:nvSpPr>
          <p:cNvPr id="8" name="Прямоугольник 16"/>
          <p:cNvSpPr/>
          <p:nvPr/>
        </p:nvSpPr>
        <p:spPr bwMode="auto">
          <a:xfrm>
            <a:off x="4517992" y="3807792"/>
            <a:ext cx="3402375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06068F"/>
                </a:solidFill>
                <a:latin typeface="Arial"/>
                <a:cs typeface="Arial"/>
              </a:rPr>
              <a:t> </a:t>
            </a:r>
            <a:endParaRPr lang="ru-RU" sz="1100">
              <a:solidFill>
                <a:srgbClr val="06068F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3"/>
          <p:cNvSpPr/>
          <p:nvPr/>
        </p:nvSpPr>
        <p:spPr bwMode="auto">
          <a:xfrm>
            <a:off x="442098" y="1067779"/>
            <a:ext cx="5930102" cy="3664211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Ключевые  направления </a:t>
            </a:r>
            <a:endParaRPr b="1" dirty="0"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endParaRPr sz="1000" b="1" dirty="0">
              <a:solidFill>
                <a:schemeClr val="accent1">
                  <a:lumMod val="7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В </a:t>
            </a:r>
            <a:r>
              <a:rPr b="1" dirty="0" err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сфере</a:t>
            </a:r>
            <a:r>
              <a:rPr b="1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b="1" dirty="0" err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здравоохранения</a:t>
            </a:r>
            <a:r>
              <a:rPr b="1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:</a:t>
            </a:r>
          </a:p>
          <a:p>
            <a:pPr marL="228805" indent="-228805" algn="just">
              <a:buFont typeface="Arial"/>
              <a:buChar char="•"/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Внедрена государственная информационная система Костромской области «Управление скорой и неотложной медицинской помощью»</a:t>
            </a:r>
            <a:endParaRPr b="1" i="0" u="none" dirty="0">
              <a:solidFill>
                <a:srgbClr val="1A069C"/>
              </a:solidFill>
              <a:latin typeface="PT Astra Serif"/>
              <a:ea typeface="PT Astra Serif"/>
              <a:cs typeface="PT Astra Serif"/>
            </a:endParaRPr>
          </a:p>
          <a:p>
            <a:pPr algn="just">
              <a:defRPr/>
            </a:pPr>
            <a:endParaRPr sz="1000" b="1" i="0" u="none" dirty="0">
              <a:solidFill>
                <a:srgbClr val="1A069C"/>
              </a:solidFill>
              <a:latin typeface="PT Astra Serif"/>
              <a:ea typeface="PT Astra Serif"/>
              <a:cs typeface="PT Astra Serif"/>
            </a:endParaRPr>
          </a:p>
          <a:p>
            <a:pPr marL="228805" indent="-228805" algn="just">
              <a:buFont typeface="Arial"/>
              <a:buChar char="•"/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Предоставление услуги «Прием заявок (запись) на прием к врачу»:</a:t>
            </a:r>
          </a:p>
          <a:p>
            <a:pPr algn="just"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    - на федеральном портале «</a:t>
            </a:r>
            <a:r>
              <a:rPr lang="ru-RU" b="1" i="0" u="none" strike="noStrike" cap="none" spc="0" dirty="0" err="1">
                <a:solidFill>
                  <a:srgbClr val="1A069C"/>
                </a:solidFill>
                <a:latin typeface="PT Astra Serif"/>
                <a:cs typeface="PT Astra Serif"/>
              </a:rPr>
              <a:t>Госуслуги.ру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»;</a:t>
            </a:r>
          </a:p>
          <a:p>
            <a:pPr algn="just"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    - на региональном портале «Регистратура44.РФ»;</a:t>
            </a:r>
          </a:p>
          <a:p>
            <a:pPr algn="just"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    - с помощью мобильного приложения «</a:t>
            </a:r>
            <a:r>
              <a:rPr lang="ru-RU" b="1" i="0" u="none" strike="noStrike" cap="none" spc="0" dirty="0" err="1">
                <a:solidFill>
                  <a:srgbClr val="1A069C"/>
                </a:solidFill>
                <a:latin typeface="PT Astra Serif"/>
                <a:cs typeface="PT Astra Serif"/>
              </a:rPr>
              <a:t>Витакарта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»;</a:t>
            </a:r>
          </a:p>
          <a:p>
            <a:pPr algn="just"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    - в регистратуре медицинской </a:t>
            </a:r>
            <a:r>
              <a:rPr lang="ru-RU" b="1" i="0" u="none" strike="noStrike" cap="none" spc="0" dirty="0" smtClean="0">
                <a:solidFill>
                  <a:srgbClr val="1A069C"/>
                </a:solidFill>
                <a:latin typeface="PT Astra Serif"/>
                <a:cs typeface="PT Astra Serif"/>
              </a:rPr>
              <a:t>организации;</a:t>
            </a:r>
            <a:endParaRPr lang="ru-RU" b="1" i="0" u="none" strike="noStrike" cap="none" spc="0" dirty="0">
              <a:solidFill>
                <a:srgbClr val="1A069C"/>
              </a:solidFill>
              <a:latin typeface="PT Astra Serif"/>
              <a:cs typeface="PT Astra Serif"/>
            </a:endParaRPr>
          </a:p>
          <a:p>
            <a:pPr algn="just"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      (при личном обращении, либо по телефону);</a:t>
            </a:r>
          </a:p>
          <a:p>
            <a:pPr algn="just"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    - через Единый </a:t>
            </a:r>
            <a:r>
              <a:rPr lang="ru-RU" b="1" i="0" u="none" strike="noStrike" cap="none" spc="0" dirty="0" err="1" smtClean="0">
                <a:solidFill>
                  <a:srgbClr val="1A069C"/>
                </a:solidFill>
                <a:latin typeface="PT Astra Serif"/>
                <a:cs typeface="PT Astra Serif"/>
              </a:rPr>
              <a:t>Call</a:t>
            </a:r>
            <a:r>
              <a:rPr lang="ru-RU" b="1" i="0" u="none" strike="noStrike" cap="none" spc="0" dirty="0" smtClean="0">
                <a:solidFill>
                  <a:srgbClr val="1A069C"/>
                </a:solidFill>
                <a:latin typeface="PT Astra Serif"/>
                <a:cs typeface="PT Astra Serif"/>
              </a:rPr>
              <a:t>-центр</a:t>
            </a:r>
            <a:r>
              <a:rPr lang="ru-RU" b="1" dirty="0">
                <a:solidFill>
                  <a:srgbClr val="1A069C"/>
                </a:solidFill>
                <a:latin typeface="PT Astra Serif"/>
                <a:cs typeface="PT Astra Serif"/>
              </a:rPr>
              <a:t> </a:t>
            </a:r>
            <a:r>
              <a:rPr lang="ru-RU" b="1" i="0" u="none" strike="noStrike" cap="none" spc="0" dirty="0" smtClean="0">
                <a:solidFill>
                  <a:srgbClr val="1A069C"/>
                </a:solidFill>
                <a:latin typeface="PT Astra Serif"/>
                <a:cs typeface="PT Astra Serif"/>
              </a:rPr>
              <a:t>по 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бесплатному номеру </a:t>
            </a:r>
            <a:r>
              <a:rPr lang="ru-RU" b="1" i="0" u="none" strike="noStrike" cap="none" spc="0" dirty="0" smtClean="0">
                <a:solidFill>
                  <a:srgbClr val="1A069C"/>
                </a:solidFill>
                <a:latin typeface="PT Astra Serif"/>
                <a:cs typeface="PT Astra Serif"/>
              </a:rPr>
              <a:t>             8800-450-03-03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;</a:t>
            </a:r>
          </a:p>
          <a:p>
            <a:pPr algn="just"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    - с использованием </a:t>
            </a:r>
            <a:r>
              <a:rPr lang="ru-RU" b="1" i="0" u="none" strike="noStrike" cap="none" spc="0" dirty="0" err="1">
                <a:solidFill>
                  <a:srgbClr val="1A069C"/>
                </a:solidFill>
                <a:latin typeface="PT Astra Serif"/>
                <a:cs typeface="PT Astra Serif"/>
              </a:rPr>
              <a:t>инфоматов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 - электронных </a:t>
            </a:r>
            <a:r>
              <a:rPr lang="ru-RU" b="1" i="0" u="none" strike="noStrike" cap="none" spc="0" dirty="0" smtClean="0">
                <a:solidFill>
                  <a:srgbClr val="1A069C"/>
                </a:solidFill>
                <a:latin typeface="PT Astra Serif"/>
                <a:cs typeface="PT Astra Serif"/>
              </a:rPr>
              <a:t>терминалов</a:t>
            </a:r>
            <a:endParaRPr lang="ru-RU" b="1" i="0" u="none" strike="noStrike" cap="none" spc="0" dirty="0">
              <a:solidFill>
                <a:srgbClr val="1A069C"/>
              </a:solidFill>
              <a:latin typeface="PT Astra Serif"/>
              <a:cs typeface="PT Astra Serif"/>
            </a:endParaRPr>
          </a:p>
        </p:txBody>
      </p:sp>
      <p:pic>
        <p:nvPicPr>
          <p:cNvPr id="10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51512" y="270523"/>
            <a:ext cx="1782009" cy="7301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473028" y="709332"/>
            <a:ext cx="2200223" cy="14668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rcRect l="19662" t="-109" r="24343" b="7572"/>
          <a:stretch/>
        </p:blipFill>
        <p:spPr bwMode="auto">
          <a:xfrm>
            <a:off x="6473028" y="2928092"/>
            <a:ext cx="2200223" cy="1818073"/>
          </a:xfrm>
          <a:prstGeom prst="rect">
            <a:avLst/>
          </a:prstGeom>
        </p:spPr>
      </p:pic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7E0E9D54-0B43-4EA8-B28E-D035DB4D1F5B}" type="slidenum">
              <a:rPr lang="ru-RU" sz="1200">
                <a:solidFill>
                  <a:srgbClr val="000099"/>
                </a:solidFill>
                <a:latin typeface="PT Astra Serif"/>
              </a:rPr>
              <a:t>10</a:t>
            </a:fld>
            <a:endParaRPr lang="ru-RU" sz="1200" dirty="0">
              <a:solidFill>
                <a:srgbClr val="000099"/>
              </a:solidFill>
              <a:latin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2613831" y="578957"/>
            <a:ext cx="5373216" cy="36928"/>
          </a:xfrm>
          <a:prstGeom prst="rect">
            <a:avLst/>
          </a:prstGeom>
          <a:gradFill>
            <a:gsLst>
              <a:gs pos="0">
                <a:srgbClr val="06068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>
              <a:solidFill>
                <a:srgbClr val="7A3D00"/>
              </a:solidFill>
            </a:endParaRPr>
          </a:p>
        </p:txBody>
      </p:sp>
      <p:pic>
        <p:nvPicPr>
          <p:cNvPr id="5" name="Изображение 11" descr="gerb1.png"/>
          <p:cNvPicPr>
            <a:picLocks noChangeAspect="1"/>
          </p:cNvPicPr>
          <p:nvPr/>
        </p:nvPicPr>
        <p:blipFill>
          <a:blip r:embed="rId2">
            <a:alphaModFix/>
          </a:blip>
          <a:srcRect r="1218"/>
          <a:stretch/>
        </p:blipFill>
        <p:spPr bwMode="auto">
          <a:xfrm flipH="1">
            <a:off x="224526" y="186914"/>
            <a:ext cx="945000" cy="821015"/>
          </a:xfrm>
          <a:prstGeom prst="rect">
            <a:avLst/>
          </a:prstGeom>
        </p:spPr>
      </p:pic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3762374" y="94581"/>
            <a:ext cx="5019675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endParaRPr lang="ru-RU" sz="1600">
              <a:solidFill>
                <a:srgbClr val="06068F"/>
              </a:solidFill>
              <a:latin typeface="PT Astra Serif"/>
              <a:ea typeface="PT Astra Serif"/>
              <a:cs typeface="Arial"/>
            </a:endParaRPr>
          </a:p>
          <a:p>
            <a:pPr algn="r">
              <a:defRPr/>
            </a:pPr>
            <a:r>
              <a:rPr lang="ru-RU" sz="160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ДЕПЦИФРЫ КОСТРОМСКОЙ ОБЛАСТИ</a:t>
            </a:r>
            <a:endParaRPr/>
          </a:p>
        </p:txBody>
      </p:sp>
      <p:sp>
        <p:nvSpPr>
          <p:cNvPr id="7" name="Прямоугольник 16"/>
          <p:cNvSpPr/>
          <p:nvPr/>
        </p:nvSpPr>
        <p:spPr bwMode="auto">
          <a:xfrm>
            <a:off x="4517994" y="3807794"/>
            <a:ext cx="3402377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06068F"/>
                </a:solidFill>
                <a:latin typeface="Arial"/>
                <a:cs typeface="Arial"/>
              </a:rPr>
              <a:t> </a:t>
            </a:r>
            <a:endParaRPr lang="ru-RU" sz="1100">
              <a:solidFill>
                <a:srgbClr val="06068F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3"/>
          <p:cNvSpPr/>
          <p:nvPr/>
        </p:nvSpPr>
        <p:spPr bwMode="auto">
          <a:xfrm>
            <a:off x="466723" y="1134099"/>
            <a:ext cx="5368150" cy="3525883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>
              <a:defRPr/>
            </a:pPr>
            <a:endParaRPr lang="ru-RU" dirty="0"/>
          </a:p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Ключевые направления</a:t>
            </a:r>
            <a:endParaRPr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algn="just">
              <a:defRPr/>
            </a:pPr>
            <a:endParaRPr sz="1000" dirty="0">
              <a:latin typeface="PT Astra Serif" pitchFamily="18" charset="-52"/>
              <a:ea typeface="PT Astra Serif" pitchFamily="18" charset="-52"/>
              <a:cs typeface="Times New Roman"/>
            </a:endParaRPr>
          </a:p>
          <a:p>
            <a:pPr algn="just">
              <a:defRPr/>
            </a:pPr>
            <a:r>
              <a:rPr lang="ru-RU" b="1" i="0" u="none" strike="noStrike" cap="none" spc="0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В сфере образования:</a:t>
            </a:r>
            <a:endParaRPr sz="1000" b="1" dirty="0">
              <a:solidFill>
                <a:srgbClr val="1A069C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marL="228804" indent="-228804" algn="just">
              <a:buFont typeface="Arial"/>
              <a:buChar char="•"/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Проект «Ладошки» </a:t>
            </a:r>
            <a:endParaRPr b="1" dirty="0">
              <a:solidFill>
                <a:srgbClr val="1A069C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algn="just">
              <a:defRPr/>
            </a:pPr>
            <a:endParaRPr sz="1000" b="1" dirty="0">
              <a:solidFill>
                <a:srgbClr val="1A069C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marL="228805" indent="-228805" algn="just">
              <a:buFont typeface="Arial"/>
              <a:buChar char="•"/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«Электронные дневники» </a:t>
            </a:r>
            <a:endParaRPr b="1" dirty="0">
              <a:solidFill>
                <a:srgbClr val="1A069C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algn="l">
              <a:defRPr/>
            </a:pPr>
            <a:endParaRPr sz="1000" b="1" dirty="0">
              <a:solidFill>
                <a:srgbClr val="1A069C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marL="228805" indent="-228805" algn="l">
              <a:buFont typeface="Arial"/>
              <a:buChar char="•"/>
              <a:defRPr/>
            </a:pPr>
            <a:r>
              <a:rPr lang="ru-RU" b="1" i="0" u="none" strike="noStrike" cap="none" spc="0" dirty="0" err="1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Проактивные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сервисы подборки                                         цифрового образовательного контента </a:t>
            </a:r>
            <a:endParaRPr b="1" dirty="0">
              <a:solidFill>
                <a:srgbClr val="1A069C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algn="just">
              <a:defRPr/>
            </a:pPr>
            <a:endParaRPr sz="1000" b="1" dirty="0">
              <a:solidFill>
                <a:srgbClr val="1A069C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marL="228804" indent="-228804" algn="just">
              <a:buFont typeface="Arial"/>
              <a:buChar char="•"/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«Универсальная Электронная Школьная Карта»</a:t>
            </a:r>
          </a:p>
          <a:p>
            <a:pPr algn="just">
              <a:defRPr/>
            </a:pPr>
            <a:endParaRPr lang="ru-RU" sz="1000" b="1" i="0" u="none" strike="noStrike" cap="none" spc="0" dirty="0">
              <a:solidFill>
                <a:srgbClr val="1A069C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marL="228804" indent="-228804" algn="just">
              <a:buFont typeface="Arial"/>
              <a:buChar char="•"/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Внедрение образовательной платформы «</a:t>
            </a:r>
            <a:r>
              <a:rPr lang="ru-RU" b="1" i="0" u="none" strike="noStrike" cap="none" spc="0" dirty="0" err="1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Сферум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»</a:t>
            </a:r>
          </a:p>
          <a:p>
            <a:pPr marL="228804" indent="-228804" algn="just">
              <a:buFont typeface="Arial"/>
              <a:buChar char="•"/>
              <a:defRPr/>
            </a:pPr>
            <a:endParaRPr lang="ru-RU" sz="1000" b="1" i="0" u="none" strike="noStrike" cap="none" spc="0" dirty="0">
              <a:solidFill>
                <a:srgbClr val="1A069C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marL="228804" indent="-228804" algn="just">
              <a:buFont typeface="Arial"/>
              <a:buChar char="•"/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Сервисы платформы «Цифровой образовательный контент</a:t>
            </a:r>
            <a:r>
              <a:rPr lang="ru-RU" b="1" i="0" u="none" strike="noStrike" cap="none" spc="0" dirty="0" smtClean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»</a:t>
            </a:r>
            <a:endParaRPr b="1" dirty="0">
              <a:solidFill>
                <a:srgbClr val="1A069C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marL="228805" indent="-228805" algn="just">
              <a:buFont typeface="Arial"/>
              <a:buChar char="•"/>
              <a:defRPr/>
            </a:pPr>
            <a:endParaRPr b="1" dirty="0">
              <a:solidFill>
                <a:srgbClr val="1A069C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</p:txBody>
      </p:sp>
      <p:pic>
        <p:nvPicPr>
          <p:cNvPr id="9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51514" y="270525"/>
            <a:ext cx="1782011" cy="7301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90493" y="1105025"/>
            <a:ext cx="2991555" cy="16827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66240" y="2723398"/>
            <a:ext cx="3040062" cy="2018790"/>
          </a:xfrm>
          <a:prstGeom prst="rect">
            <a:avLst/>
          </a:prstGeom>
        </p:spPr>
      </p:pic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7E0E9D54-0B43-4EA8-B28E-D035DB4D1F5B}" type="slidenum">
              <a:rPr lang="ru-RU" sz="1200">
                <a:solidFill>
                  <a:srgbClr val="000099"/>
                </a:solidFill>
                <a:latin typeface="PT Astra Serif"/>
              </a:rPr>
              <a:t>11</a:t>
            </a:fld>
            <a:endParaRPr lang="ru-RU" sz="1200" dirty="0">
              <a:solidFill>
                <a:srgbClr val="000099"/>
              </a:solidFill>
              <a:latin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2613829" y="578955"/>
            <a:ext cx="5373216" cy="36927"/>
          </a:xfrm>
          <a:prstGeom prst="rect">
            <a:avLst/>
          </a:prstGeom>
          <a:gradFill>
            <a:gsLst>
              <a:gs pos="0">
                <a:srgbClr val="06068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>
              <a:solidFill>
                <a:srgbClr val="7A3D00"/>
              </a:solidFill>
            </a:endParaRPr>
          </a:p>
        </p:txBody>
      </p:sp>
      <p:pic>
        <p:nvPicPr>
          <p:cNvPr id="5" name="Изображение 11" descr="gerb1.png"/>
          <p:cNvPicPr>
            <a:picLocks noChangeAspect="1"/>
          </p:cNvPicPr>
          <p:nvPr/>
        </p:nvPicPr>
        <p:blipFill>
          <a:blip r:embed="rId2">
            <a:alphaModFix/>
          </a:blip>
          <a:srcRect r="1218"/>
          <a:stretch/>
        </p:blipFill>
        <p:spPr bwMode="auto">
          <a:xfrm flipH="1">
            <a:off x="224524" y="186912"/>
            <a:ext cx="945000" cy="821013"/>
          </a:xfrm>
          <a:prstGeom prst="rect">
            <a:avLst/>
          </a:prstGeom>
        </p:spPr>
      </p:pic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3762372" y="94581"/>
            <a:ext cx="5019673" cy="561690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endParaRPr lang="ru-RU" sz="1600">
              <a:solidFill>
                <a:srgbClr val="06068F"/>
              </a:solidFill>
              <a:latin typeface="PT Astra Serif"/>
              <a:ea typeface="PT Astra Serif"/>
              <a:cs typeface="Arial"/>
            </a:endParaRPr>
          </a:p>
          <a:p>
            <a:pPr algn="r">
              <a:defRPr/>
            </a:pPr>
            <a:r>
              <a:rPr lang="ru-RU" sz="160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ДЕПЦИФРЫ КОСТРОМСКОЙ ОБЛАСТИ</a:t>
            </a:r>
            <a:endParaRPr/>
          </a:p>
        </p:txBody>
      </p:sp>
      <p:sp>
        <p:nvSpPr>
          <p:cNvPr id="7" name="Прямоугольник 16"/>
          <p:cNvSpPr/>
          <p:nvPr/>
        </p:nvSpPr>
        <p:spPr bwMode="auto">
          <a:xfrm>
            <a:off x="4517992" y="3807792"/>
            <a:ext cx="3402375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06068F"/>
                </a:solidFill>
                <a:latin typeface="Arial"/>
                <a:cs typeface="Arial"/>
              </a:rPr>
              <a:t> </a:t>
            </a:r>
            <a:endParaRPr lang="ru-RU" sz="1100">
              <a:solidFill>
                <a:srgbClr val="06068F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3"/>
          <p:cNvSpPr/>
          <p:nvPr/>
        </p:nvSpPr>
        <p:spPr bwMode="auto">
          <a:xfrm>
            <a:off x="455783" y="1412146"/>
            <a:ext cx="5282483" cy="2743780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Ключевые  направления </a:t>
            </a:r>
            <a:endParaRPr b="1" dirty="0">
              <a:latin typeface="PT Astra Serif"/>
              <a:ea typeface="PT Astra Serif"/>
              <a:cs typeface="PT Astra Serif"/>
            </a:endParaRPr>
          </a:p>
          <a:p>
            <a:pPr algn="just">
              <a:defRPr/>
            </a:pPr>
            <a:endParaRPr sz="1000" b="1" dirty="0">
              <a:solidFill>
                <a:schemeClr val="accent1">
                  <a:lumMod val="7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В </a:t>
            </a:r>
            <a:r>
              <a:rPr b="1" dirty="0" err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сфере</a:t>
            </a:r>
            <a:r>
              <a:rPr b="1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 </a:t>
            </a:r>
            <a:r>
              <a:rPr b="1" dirty="0" err="1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культуры</a:t>
            </a:r>
            <a:r>
              <a:rPr b="1" dirty="0" smtClean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:</a:t>
            </a:r>
            <a:endParaRPr b="1" dirty="0">
              <a:solidFill>
                <a:srgbClr val="FF0000"/>
              </a:solidFill>
              <a:latin typeface="PT Astra Serif"/>
              <a:ea typeface="PT Astra Serif"/>
              <a:cs typeface="PT Astra Serif"/>
            </a:endParaRPr>
          </a:p>
          <a:p>
            <a:pPr algn="just"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Виртуальные концертные залы: </a:t>
            </a:r>
            <a:r>
              <a:rPr b="1" i="0" u="none" dirty="0">
                <a:solidFill>
                  <a:srgbClr val="1A069C"/>
                </a:solidFill>
                <a:latin typeface="PT Astra Serif"/>
                <a:ea typeface="PT Astra Serif"/>
                <a:cs typeface="PT Astra Serif"/>
              </a:rPr>
              <a:t>1323 </a:t>
            </a:r>
            <a:r>
              <a:rPr b="1" i="0" u="none" dirty="0" err="1">
                <a:solidFill>
                  <a:srgbClr val="1A069C"/>
                </a:solidFill>
                <a:latin typeface="PT Astra Serif"/>
                <a:ea typeface="PT Astra Serif"/>
                <a:cs typeface="PT Astra Serif"/>
              </a:rPr>
              <a:t>мероприятий</a:t>
            </a:r>
            <a:r>
              <a:rPr b="1" i="0" u="none" dirty="0">
                <a:solidFill>
                  <a:srgbClr val="1A069C"/>
                </a:solidFill>
                <a:latin typeface="PT Astra Serif"/>
                <a:ea typeface="PT Astra Serif"/>
                <a:cs typeface="PT Astra Serif"/>
              </a:rPr>
              <a:t>, </a:t>
            </a:r>
            <a:r>
              <a:rPr lang="ru-RU" b="1" i="0" u="none" dirty="0" smtClean="0">
                <a:solidFill>
                  <a:srgbClr val="1A069C"/>
                </a:solidFill>
                <a:latin typeface="PT Astra Serif"/>
                <a:ea typeface="PT Astra Serif"/>
                <a:cs typeface="PT Astra Serif"/>
              </a:rPr>
              <a:t>         </a:t>
            </a:r>
            <a:r>
              <a:rPr b="1" i="0" u="none" dirty="0" smtClean="0">
                <a:solidFill>
                  <a:srgbClr val="1A069C"/>
                </a:solidFill>
                <a:latin typeface="PT Astra Serif"/>
                <a:ea typeface="PT Astra Serif"/>
                <a:cs typeface="PT Astra Serif"/>
              </a:rPr>
              <a:t>53 </a:t>
            </a:r>
            <a:r>
              <a:rPr b="1" i="0" u="none" dirty="0">
                <a:solidFill>
                  <a:srgbClr val="1A069C"/>
                </a:solidFill>
                <a:latin typeface="PT Astra Serif"/>
                <a:ea typeface="PT Astra Serif"/>
                <a:cs typeface="PT Astra Serif"/>
              </a:rPr>
              <a:t>888 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зрителей</a:t>
            </a:r>
          </a:p>
          <a:p>
            <a:pPr algn="just">
              <a:defRPr/>
            </a:pPr>
            <a:endParaRPr lang="ru-RU" sz="1000" b="1" i="0" u="none" strike="noStrike" cap="none" spc="0" dirty="0">
              <a:solidFill>
                <a:srgbClr val="1A069C"/>
              </a:solidFill>
              <a:latin typeface="PT Astra Serif"/>
              <a:cs typeface="PT Astra Serif"/>
            </a:endParaRPr>
          </a:p>
          <a:p>
            <a:pPr algn="just"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ea typeface="PT Astra Serif"/>
                <a:cs typeface="PT Astra Serif"/>
              </a:rPr>
              <a:t>«</a:t>
            </a:r>
            <a:r>
              <a:rPr b="1" dirty="0">
                <a:solidFill>
                  <a:srgbClr val="06068F"/>
                </a:solidFill>
                <a:latin typeface="PT Astra Serif"/>
                <a:cs typeface="PT Astra Serif"/>
              </a:rPr>
              <a:t>PRO</a:t>
            </a:r>
            <a:r>
              <a:rPr lang="ru-RU" b="1" dirty="0">
                <a:solidFill>
                  <a:srgbClr val="06068F"/>
                </a:solidFill>
                <a:latin typeface="PT Astra Serif"/>
                <a:cs typeface="PT Astra Serif"/>
              </a:rPr>
              <a:t>.</a:t>
            </a:r>
            <a:r>
              <a:rPr lang="ru-RU" b="1" dirty="0" err="1">
                <a:solidFill>
                  <a:srgbClr val="06068F"/>
                </a:solidFill>
                <a:latin typeface="PT Astra Serif"/>
                <a:cs typeface="PT Astra Serif"/>
              </a:rPr>
              <a:t>Культура.РФ</a:t>
            </a:r>
            <a:r>
              <a:rPr lang="ru-RU" b="1" dirty="0">
                <a:solidFill>
                  <a:srgbClr val="06068F"/>
                </a:solidFill>
                <a:latin typeface="PT Astra Serif"/>
                <a:cs typeface="PT Astra Serif"/>
              </a:rPr>
              <a:t>»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ea typeface="PT Astra Serif"/>
                <a:cs typeface="PT Astra Serif"/>
              </a:rPr>
              <a:t>: </a:t>
            </a:r>
            <a:r>
              <a:rPr lang="ru-RU" b="1" i="0" u="none" strike="noStrike" cap="none" spc="0" dirty="0" smtClean="0">
                <a:solidFill>
                  <a:srgbClr val="1A069C"/>
                </a:solidFill>
                <a:latin typeface="PT Astra Serif"/>
                <a:ea typeface="PT Astra Serif"/>
                <a:cs typeface="PT Astra Serif"/>
              </a:rPr>
              <a:t>4 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ea typeface="PT Astra Serif"/>
                <a:cs typeface="PT Astra Serif"/>
              </a:rPr>
              <a:t>213 развернутых анонсов мероприятий, количество посещений - 1 184 944 ед.</a:t>
            </a:r>
          </a:p>
          <a:p>
            <a:pPr algn="just">
              <a:defRPr/>
            </a:pPr>
            <a:endParaRPr lang="ru-RU" sz="1000" b="1" i="0" u="none" strike="noStrike" cap="none" spc="0" dirty="0">
              <a:solidFill>
                <a:srgbClr val="1A069C"/>
              </a:solidFill>
              <a:latin typeface="PT Astra Serif"/>
              <a:cs typeface="PT Astra Serif"/>
            </a:endParaRPr>
          </a:p>
          <a:p>
            <a:pPr algn="just"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ea typeface="PT Astra Serif"/>
                <a:cs typeface="PT Astra Serif"/>
              </a:rPr>
              <a:t>В Костромской области «Пушкинскую карту» оформили 68% молодежи. По процентному количеству участников программы регион находится </a:t>
            </a:r>
            <a:r>
              <a:rPr lang="ru-RU" b="1" i="0" u="sng" strike="noStrike" cap="none" spc="0" dirty="0">
                <a:solidFill>
                  <a:srgbClr val="1A069C"/>
                </a:solidFill>
                <a:latin typeface="PT Astra Serif"/>
                <a:ea typeface="PT Astra Serif"/>
                <a:cs typeface="PT Astra Serif"/>
              </a:rPr>
              <a:t>на 4-м месте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ea typeface="PT Astra Serif"/>
                <a:cs typeface="PT Astra Serif"/>
              </a:rPr>
              <a:t> среди субъектов ЦФО</a:t>
            </a:r>
            <a:r>
              <a:rPr lang="ru-RU" b="1" i="0" u="none" strike="noStrike" cap="none" spc="0" dirty="0" smtClean="0">
                <a:solidFill>
                  <a:srgbClr val="1A069C"/>
                </a:solidFill>
                <a:latin typeface="PT Astra Serif"/>
                <a:ea typeface="PT Astra Serif"/>
                <a:cs typeface="PT Astra Serif"/>
              </a:rPr>
              <a:t>.</a:t>
            </a:r>
            <a:endParaRPr b="1" i="0" u="none" strike="noStrike" cap="none" spc="0" dirty="0">
              <a:solidFill>
                <a:srgbClr val="1A069C"/>
              </a:solidFill>
              <a:latin typeface="PT Astra Serif"/>
              <a:cs typeface="PT Astra Serif"/>
            </a:endParaRPr>
          </a:p>
        </p:txBody>
      </p:sp>
      <p:pic>
        <p:nvPicPr>
          <p:cNvPr id="9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51512" y="270523"/>
            <a:ext cx="1782009" cy="7301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 r="49961" b="2947"/>
          <a:stretch/>
        </p:blipFill>
        <p:spPr bwMode="auto">
          <a:xfrm>
            <a:off x="5895767" y="833399"/>
            <a:ext cx="2616927" cy="19570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940152" y="2744118"/>
            <a:ext cx="2535378" cy="2059880"/>
          </a:xfrm>
          <a:prstGeom prst="rect">
            <a:avLst/>
          </a:prstGeom>
        </p:spPr>
      </p:pic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7E0E9D54-0B43-4EA8-B28E-D035DB4D1F5B}" type="slidenum">
              <a:rPr lang="ru-RU" sz="1200">
                <a:solidFill>
                  <a:srgbClr val="000099"/>
                </a:solidFill>
                <a:latin typeface="PT Astra Serif"/>
              </a:rPr>
              <a:t>12</a:t>
            </a:fld>
            <a:endParaRPr lang="ru-RU" sz="1200" dirty="0">
              <a:solidFill>
                <a:srgbClr val="000099"/>
              </a:solidFill>
              <a:latin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2613829" y="578955"/>
            <a:ext cx="5373216" cy="36927"/>
          </a:xfrm>
          <a:prstGeom prst="rect">
            <a:avLst/>
          </a:prstGeom>
          <a:gradFill>
            <a:gsLst>
              <a:gs pos="0">
                <a:srgbClr val="06068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>
              <a:solidFill>
                <a:srgbClr val="7A3D00"/>
              </a:solidFill>
            </a:endParaRPr>
          </a:p>
        </p:txBody>
      </p:sp>
      <p:pic>
        <p:nvPicPr>
          <p:cNvPr id="5" name="Изображение 11" descr="gerb1.png"/>
          <p:cNvPicPr>
            <a:picLocks noChangeAspect="1"/>
          </p:cNvPicPr>
          <p:nvPr/>
        </p:nvPicPr>
        <p:blipFill>
          <a:blip r:embed="rId2">
            <a:alphaModFix/>
          </a:blip>
          <a:srcRect r="1218"/>
          <a:stretch/>
        </p:blipFill>
        <p:spPr bwMode="auto">
          <a:xfrm flipH="1">
            <a:off x="224524" y="186912"/>
            <a:ext cx="945000" cy="821013"/>
          </a:xfrm>
          <a:prstGeom prst="rect">
            <a:avLst/>
          </a:prstGeom>
        </p:spPr>
      </p:pic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3762372" y="94581"/>
            <a:ext cx="5019673" cy="561690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endParaRPr lang="ru-RU" sz="1600">
              <a:solidFill>
                <a:srgbClr val="06068F"/>
              </a:solidFill>
              <a:latin typeface="PT Astra Serif"/>
              <a:ea typeface="PT Astra Serif"/>
              <a:cs typeface="Arial"/>
            </a:endParaRPr>
          </a:p>
          <a:p>
            <a:pPr algn="r">
              <a:defRPr/>
            </a:pPr>
            <a:r>
              <a:rPr lang="ru-RU" sz="160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ДЕПЦИФРЫ КОСТРОМСКОЙ ОБЛАСТИ</a:t>
            </a:r>
            <a:endParaRPr/>
          </a:p>
        </p:txBody>
      </p:sp>
      <p:sp>
        <p:nvSpPr>
          <p:cNvPr id="7" name="Прямоугольник 3"/>
          <p:cNvSpPr/>
          <p:nvPr/>
        </p:nvSpPr>
        <p:spPr bwMode="auto">
          <a:xfrm>
            <a:off x="704105" y="1321302"/>
            <a:ext cx="5020023" cy="3122656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Ключевые  направления </a:t>
            </a:r>
            <a:endParaRPr sz="1400" b="1" dirty="0"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endParaRPr sz="1000" b="1" dirty="0">
              <a:solidFill>
                <a:schemeClr val="accent1">
                  <a:lumMod val="75000"/>
                </a:schemeClr>
              </a:solidFill>
              <a:latin typeface="PT Astra Serif"/>
              <a:ea typeface="PT Astra Serif"/>
              <a:cs typeface="PT Astra Serif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В сфере т</a:t>
            </a:r>
            <a:r>
              <a:rPr lang="ru-RU" sz="1400" b="1" i="0" u="none" strike="noStrike" cap="none" spc="0" dirty="0" smtClean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уризма</a:t>
            </a:r>
            <a:r>
              <a:rPr sz="1400" b="1" dirty="0" smtClean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:</a:t>
            </a:r>
            <a:endParaRPr sz="1000" b="1" dirty="0">
              <a:solidFill>
                <a:srgbClr val="1A069C"/>
              </a:solidFill>
              <a:latin typeface="PT Astra Serif"/>
              <a:ea typeface="PT Astra Serif"/>
              <a:cs typeface="PT Astra Serif"/>
            </a:endParaRPr>
          </a:p>
          <a:p>
            <a:pPr algn="just">
              <a:defRPr/>
            </a:pPr>
            <a:r>
              <a:rPr lang="ru-RU" sz="1400" b="1" i="0" u="none" strike="noStrike" cap="none" spc="0" dirty="0" smtClean="0">
                <a:solidFill>
                  <a:srgbClr val="1A069C"/>
                </a:solidFill>
                <a:latin typeface="PT Astra Serif"/>
                <a:cs typeface="PT Astra Serif"/>
              </a:rPr>
              <a:t>В </a:t>
            </a:r>
            <a:r>
              <a:rPr lang="ru-RU" sz="1400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Красноярске 13.04.2023 подвели итоги                          I Национальной премии за вклад в развитие цифровизации городского хозяйства «Умный город». </a:t>
            </a:r>
          </a:p>
          <a:p>
            <a:pPr algn="just">
              <a:defRPr/>
            </a:pPr>
            <a:endParaRPr lang="ru-RU" sz="1400" b="1" i="0" u="none" strike="noStrike" cap="none" spc="0" dirty="0" smtClean="0">
              <a:solidFill>
                <a:srgbClr val="1A069C"/>
              </a:solidFill>
              <a:latin typeface="PT Astra Serif"/>
              <a:cs typeface="PT Astra Serif"/>
            </a:endParaRPr>
          </a:p>
          <a:p>
            <a:pPr algn="just">
              <a:defRPr/>
            </a:pPr>
            <a:r>
              <a:rPr lang="ru-RU" sz="1400" b="1" i="0" u="none" strike="noStrike" cap="none" spc="0" dirty="0" smtClean="0">
                <a:solidFill>
                  <a:srgbClr val="1A069C"/>
                </a:solidFill>
                <a:latin typeface="PT Astra Serif"/>
                <a:cs typeface="PT Astra Serif"/>
              </a:rPr>
              <a:t>Региональный </a:t>
            </a:r>
            <a:r>
              <a:rPr lang="ru-RU" sz="1400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туристический портал стал призером в номинации «Туризм» - за лучшее цифровое решение для развития туризма в регионе. </a:t>
            </a:r>
          </a:p>
          <a:p>
            <a:pPr algn="just">
              <a:defRPr/>
            </a:pPr>
            <a:endParaRPr lang="ru-RU" sz="1400" b="1" i="0" u="none" strike="noStrike" cap="none" spc="0" dirty="0" smtClean="0">
              <a:solidFill>
                <a:srgbClr val="1A069C"/>
              </a:solidFill>
              <a:latin typeface="PT Astra Serif"/>
              <a:cs typeface="PT Astra Serif"/>
            </a:endParaRPr>
          </a:p>
          <a:p>
            <a:pPr algn="just">
              <a:defRPr/>
            </a:pPr>
            <a:r>
              <a:rPr lang="ru-RU" sz="1400" b="1" i="0" u="none" strike="noStrike" cap="none" spc="0" dirty="0" smtClean="0">
                <a:solidFill>
                  <a:srgbClr val="1A069C"/>
                </a:solidFill>
                <a:latin typeface="PT Astra Serif"/>
                <a:cs typeface="PT Astra Serif"/>
              </a:rPr>
              <a:t>Всего </a:t>
            </a:r>
            <a:r>
              <a:rPr lang="ru-RU" sz="1400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в конкурсе участвовало более 200 проектов из 51 региона</a:t>
            </a:r>
            <a:r>
              <a:rPr lang="ru-RU" sz="1400" b="1" i="0" u="none" strike="noStrike" cap="none" spc="0" dirty="0" smtClean="0">
                <a:solidFill>
                  <a:srgbClr val="1A069C"/>
                </a:solidFill>
                <a:latin typeface="PT Astra Serif"/>
                <a:cs typeface="PT Astra Serif"/>
              </a:rPr>
              <a:t>.</a:t>
            </a:r>
            <a:endParaRPr sz="1400" b="1" i="0" u="none" dirty="0">
              <a:solidFill>
                <a:srgbClr val="1A069C"/>
              </a:solidFill>
              <a:latin typeface="PT Astra Serif"/>
              <a:ea typeface="PT Astra Serif"/>
              <a:cs typeface="PT Astra Serif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51512" y="270523"/>
            <a:ext cx="1782009" cy="730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45767" y="746195"/>
            <a:ext cx="2710812" cy="20415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45767" y="2787774"/>
            <a:ext cx="2722500" cy="1956057"/>
          </a:xfrm>
          <a:prstGeom prst="rect">
            <a:avLst/>
          </a:prstGeom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7E0E9D54-0B43-4EA8-B28E-D035DB4D1F5B}" type="slidenum">
              <a:rPr lang="ru-RU" sz="1200">
                <a:solidFill>
                  <a:srgbClr val="000099"/>
                </a:solidFill>
                <a:latin typeface="PT Astra Serif"/>
              </a:rPr>
              <a:t>13</a:t>
            </a:fld>
            <a:endParaRPr lang="ru-RU" sz="1200" dirty="0">
              <a:solidFill>
                <a:srgbClr val="000099"/>
              </a:solidFill>
              <a:latin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2634071" y="596325"/>
            <a:ext cx="5373216" cy="36928"/>
          </a:xfrm>
          <a:prstGeom prst="rect">
            <a:avLst/>
          </a:prstGeom>
          <a:gradFill>
            <a:gsLst>
              <a:gs pos="0">
                <a:srgbClr val="06068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>
              <a:solidFill>
                <a:srgbClr val="7A3D00"/>
              </a:solidFill>
            </a:endParaRPr>
          </a:p>
        </p:txBody>
      </p:sp>
      <p:pic>
        <p:nvPicPr>
          <p:cNvPr id="5" name="Изображение 11" descr="gerb1.png"/>
          <p:cNvPicPr>
            <a:picLocks noChangeAspect="1"/>
          </p:cNvPicPr>
          <p:nvPr/>
        </p:nvPicPr>
        <p:blipFill>
          <a:blip r:embed="rId2">
            <a:alphaModFix/>
          </a:blip>
          <a:srcRect r="1218"/>
          <a:stretch/>
        </p:blipFill>
        <p:spPr bwMode="auto">
          <a:xfrm flipH="1">
            <a:off x="187266" y="151192"/>
            <a:ext cx="945000" cy="821015"/>
          </a:xfrm>
          <a:prstGeom prst="rect">
            <a:avLst/>
          </a:prstGeom>
        </p:spPr>
      </p:pic>
      <p:sp>
        <p:nvSpPr>
          <p:cNvPr id="6" name="Прямоугольник 12"/>
          <p:cNvSpPr/>
          <p:nvPr/>
        </p:nvSpPr>
        <p:spPr bwMode="auto">
          <a:xfrm>
            <a:off x="4517994" y="3807794"/>
            <a:ext cx="3402377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06068F"/>
                </a:solidFill>
                <a:latin typeface="Arial"/>
                <a:cs typeface="Arial"/>
              </a:rPr>
              <a:t> </a:t>
            </a:r>
            <a:endParaRPr lang="ru-RU" sz="1100">
              <a:solidFill>
                <a:srgbClr val="06068F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3724276" y="280854"/>
            <a:ext cx="5086350" cy="31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r>
              <a:rPr lang="ru-RU" sz="1600" dirty="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ДЕПЦИФРЫ КОСТРОМСКОЙ ОБЛАСТИ</a:t>
            </a:r>
            <a:endParaRPr dirty="0"/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51514" y="270525"/>
            <a:ext cx="1782011" cy="730165"/>
          </a:xfrm>
          <a:prstGeom prst="rect">
            <a:avLst/>
          </a:prstGeom>
        </p:spPr>
      </p:pic>
      <p:sp>
        <p:nvSpPr>
          <p:cNvPr id="9" name="Text Box 13"/>
          <p:cNvSpPr>
            <a:spLocks/>
          </p:cNvSpPr>
          <p:nvPr/>
        </p:nvSpPr>
        <p:spPr bwMode="auto">
          <a:xfrm>
            <a:off x="1773374" y="1161694"/>
            <a:ext cx="5814219" cy="260714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Arial"/>
              </a:rPr>
              <a:t>БЛАГОДАРЮ ЗА ВНИМАНИ</a:t>
            </a:r>
            <a:r>
              <a:rPr lang="ru-RU" sz="2400"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Arial"/>
              </a:rPr>
              <a:t>Е!</a:t>
            </a:r>
            <a:endParaRPr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2613831" y="578957"/>
            <a:ext cx="5373216" cy="36928"/>
          </a:xfrm>
          <a:prstGeom prst="rect">
            <a:avLst/>
          </a:prstGeom>
          <a:gradFill>
            <a:gsLst>
              <a:gs pos="0">
                <a:srgbClr val="06068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>
              <a:solidFill>
                <a:srgbClr val="7A3D00"/>
              </a:solidFill>
            </a:endParaRPr>
          </a:p>
        </p:txBody>
      </p:sp>
      <p:pic>
        <p:nvPicPr>
          <p:cNvPr id="5" name="Изображение 11" descr="gerb1.png"/>
          <p:cNvPicPr>
            <a:picLocks noChangeAspect="1"/>
          </p:cNvPicPr>
          <p:nvPr/>
        </p:nvPicPr>
        <p:blipFill>
          <a:blip r:embed="rId2">
            <a:alphaModFix/>
          </a:blip>
          <a:srcRect r="1218"/>
          <a:stretch/>
        </p:blipFill>
        <p:spPr bwMode="auto">
          <a:xfrm flipH="1">
            <a:off x="224526" y="186914"/>
            <a:ext cx="945000" cy="821015"/>
          </a:xfrm>
          <a:prstGeom prst="rect">
            <a:avLst/>
          </a:prstGeom>
        </p:spPr>
      </p:pic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3762373" y="94581"/>
            <a:ext cx="5019674" cy="56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endParaRPr lang="ru-RU" sz="1600">
              <a:solidFill>
                <a:srgbClr val="06068F"/>
              </a:solidFill>
              <a:latin typeface="PT Astra Serif"/>
              <a:ea typeface="PT Astra Serif"/>
              <a:cs typeface="Arial"/>
            </a:endParaRPr>
          </a:p>
          <a:p>
            <a:pPr algn="r">
              <a:defRPr/>
            </a:pPr>
            <a:r>
              <a:rPr lang="ru-RU" sz="160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ДЕПЦИФРЫ КОСТРОМСКОЙ ОБЛАСТИ</a:t>
            </a:r>
            <a:endParaRPr/>
          </a:p>
        </p:txBody>
      </p:sp>
      <p:sp>
        <p:nvSpPr>
          <p:cNvPr id="7" name="Прямоугольник 16"/>
          <p:cNvSpPr/>
          <p:nvPr/>
        </p:nvSpPr>
        <p:spPr bwMode="auto">
          <a:xfrm>
            <a:off x="4517994" y="3807794"/>
            <a:ext cx="3402377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06068F"/>
                </a:solidFill>
                <a:latin typeface="Arial"/>
                <a:cs typeface="Arial"/>
              </a:rPr>
              <a:t> </a:t>
            </a:r>
            <a:endParaRPr lang="ru-RU" sz="1100">
              <a:solidFill>
                <a:srgbClr val="06068F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3"/>
          <p:cNvSpPr/>
          <p:nvPr/>
        </p:nvSpPr>
        <p:spPr bwMode="auto">
          <a:xfrm>
            <a:off x="611560" y="1114018"/>
            <a:ext cx="8042238" cy="36394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39821" indent="-239821" algn="just">
              <a:buFont typeface="Arial"/>
              <a:buChar char="•"/>
              <a:defRPr/>
            </a:pPr>
            <a:r>
              <a:rPr lang="ru-RU"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</a:rPr>
              <a:t>Указ Президента Российской </a:t>
            </a:r>
            <a:r>
              <a:rPr lang="ru-RU" b="1" dirty="0" smtClean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</a:rPr>
              <a:t>Федерации </a:t>
            </a:r>
            <a:r>
              <a:rPr b="1" dirty="0" err="1" smtClean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от</a:t>
            </a:r>
            <a:r>
              <a:rPr b="1" dirty="0" smtClean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</a:t>
            </a:r>
            <a:r>
              <a:rPr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21 </a:t>
            </a:r>
            <a:r>
              <a:rPr b="1" dirty="0" err="1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июля</a:t>
            </a:r>
            <a:r>
              <a:rPr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2020 </a:t>
            </a:r>
            <a:r>
              <a:rPr b="1" dirty="0" err="1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года</a:t>
            </a:r>
            <a:r>
              <a:rPr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</a:t>
            </a:r>
            <a:r>
              <a:rPr lang="ru-RU"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№</a:t>
            </a:r>
            <a:r>
              <a:rPr b="1" dirty="0" smtClean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</a:t>
            </a:r>
            <a:r>
              <a:rPr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474 </a:t>
            </a:r>
            <a:r>
              <a:rPr b="1" dirty="0" smtClean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«</a:t>
            </a:r>
            <a:r>
              <a:rPr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О </a:t>
            </a:r>
            <a:r>
              <a:rPr b="1" dirty="0" err="1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национальных</a:t>
            </a:r>
            <a:r>
              <a:rPr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</a:t>
            </a:r>
            <a:r>
              <a:rPr b="1" dirty="0" err="1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целях</a:t>
            </a:r>
            <a:r>
              <a:rPr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</a:t>
            </a:r>
            <a:r>
              <a:rPr b="1" dirty="0" err="1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развития</a:t>
            </a:r>
            <a:r>
              <a:rPr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</a:t>
            </a:r>
            <a:r>
              <a:rPr b="1" dirty="0" err="1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Российской</a:t>
            </a:r>
            <a:r>
              <a:rPr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</a:t>
            </a:r>
            <a:r>
              <a:rPr b="1" dirty="0" err="1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Федерации</a:t>
            </a:r>
            <a:r>
              <a:rPr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</a:t>
            </a:r>
            <a:r>
              <a:rPr b="1" dirty="0" err="1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на</a:t>
            </a:r>
            <a:r>
              <a:rPr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</a:t>
            </a:r>
            <a:r>
              <a:rPr b="1" dirty="0" err="1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период</a:t>
            </a:r>
            <a:r>
              <a:rPr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до 2030 </a:t>
            </a:r>
            <a:r>
              <a:rPr b="1" dirty="0" err="1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года</a:t>
            </a:r>
            <a:r>
              <a:rPr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» </a:t>
            </a:r>
            <a:endParaRPr b="1" dirty="0">
              <a:solidFill>
                <a:srgbClr val="1A069C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just">
              <a:defRPr/>
            </a:pPr>
            <a:endParaRPr sz="1000" b="1" dirty="0">
              <a:solidFill>
                <a:srgbClr val="06068F"/>
              </a:solidFill>
              <a:latin typeface="PT Astra Serif" pitchFamily="18" charset="-52"/>
              <a:ea typeface="PT Astra Serif" pitchFamily="18" charset="-52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lang="ru-RU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Национальный проект «Жилье и городская среда»</a:t>
            </a:r>
            <a:endParaRPr dirty="0">
              <a:latin typeface="PT Astra Serif" pitchFamily="18" charset="-52"/>
              <a:ea typeface="PT Astra Serif" pitchFamily="18" charset="-52"/>
            </a:endParaRPr>
          </a:p>
          <a:p>
            <a:pPr algn="just">
              <a:defRPr/>
            </a:pPr>
            <a:endParaRPr lang="ru-RU" sz="1000" b="1" dirty="0">
              <a:solidFill>
                <a:srgbClr val="06068F"/>
              </a:solidFill>
              <a:latin typeface="PT Astra Serif" pitchFamily="18" charset="-52"/>
              <a:ea typeface="PT Astra Serif" pitchFamily="18" charset="-52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lang="ru-RU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Tahoma"/>
              </a:rPr>
              <a:t>Национальная программа «Цифровая экономика Российской Федерации»</a:t>
            </a:r>
          </a:p>
          <a:p>
            <a:pPr algn="just">
              <a:defRPr/>
            </a:pPr>
            <a:endParaRPr sz="1000" b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  <a:cs typeface="Tahoma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lang="ru-RU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Приказ Минстроя России от 27.12.2021 года № 1014/</a:t>
            </a:r>
            <a:r>
              <a:rPr lang="ru-RU" b="1" dirty="0" err="1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пр</a:t>
            </a:r>
            <a:r>
              <a:rPr lang="ru-RU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</a:t>
            </a:r>
            <a:r>
              <a:rPr lang="ru-RU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(ред. от 15.06.2022)</a:t>
            </a:r>
            <a:r>
              <a:rPr lang="ru-RU" b="1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 «</a:t>
            </a:r>
            <a:r>
              <a:rPr lang="ru-RU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Об утверждении паспорта ведомственного проекта цифровизации городского хозяйства «Умный город»</a:t>
            </a:r>
            <a:r>
              <a:rPr lang="ru-RU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»</a:t>
            </a:r>
            <a:endParaRPr lang="ru-RU" b="1" dirty="0">
              <a:solidFill>
                <a:srgbClr val="06068F"/>
              </a:solidFill>
              <a:latin typeface="PT Astra Serif" pitchFamily="18" charset="-52"/>
              <a:ea typeface="PT Astra Serif" pitchFamily="18" charset="-52"/>
            </a:endParaRPr>
          </a:p>
          <a:p>
            <a:pPr marL="239821" indent="-239821" algn="just">
              <a:buFont typeface="Arial"/>
              <a:buChar char="•"/>
              <a:defRPr/>
            </a:pPr>
            <a:endParaRPr sz="1000" dirty="0">
              <a:latin typeface="PT Astra Serif" pitchFamily="18" charset="-52"/>
              <a:ea typeface="PT Astra Serif" pitchFamily="18" charset="-52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lang="ru-RU"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Приказ Минстроя России от 28.09.2023 № 696/</a:t>
            </a:r>
            <a:r>
              <a:rPr lang="ru-RU" b="1" dirty="0" err="1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пр</a:t>
            </a:r>
            <a:r>
              <a:rPr lang="ru-RU"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</a:t>
            </a:r>
            <a:r>
              <a:rPr lang="ru-RU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«</a:t>
            </a:r>
            <a:r>
              <a:rPr lang="ru-RU" b="1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Об организации исполнения ведомственного проекта </a:t>
            </a:r>
            <a:r>
              <a:rPr lang="ru-RU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Министерства строительства и жилищно-коммунального хозяйства Российской Федерации цифровизации городского хозяйства «Умный город» и признании утратившим силу некоторых актов Министерства строительства и жилищно-коммунального хозяйства Российской Федерации</a:t>
            </a:r>
            <a:endParaRPr b="1" dirty="0">
              <a:solidFill>
                <a:srgbClr val="1A069C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algn="just">
              <a:defRPr/>
            </a:pPr>
            <a:endParaRPr lang="ru-RU" sz="1000" b="1" dirty="0">
              <a:solidFill>
                <a:srgbClr val="06068F"/>
              </a:solidFill>
              <a:latin typeface="PT Astra Serif" pitchFamily="18" charset="-52"/>
              <a:ea typeface="PT Astra Serif" pitchFamily="18" charset="-52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lang="ru-RU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Паспорт </a:t>
            </a:r>
            <a:r>
              <a:rPr lang="ru-RU" b="1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ведомственного </a:t>
            </a:r>
            <a:r>
              <a:rPr lang="ru-RU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проекта «Умный город – Кострома», утвержден губернатором Костромской области  26.06.2020 (с изм. от 20.03.2023</a:t>
            </a:r>
            <a:r>
              <a:rPr lang="ru-RU" b="1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)</a:t>
            </a:r>
            <a:endParaRPr lang="ru-RU" b="1" dirty="0">
              <a:solidFill>
                <a:srgbClr val="06068F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9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51514" y="270525"/>
            <a:ext cx="1782011" cy="730165"/>
          </a:xfrm>
          <a:prstGeom prst="rect">
            <a:avLst/>
          </a:prstGeom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7E0E9D54-0B43-4EA8-B28E-D035DB4D1F5B}" type="slidenum">
              <a:rPr lang="ru-RU" sz="1200">
                <a:solidFill>
                  <a:srgbClr val="000099"/>
                </a:solidFill>
                <a:latin typeface="PT Astra Serif"/>
              </a:rPr>
              <a:t>2</a:t>
            </a:fld>
            <a:endParaRPr lang="ru-RU" sz="1200" dirty="0">
              <a:solidFill>
                <a:srgbClr val="000099"/>
              </a:solidFill>
              <a:latin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2613831" y="578957"/>
            <a:ext cx="5373216" cy="36928"/>
          </a:xfrm>
          <a:prstGeom prst="rect">
            <a:avLst/>
          </a:prstGeom>
          <a:gradFill>
            <a:gsLst>
              <a:gs pos="0">
                <a:srgbClr val="06068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>
              <a:solidFill>
                <a:srgbClr val="7A3D00"/>
              </a:solidFill>
            </a:endParaRPr>
          </a:p>
        </p:txBody>
      </p:sp>
      <p:pic>
        <p:nvPicPr>
          <p:cNvPr id="5" name="Изображение 11" descr="gerb1.png"/>
          <p:cNvPicPr>
            <a:picLocks noChangeAspect="1"/>
          </p:cNvPicPr>
          <p:nvPr/>
        </p:nvPicPr>
        <p:blipFill>
          <a:blip r:embed="rId2">
            <a:alphaModFix/>
          </a:blip>
          <a:srcRect r="1218"/>
          <a:stretch/>
        </p:blipFill>
        <p:spPr bwMode="auto">
          <a:xfrm flipH="1">
            <a:off x="224526" y="186914"/>
            <a:ext cx="945000" cy="821015"/>
          </a:xfrm>
          <a:prstGeom prst="rect">
            <a:avLst/>
          </a:prstGeom>
        </p:spPr>
      </p:pic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3762374" y="94581"/>
            <a:ext cx="5019675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endParaRPr lang="ru-RU" sz="1600">
              <a:solidFill>
                <a:srgbClr val="06068F"/>
              </a:solidFill>
              <a:latin typeface="PT Astra Serif"/>
              <a:ea typeface="PT Astra Serif"/>
              <a:cs typeface="Arial"/>
            </a:endParaRPr>
          </a:p>
          <a:p>
            <a:pPr algn="r">
              <a:defRPr/>
            </a:pPr>
            <a:r>
              <a:rPr lang="ru-RU" sz="160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ДЕПЦИФРЫ КОСТРОМСКОЙ ОБЛАСТИ</a:t>
            </a:r>
            <a:endParaRPr/>
          </a:p>
        </p:txBody>
      </p:sp>
      <p:sp>
        <p:nvSpPr>
          <p:cNvPr id="7" name="Прямоугольник 16"/>
          <p:cNvSpPr/>
          <p:nvPr/>
        </p:nvSpPr>
        <p:spPr bwMode="auto">
          <a:xfrm>
            <a:off x="4517994" y="3807794"/>
            <a:ext cx="3402377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06068F"/>
                </a:solidFill>
                <a:latin typeface="Arial"/>
                <a:cs typeface="Arial"/>
              </a:rPr>
              <a:t> </a:t>
            </a:r>
            <a:endParaRPr lang="ru-RU" sz="1100">
              <a:solidFill>
                <a:srgbClr val="06068F"/>
              </a:solidFill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51514" y="270525"/>
            <a:ext cx="1782011" cy="7301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411122" y="1082928"/>
            <a:ext cx="8363741" cy="86706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l">
              <a:defRPr/>
            </a:pPr>
            <a:r>
              <a:rPr lang="ru-RU" b="1" i="0" u="none" strike="noStrike" cap="none" spc="0" dirty="0">
                <a:solidFill>
                  <a:srgbClr val="06068F"/>
                </a:solidFill>
                <a:latin typeface="PT Astra Serif"/>
                <a:cs typeface="PT Astra Serif"/>
              </a:rPr>
              <a:t>Показатель 1. </a:t>
            </a:r>
            <a:r>
              <a:rPr lang="ru-RU" b="1" i="0" u="none" strike="noStrike" cap="none" spc="0" dirty="0">
                <a:solidFill>
                  <a:srgbClr val="06068F"/>
                </a:solidFill>
                <a:latin typeface="PT Astra Serif"/>
                <a:ea typeface="PT Astra Serif"/>
                <a:cs typeface="PT Astra Serif"/>
              </a:rPr>
              <a:t>«</a:t>
            </a:r>
            <a:r>
              <a:rPr lang="ru-RU" b="1" i="0" u="none" strike="noStrike" cap="none" spc="0" dirty="0">
                <a:solidFill>
                  <a:srgbClr val="06068F"/>
                </a:solidFill>
                <a:latin typeface="PT Astra Serif"/>
                <a:cs typeface="PT Astra Serif"/>
              </a:rPr>
              <a:t>Индекс эффективности цифровизации городского хозяйства (индекс IQ городов)</a:t>
            </a:r>
            <a:r>
              <a:rPr lang="ru-RU" b="1" i="0" u="none" strike="noStrike" cap="none" spc="0" dirty="0">
                <a:solidFill>
                  <a:srgbClr val="06068F"/>
                </a:solidFill>
                <a:latin typeface="PT Astra Serif"/>
                <a:ea typeface="PT Astra Serif"/>
                <a:cs typeface="PT Astra Serif"/>
              </a:rPr>
              <a:t>»</a:t>
            </a:r>
          </a:p>
          <a:p>
            <a:pPr algn="l">
              <a:defRPr/>
            </a:pPr>
            <a:endParaRPr lang="ru-RU" b="1" i="0" u="none" strike="noStrike" cap="none" spc="0" dirty="0">
              <a:solidFill>
                <a:srgbClr val="06068F"/>
              </a:solidFill>
              <a:latin typeface="PT Astra Serif"/>
              <a:ea typeface="PT Astra Serif"/>
              <a:cs typeface="PT Astra Serif"/>
            </a:endParaRPr>
          </a:p>
          <a:p>
            <a:pPr algn="l">
              <a:defRPr/>
            </a:pPr>
            <a:r>
              <a:rPr lang="ru-RU" b="1" i="0" u="none" strike="noStrike" cap="none" spc="0" dirty="0">
                <a:solidFill>
                  <a:srgbClr val="06068F"/>
                </a:solidFill>
                <a:latin typeface="PT Astra Serif"/>
                <a:ea typeface="PT Astra Serif"/>
                <a:cs typeface="PT Astra Serif"/>
              </a:rPr>
              <a:t>Направления:</a:t>
            </a:r>
            <a:endParaRPr lang="ru-RU" b="1" i="0" u="none" strike="noStrike" cap="none" spc="0" dirty="0">
              <a:solidFill>
                <a:srgbClr val="06068F"/>
              </a:solidFill>
              <a:latin typeface="PT Astra Serif"/>
              <a:cs typeface="PT Astra Serif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9154" y="1991414"/>
            <a:ext cx="5078740" cy="212990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342900" indent="-342900">
              <a:buAutoNum type="arabicPeriod"/>
              <a:defRPr/>
            </a:pPr>
            <a:r>
              <a:rPr lang="ru-RU" sz="1400" b="1" i="0" u="none" strike="noStrike" cap="none" spc="0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Цифровая трансформация государственного                                                                                                           и муниципального управления</a:t>
            </a:r>
            <a:endParaRPr sz="1400" dirty="0">
              <a:latin typeface="PT Astra Serif"/>
              <a:ea typeface="PT Astra Serif"/>
              <a:cs typeface="PT Astra Serif"/>
            </a:endParaRPr>
          </a:p>
          <a:p>
            <a:pPr marL="342900" indent="-342900">
              <a:buAutoNum type="arabicPeriod"/>
              <a:defRPr/>
            </a:pPr>
            <a:r>
              <a:rPr lang="ru-RU" sz="1400" b="1" i="0" u="none" strike="noStrike" cap="none" spc="0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Развитие городской среды                                                                                                                                                 и жилищно-коммунального хозяйства</a:t>
            </a:r>
            <a:endParaRPr sz="1400" dirty="0">
              <a:latin typeface="PT Astra Serif"/>
              <a:ea typeface="PT Astra Serif"/>
              <a:cs typeface="PT Astra Serif"/>
            </a:endParaRPr>
          </a:p>
          <a:p>
            <a:pPr marL="342900" indent="-342900">
              <a:buAutoNum type="arabicPeriod"/>
              <a:defRPr/>
            </a:pPr>
            <a:r>
              <a:rPr lang="ru-RU" sz="1400" b="1" i="0" u="none" strike="noStrike" cap="none" spc="0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Строительство</a:t>
            </a:r>
            <a:endParaRPr sz="1400" dirty="0">
              <a:latin typeface="PT Astra Serif"/>
              <a:ea typeface="PT Astra Serif"/>
              <a:cs typeface="PT Astra Serif"/>
            </a:endParaRPr>
          </a:p>
          <a:p>
            <a:pPr marL="342900" indent="-342900">
              <a:buAutoNum type="arabicPeriod"/>
              <a:defRPr/>
            </a:pPr>
            <a:r>
              <a:rPr lang="ru-RU" sz="1400" b="1" i="0" u="none" strike="noStrike" cap="none" spc="0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Энергетика</a:t>
            </a:r>
            <a:endParaRPr sz="1400" dirty="0">
              <a:latin typeface="PT Astra Serif"/>
              <a:ea typeface="PT Astra Serif"/>
              <a:cs typeface="PT Astra Serif"/>
            </a:endParaRPr>
          </a:p>
          <a:p>
            <a:pPr marL="342900" indent="-342900">
              <a:buAutoNum type="arabicPeriod"/>
              <a:defRPr/>
            </a:pPr>
            <a:r>
              <a:rPr lang="ru-RU" sz="1400" b="1" i="0" u="none" strike="noStrike" cap="none" spc="0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Безопасность</a:t>
            </a:r>
            <a:endParaRPr sz="1400" dirty="0">
              <a:latin typeface="PT Astra Serif"/>
              <a:ea typeface="PT Astra Serif"/>
              <a:cs typeface="PT Astra Serif"/>
            </a:endParaRPr>
          </a:p>
          <a:p>
            <a:pPr marL="342900" indent="-342900">
              <a:buAutoNum type="arabicPeriod"/>
              <a:defRPr/>
            </a:pPr>
            <a:r>
              <a:rPr lang="ru-RU" sz="1400" b="1" i="0" u="none" strike="noStrike" cap="none" spc="0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Геоинформационные технологии</a:t>
            </a:r>
            <a:endParaRPr sz="1400" dirty="0">
              <a:latin typeface="PT Astra Serif"/>
              <a:ea typeface="PT Astra Serif"/>
              <a:cs typeface="PT Astra Serif"/>
            </a:endParaRPr>
          </a:p>
          <a:p>
            <a:pPr marL="342900" indent="-342900">
              <a:buAutoNum type="arabicPeriod"/>
              <a:defRPr/>
            </a:pPr>
            <a:r>
              <a:rPr lang="ru-RU" sz="1400" b="1" i="0" u="none" strike="noStrike" cap="none" spc="0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Здравоохранение</a:t>
            </a:r>
            <a:endParaRPr sz="1400" dirty="0"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endParaRPr lang="ru-RU" sz="1400" b="1" i="0" u="none" strike="noStrike" cap="none" spc="0" dirty="0">
              <a:solidFill>
                <a:srgbClr val="FF0000"/>
              </a:solidFill>
              <a:latin typeface="PT Astra Serif"/>
              <a:ea typeface="PT Astra Serif"/>
              <a:cs typeface="PT Astra Serif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278283" y="1988447"/>
            <a:ext cx="3421240" cy="181934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l">
              <a:defRPr/>
            </a:pPr>
            <a:r>
              <a:rPr lang="ru-RU" sz="1400" b="1" i="0" u="none" strike="noStrike" cap="none" spc="0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8.    </a:t>
            </a:r>
            <a:r>
              <a:rPr lang="ru-RU" sz="1400" b="1" i="0" u="none" strike="noStrike" cap="none" spc="0" dirty="0" smtClean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Культура</a:t>
            </a:r>
            <a:endParaRPr lang="ru-RU" sz="1400" b="1" i="0" u="none" strike="noStrike" cap="none" spc="0" dirty="0">
              <a:solidFill>
                <a:srgbClr val="FF0000"/>
              </a:solidFill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r>
              <a:rPr lang="ru-RU" sz="1400" b="1" i="0" u="none" strike="noStrike" cap="none" spc="0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9.    </a:t>
            </a:r>
            <a:r>
              <a:rPr lang="ru-RU" sz="1400" b="1" i="0" u="none" strike="noStrike" cap="none" spc="0" dirty="0" smtClean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Молодежная </a:t>
            </a:r>
            <a:r>
              <a:rPr lang="ru-RU" sz="1400" b="1" i="0" u="none" strike="noStrike" cap="none" spc="0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политика</a:t>
            </a:r>
          </a:p>
          <a:p>
            <a:pPr>
              <a:defRPr/>
            </a:pPr>
            <a:r>
              <a:rPr lang="ru-RU" sz="1400" b="1" i="0" u="none" strike="noStrike" cap="none" spc="0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10.  </a:t>
            </a:r>
            <a:r>
              <a:rPr lang="ru-RU" sz="1400" b="1" i="0" u="none" strike="noStrike" cap="none" spc="0" dirty="0" smtClean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Наука </a:t>
            </a:r>
            <a:r>
              <a:rPr lang="ru-RU" sz="1400" b="1" i="0" u="none" strike="noStrike" cap="none" spc="0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и высшая школа</a:t>
            </a:r>
            <a:endParaRPr sz="1400" dirty="0"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r>
              <a:rPr lang="ru-RU" sz="1400" b="1" i="0" u="none" strike="noStrike" cap="none" spc="0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11.  </a:t>
            </a:r>
            <a:r>
              <a:rPr lang="ru-RU" sz="1400" b="1" i="0" u="none" strike="noStrike" cap="none" spc="0" dirty="0" smtClean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Образование</a:t>
            </a:r>
            <a:endParaRPr lang="ru-RU" sz="1400" b="1" i="0" u="none" strike="noStrike" cap="none" spc="0" dirty="0">
              <a:solidFill>
                <a:srgbClr val="FF0000"/>
              </a:solidFill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r>
              <a:rPr lang="ru-RU" sz="1400" b="1" i="0" u="none" strike="noStrike" cap="none" spc="0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12.  </a:t>
            </a:r>
            <a:r>
              <a:rPr lang="ru-RU" sz="1400" b="1" i="0" u="none" strike="noStrike" cap="none" spc="0" dirty="0" smtClean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Предпринимательство</a:t>
            </a:r>
            <a:endParaRPr sz="1400" dirty="0"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r>
              <a:rPr lang="ru-RU" sz="1400" b="1" i="0" u="none" strike="noStrike" cap="none" spc="0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13.  </a:t>
            </a:r>
            <a:r>
              <a:rPr lang="ru-RU" sz="1400" b="1" i="0" u="none" strike="noStrike" cap="none" spc="0" dirty="0" smtClean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Спорт</a:t>
            </a:r>
            <a:endParaRPr sz="1400" dirty="0">
              <a:latin typeface="PT Astra Serif"/>
              <a:ea typeface="PT Astra Serif"/>
              <a:cs typeface="PT Astra Serif"/>
            </a:endParaRPr>
          </a:p>
          <a:p>
            <a:pPr marL="342900" indent="-342900">
              <a:buAutoNum type="arabicPeriod" startAt="14"/>
              <a:defRPr/>
            </a:pPr>
            <a:r>
              <a:rPr lang="ru-RU" sz="1400" b="1" i="0" u="none" strike="noStrike" cap="none" spc="0" dirty="0" smtClean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Транспорт</a:t>
            </a:r>
            <a:endParaRPr lang="ru-RU" dirty="0">
              <a:latin typeface="PT Astra Serif"/>
              <a:ea typeface="PT Astra Serif"/>
              <a:cs typeface="PT Astra Serif"/>
            </a:endParaRPr>
          </a:p>
          <a:p>
            <a:pPr marL="342900" indent="-342900">
              <a:buAutoNum type="arabicPeriod" startAt="14"/>
              <a:defRPr/>
            </a:pPr>
            <a:r>
              <a:rPr lang="ru-RU" sz="1400" b="1" i="0" u="none" strike="noStrike" cap="none" spc="0" dirty="0" smtClean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Экология</a:t>
            </a:r>
          </a:p>
          <a:p>
            <a:pPr marL="342900" indent="-342900" algn="l">
              <a:buAutoNum type="arabicPeriod" startAt="15"/>
              <a:defRPr/>
            </a:pPr>
            <a:endParaRPr lang="ru-RU" b="1" dirty="0">
              <a:solidFill>
                <a:srgbClr val="FF0000"/>
              </a:solidFill>
              <a:latin typeface="PT Astra Serif"/>
              <a:ea typeface="PT Astra Serif"/>
              <a:cs typeface="PT Astra Serif"/>
            </a:endParaRPr>
          </a:p>
          <a:p>
            <a:pPr marL="342900" indent="-342900" algn="l">
              <a:buAutoNum type="arabicPeriod" startAt="15"/>
              <a:defRPr/>
            </a:pPr>
            <a:endParaRPr lang="ru-RU" sz="1400" b="1" dirty="0" smtClean="0">
              <a:solidFill>
                <a:srgbClr val="FF0000"/>
              </a:solidFill>
              <a:latin typeface="PT Astra Serif"/>
              <a:ea typeface="PT Astra Serif"/>
              <a:cs typeface="PT Astra Serif"/>
            </a:endParaRPr>
          </a:p>
          <a:p>
            <a:pPr algn="l">
              <a:defRPr/>
            </a:pPr>
            <a:endParaRPr lang="ru-RU" b="1" dirty="0">
              <a:solidFill>
                <a:srgbClr val="FF0000"/>
              </a:solidFill>
              <a:latin typeface="PT Astra Serif"/>
              <a:ea typeface="PT Astra Serif"/>
              <a:cs typeface="PT Astra Serif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4046321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2021 г. </a:t>
            </a:r>
            <a:r>
              <a:rPr lang="ru-RU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З</a:t>
            </a:r>
            <a:r>
              <a:rPr lang="en-US" b="1" dirty="0" err="1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начение</a:t>
            </a:r>
            <a:r>
              <a:rPr lang="en-US" b="1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en-US" b="1" dirty="0" err="1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индекса</a:t>
            </a:r>
            <a:r>
              <a:rPr lang="en-US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 IQ </a:t>
            </a:r>
            <a:r>
              <a:rPr lang="en-US" b="1" dirty="0" err="1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города</a:t>
            </a:r>
            <a:r>
              <a:rPr lang="en-US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 </a:t>
            </a:r>
            <a:r>
              <a:rPr lang="ru-RU" b="1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Костромы </a:t>
            </a:r>
            <a:r>
              <a:rPr lang="en-US" b="1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- 78,68 </a:t>
            </a:r>
            <a:endParaRPr lang="ru-RU" b="1" dirty="0" smtClean="0">
              <a:solidFill>
                <a:srgbClr val="06068F"/>
              </a:solidFill>
              <a:latin typeface="PT Astra Serif" pitchFamily="18" charset="-52"/>
              <a:ea typeface="PT Astra Serif" pitchFamily="18" charset="-52"/>
            </a:endParaRPr>
          </a:p>
          <a:p>
            <a:r>
              <a:rPr lang="en-US" b="1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2022 г</a:t>
            </a:r>
            <a:r>
              <a:rPr lang="ru-RU" b="1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.</a:t>
            </a:r>
            <a:r>
              <a:rPr lang="en-US" b="1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en-US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 </a:t>
            </a:r>
            <a:r>
              <a:rPr lang="ru-RU" b="1" dirty="0" err="1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З</a:t>
            </a:r>
            <a:r>
              <a:rPr lang="en-US" b="1" dirty="0" err="1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начение</a:t>
            </a:r>
            <a:r>
              <a:rPr lang="en-US" b="1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en-US" b="1" dirty="0" err="1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индекса</a:t>
            </a:r>
            <a:r>
              <a:rPr lang="en-US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 IQ </a:t>
            </a:r>
            <a:r>
              <a:rPr lang="en-US" b="1" dirty="0" err="1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города</a:t>
            </a:r>
            <a:r>
              <a:rPr lang="en-US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en-US" b="1" dirty="0" err="1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Костромы</a:t>
            </a:r>
            <a:r>
              <a:rPr lang="en-US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  - </a:t>
            </a:r>
            <a:r>
              <a:rPr lang="en-US" b="1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69,11</a:t>
            </a:r>
            <a:endParaRPr lang="ru-RU" b="1" dirty="0">
              <a:solidFill>
                <a:srgbClr val="06068F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7E0E9D54-0B43-4EA8-B28E-D035DB4D1F5B}" type="slidenum">
              <a:rPr lang="ru-RU" sz="1200">
                <a:solidFill>
                  <a:srgbClr val="000099"/>
                </a:solidFill>
                <a:latin typeface="PT Astra Serif"/>
              </a:rPr>
              <a:t>3</a:t>
            </a:fld>
            <a:endParaRPr lang="ru-RU" sz="1200" dirty="0">
              <a:solidFill>
                <a:srgbClr val="000099"/>
              </a:solidFill>
              <a:latin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75856" y="3219822"/>
            <a:ext cx="1952249" cy="1923679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2435490"/>
            <a:ext cx="4343400" cy="2708011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 bwMode="auto">
          <a:xfrm>
            <a:off x="395536" y="1739354"/>
            <a:ext cx="2088232" cy="16964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Кострома</a:t>
            </a:r>
            <a:endParaRPr sz="1400" dirty="0">
              <a:latin typeface="PT Astra Serif"/>
              <a:ea typeface="PT Astra Serif" pitchFamily="18" charset="-52"/>
            </a:endParaRPr>
          </a:p>
          <a:p>
            <a:pPr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Буй</a:t>
            </a:r>
            <a:endParaRPr sz="1400" dirty="0">
              <a:latin typeface="PT Astra Serif"/>
              <a:ea typeface="PT Astra Serif" pitchFamily="18" charset="-52"/>
            </a:endParaRPr>
          </a:p>
          <a:p>
            <a:pPr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Волгореченск</a:t>
            </a:r>
            <a:endParaRPr sz="1400" dirty="0" smtClean="0">
              <a:latin typeface="PT Astra Serif"/>
              <a:ea typeface="PT Astra Serif" pitchFamily="18" charset="-52"/>
            </a:endParaRPr>
          </a:p>
          <a:p>
            <a:pPr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Галич</a:t>
            </a:r>
            <a:endParaRPr sz="1400" dirty="0" smtClean="0">
              <a:latin typeface="PT Astra Serif"/>
              <a:ea typeface="PT Astra Serif" pitchFamily="18" charset="-52"/>
            </a:endParaRPr>
          </a:p>
          <a:p>
            <a:pPr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Нерехта</a:t>
            </a:r>
            <a:endParaRPr sz="1400" dirty="0">
              <a:latin typeface="PT Astra Serif"/>
              <a:ea typeface="PT Astra Serif" pitchFamily="18" charset="-52"/>
            </a:endParaRPr>
          </a:p>
          <a:p>
            <a:pPr>
              <a:spcBef>
                <a:spcPts val="0"/>
              </a:spcBef>
              <a:defRPr/>
            </a:pPr>
            <a:r>
              <a:rPr lang="ru-RU" sz="1400" b="1" dirty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Шарья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 sz="1200">
                <a:solidFill>
                  <a:srgbClr val="06068F"/>
                </a:solidFill>
                <a:latin typeface="PT Astra Serif"/>
              </a:rPr>
              <a:t>4</a:t>
            </a:fld>
            <a:endParaRPr lang="ru-RU" sz="1200" dirty="0">
              <a:solidFill>
                <a:srgbClr val="06068F"/>
              </a:solidFill>
              <a:latin typeface="PT Astra Serif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613831" y="578957"/>
            <a:ext cx="5373216" cy="36928"/>
          </a:xfrm>
          <a:prstGeom prst="rect">
            <a:avLst/>
          </a:prstGeom>
          <a:gradFill>
            <a:gsLst>
              <a:gs pos="0">
                <a:srgbClr val="06068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>
              <a:solidFill>
                <a:srgbClr val="7A3D00"/>
              </a:solidFill>
            </a:endParaRPr>
          </a:p>
        </p:txBody>
      </p:sp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3762373" y="94581"/>
            <a:ext cx="5019674" cy="56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endParaRPr lang="ru-RU" sz="1600">
              <a:solidFill>
                <a:srgbClr val="06068F"/>
              </a:solidFill>
              <a:latin typeface="PT Astra Serif"/>
              <a:ea typeface="PT Astra Serif"/>
              <a:cs typeface="Arial"/>
            </a:endParaRPr>
          </a:p>
          <a:p>
            <a:pPr algn="r">
              <a:defRPr/>
            </a:pPr>
            <a:r>
              <a:rPr lang="ru-RU" sz="160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ДЕПЦИФРЫ КОСТРОМСКОЙ ОБЛАСТИ</a:t>
            </a:r>
            <a:endParaRPr/>
          </a:p>
        </p:txBody>
      </p:sp>
      <p:sp>
        <p:nvSpPr>
          <p:cNvPr id="12" name="Объект 2"/>
          <p:cNvSpPr>
            <a:spLocks/>
          </p:cNvSpPr>
          <p:nvPr/>
        </p:nvSpPr>
        <p:spPr bwMode="auto">
          <a:xfrm>
            <a:off x="2771800" y="1739354"/>
            <a:ext cx="1962956" cy="16964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  <a:defRPr/>
            </a:pPr>
            <a:r>
              <a:rPr lang="ru-RU" sz="1400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Прирост пользователей </a:t>
            </a:r>
            <a:endParaRPr sz="1400" dirty="0">
              <a:latin typeface="PT Astra Serif" pitchFamily="18" charset="-52"/>
              <a:ea typeface="PT Astra Serif" pitchFamily="18" charset="-52"/>
            </a:endParaRPr>
          </a:p>
          <a:p>
            <a:pPr marL="0" indent="0" algn="ctr">
              <a:spcBef>
                <a:spcPts val="0"/>
              </a:spcBef>
              <a:buFont typeface="Arial"/>
              <a:buNone/>
              <a:defRPr/>
            </a:pPr>
            <a:r>
              <a:rPr lang="ru-RU" sz="1400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за 2023 год:</a:t>
            </a:r>
            <a:endParaRPr sz="1400" dirty="0">
              <a:latin typeface="PT Astra Serif" pitchFamily="18" charset="-52"/>
              <a:ea typeface="PT Astra Serif" pitchFamily="18" charset="-52"/>
            </a:endParaRPr>
          </a:p>
          <a:p>
            <a:pPr marL="0" indent="0" algn="ctr">
              <a:spcBef>
                <a:spcPts val="0"/>
              </a:spcBef>
              <a:buFont typeface="Arial"/>
              <a:buNone/>
              <a:defRPr/>
            </a:pPr>
            <a:r>
              <a:rPr lang="ru-RU" sz="1400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10 000 чел.</a:t>
            </a:r>
            <a:endParaRPr sz="14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3" name="Объект 2"/>
          <p:cNvSpPr>
            <a:spLocks/>
          </p:cNvSpPr>
          <p:nvPr/>
        </p:nvSpPr>
        <p:spPr bwMode="auto">
          <a:xfrm>
            <a:off x="5076055" y="1491630"/>
            <a:ext cx="3819653" cy="36900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endParaRPr lang="ru-RU" sz="1600" b="1" dirty="0">
              <a:solidFill>
                <a:srgbClr val="06068F"/>
              </a:solidFill>
              <a:latin typeface="PT Astra Serif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В 2023 году проведены доработки:</a:t>
            </a:r>
            <a:endParaRPr sz="1400" dirty="0">
              <a:latin typeface="PT Astra Serif"/>
              <a:ea typeface="PT Astra Serif" pitchFamily="18" charset="-52"/>
            </a:endParaRPr>
          </a:p>
          <a:p>
            <a:pPr algn="ctr">
              <a:spcBef>
                <a:spcPts val="0"/>
              </a:spcBef>
              <a:buFont typeface="Arial"/>
              <a:buChar char="•"/>
              <a:defRPr/>
            </a:pPr>
            <a:r>
              <a:rPr lang="ru-RU" sz="1400" b="1" dirty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РГИС ЖКХ развернута на ЦОД;</a:t>
            </a:r>
            <a:endParaRPr sz="1400" dirty="0">
              <a:latin typeface="PT Astra Serif"/>
              <a:ea typeface="PT Astra Serif" pitchFamily="18" charset="-52"/>
            </a:endParaRPr>
          </a:p>
          <a:p>
            <a:pPr algn="ctr">
              <a:spcBef>
                <a:spcPts val="0"/>
              </a:spcBef>
              <a:buFont typeface="Arial"/>
              <a:buChar char="•"/>
              <a:defRPr/>
            </a:pPr>
            <a:r>
              <a:rPr lang="ru-RU" sz="1400" b="1" dirty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созданы </a:t>
            </a:r>
            <a:r>
              <a:rPr lang="ru-RU" sz="1400" b="1" dirty="0" smtClean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дашборды;</a:t>
            </a:r>
            <a:endParaRPr lang="ru-RU" sz="1400" dirty="0">
              <a:latin typeface="PT Astra Serif"/>
              <a:ea typeface="PT Astra Serif" pitchFamily="18" charset="-52"/>
            </a:endParaRPr>
          </a:p>
          <a:p>
            <a:pPr algn="ctr">
              <a:spcBef>
                <a:spcPts val="0"/>
              </a:spcBef>
              <a:buFont typeface="Arial"/>
              <a:buChar char="•"/>
              <a:defRPr/>
            </a:pPr>
            <a:r>
              <a:rPr lang="ru-RU" sz="1400" b="1" dirty="0" smtClean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разработан </a:t>
            </a:r>
            <a:r>
              <a:rPr lang="en-US" sz="1400" b="1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API</a:t>
            </a:r>
            <a:r>
              <a:rPr lang="ru-RU" sz="1400" b="1" dirty="0" smtClean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 </a:t>
            </a:r>
            <a:r>
              <a:rPr lang="ru-RU" sz="1400" b="1" dirty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для подключения внешних информационных </a:t>
            </a:r>
            <a:r>
              <a:rPr lang="ru-RU" sz="1400" b="1" dirty="0" smtClean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систем;</a:t>
            </a:r>
            <a:endParaRPr lang="ru-RU" sz="1400" b="1" dirty="0">
              <a:solidFill>
                <a:srgbClr val="06068F"/>
              </a:solidFill>
              <a:latin typeface="PT Astra Serif"/>
              <a:ea typeface="PT Astra Serif" pitchFamily="18" charset="-52"/>
            </a:endParaRPr>
          </a:p>
          <a:p>
            <a:pPr algn="ctr">
              <a:spcBef>
                <a:spcPts val="0"/>
              </a:spcBef>
              <a:buFont typeface="Arial"/>
              <a:buChar char="•"/>
              <a:defRPr/>
            </a:pPr>
            <a:r>
              <a:rPr lang="ru-RU" sz="1400" b="1" dirty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в</a:t>
            </a:r>
            <a:r>
              <a:rPr lang="ru-RU" sz="1400" b="1" dirty="0" smtClean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недрены </a:t>
            </a:r>
            <a:r>
              <a:rPr lang="ru-RU" sz="1400" b="1" dirty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новые модули:</a:t>
            </a:r>
            <a:endParaRPr sz="1400" dirty="0">
              <a:latin typeface="PT Astra Serif"/>
              <a:ea typeface="PT Astra Serif" pitchFamily="18" charset="-52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Для бизнеса</a:t>
            </a:r>
            <a:endParaRPr sz="1400" dirty="0">
              <a:latin typeface="PT Astra Serif"/>
              <a:ea typeface="PT Astra Serif" pitchFamily="18" charset="-52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Инициативы граждан</a:t>
            </a:r>
            <a:endParaRPr sz="1400" dirty="0">
              <a:latin typeface="PT Astra Serif"/>
              <a:ea typeface="PT Astra Serif" pitchFamily="18" charset="-52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400" b="1" dirty="0">
                <a:solidFill>
                  <a:srgbClr val="06068F"/>
                </a:solidFill>
                <a:latin typeface="PT Astra Serif"/>
                <a:ea typeface="PT Astra Serif" pitchFamily="18" charset="-52"/>
              </a:rPr>
              <a:t>Полезные сервисы</a:t>
            </a:r>
            <a:endParaRPr sz="1400" dirty="0">
              <a:latin typeface="PT Astra Serif"/>
              <a:ea typeface="PT Astra Serif" pitchFamily="18" charset="-52"/>
            </a:endParaRPr>
          </a:p>
        </p:txBody>
      </p:sp>
      <p:sp>
        <p:nvSpPr>
          <p:cNvPr id="14" name="Прямоугольник 6"/>
          <p:cNvSpPr/>
          <p:nvPr/>
        </p:nvSpPr>
        <p:spPr bwMode="auto">
          <a:xfrm>
            <a:off x="6370940" y="4587974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B050"/>
                </a:solidFill>
                <a:latin typeface="PT Astra Serif"/>
                <a:ea typeface="PT Astra Serif"/>
              </a:rPr>
              <a:t>m</a:t>
            </a:r>
            <a:r>
              <a:rPr lang="en-US" sz="1800" b="1" dirty="0" smtClean="0">
                <a:solidFill>
                  <a:srgbClr val="00B050"/>
                </a:solidFill>
                <a:latin typeface="PT Astra Serif"/>
                <a:ea typeface="PT Astra Serif"/>
              </a:rPr>
              <a:t>oydom.ru</a:t>
            </a:r>
            <a:endParaRPr lang="ru-RU" sz="1800" b="1" dirty="0">
              <a:solidFill>
                <a:srgbClr val="00B050"/>
              </a:solidFill>
              <a:latin typeface="PT Astra Serif"/>
              <a:ea typeface="PT Astra Serif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000690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6068F"/>
                </a:solidFill>
                <a:latin typeface="PT Astra Serif"/>
                <a:ea typeface="PT Astra Serif"/>
                <a:cs typeface="PT Astra Serif"/>
              </a:rPr>
              <a:t>Показатель 2. «Доля жителей города Костромы, в возрасте </a:t>
            </a:r>
            <a:r>
              <a:rPr lang="ru-RU" b="1" dirty="0" smtClean="0">
                <a:solidFill>
                  <a:srgbClr val="06068F"/>
                </a:solidFill>
                <a:latin typeface="PT Astra Serif"/>
                <a:ea typeface="PT Astra Serif"/>
                <a:cs typeface="PT Astra Serif"/>
              </a:rPr>
              <a:t>старше 14 лет, имеющих возможность участвовать с </a:t>
            </a:r>
            <a:r>
              <a:rPr lang="ru-RU" b="1" dirty="0">
                <a:solidFill>
                  <a:srgbClr val="06068F"/>
                </a:solidFill>
                <a:latin typeface="PT Astra Serif"/>
                <a:ea typeface="PT Astra Serif"/>
                <a:cs typeface="PT Astra Serif"/>
              </a:rPr>
              <a:t>применением цифровых технологий в принятии решений </a:t>
            </a:r>
            <a:r>
              <a:rPr lang="ru-RU" b="1" dirty="0" smtClean="0">
                <a:solidFill>
                  <a:srgbClr val="06068F"/>
                </a:solidFill>
                <a:latin typeface="PT Astra Serif"/>
                <a:ea typeface="PT Astra Serif"/>
                <a:cs typeface="PT Astra Serif"/>
              </a:rPr>
              <a:t>по вопросам городского развития</a:t>
            </a:r>
            <a:endParaRPr lang="ru-RU" b="1" dirty="0">
              <a:solidFill>
                <a:srgbClr val="06068F"/>
              </a:solidFill>
              <a:latin typeface="PT Astra Serif"/>
              <a:cs typeface="PT Astra Serif"/>
            </a:endParaRPr>
          </a:p>
        </p:txBody>
      </p:sp>
      <p:pic>
        <p:nvPicPr>
          <p:cNvPr id="15" name="Изображение 11" descr="gerb1.png"/>
          <p:cNvPicPr>
            <a:picLocks noChangeAspect="1"/>
          </p:cNvPicPr>
          <p:nvPr/>
        </p:nvPicPr>
        <p:blipFill>
          <a:blip r:embed="rId4">
            <a:alphaModFix/>
          </a:blip>
          <a:srcRect r="1218"/>
          <a:stretch/>
        </p:blipFill>
        <p:spPr bwMode="auto">
          <a:xfrm flipH="1">
            <a:off x="224526" y="186914"/>
            <a:ext cx="945000" cy="8210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51514" y="270525"/>
            <a:ext cx="1782011" cy="73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07791" y="2355726"/>
            <a:ext cx="3590843" cy="24621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407791" y="699542"/>
            <a:ext cx="3590842" cy="2164311"/>
          </a:xfrm>
          <a:prstGeom prst="rect">
            <a:avLst/>
          </a:prstGeom>
        </p:spPr>
      </p:pic>
      <p:sp>
        <p:nvSpPr>
          <p:cNvPr id="4" name="Прямоугольник 9"/>
          <p:cNvSpPr/>
          <p:nvPr/>
        </p:nvSpPr>
        <p:spPr bwMode="auto">
          <a:xfrm>
            <a:off x="2613830" y="578956"/>
            <a:ext cx="5373216" cy="36927"/>
          </a:xfrm>
          <a:prstGeom prst="rect">
            <a:avLst/>
          </a:prstGeom>
          <a:gradFill>
            <a:gsLst>
              <a:gs pos="0">
                <a:srgbClr val="06068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>
              <a:solidFill>
                <a:srgbClr val="7A3D00"/>
              </a:solidFill>
            </a:endParaRPr>
          </a:p>
        </p:txBody>
      </p:sp>
      <p:pic>
        <p:nvPicPr>
          <p:cNvPr id="5" name="Изображение 11" descr="gerb1.png"/>
          <p:cNvPicPr>
            <a:picLocks noChangeAspect="1"/>
          </p:cNvPicPr>
          <p:nvPr/>
        </p:nvPicPr>
        <p:blipFill>
          <a:blip r:embed="rId5">
            <a:alphaModFix/>
          </a:blip>
          <a:srcRect r="1218"/>
          <a:stretch/>
        </p:blipFill>
        <p:spPr bwMode="auto">
          <a:xfrm flipH="1">
            <a:off x="224525" y="225099"/>
            <a:ext cx="945000" cy="821014"/>
          </a:xfrm>
          <a:prstGeom prst="rect">
            <a:avLst/>
          </a:prstGeom>
        </p:spPr>
      </p:pic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3762373" y="94581"/>
            <a:ext cx="5019674" cy="56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endParaRPr lang="ru-RU" sz="1600">
              <a:solidFill>
                <a:srgbClr val="06068F"/>
              </a:solidFill>
              <a:latin typeface="PT Astra Serif"/>
              <a:ea typeface="PT Astra Serif"/>
              <a:cs typeface="Arial"/>
            </a:endParaRPr>
          </a:p>
          <a:p>
            <a:pPr algn="r">
              <a:defRPr/>
            </a:pPr>
            <a:r>
              <a:rPr lang="ru-RU" sz="160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ДЕПЦИФРЫ КОСТРОМСКОЙ ОБЛАСТИ</a:t>
            </a:r>
            <a:endParaRPr/>
          </a:p>
        </p:txBody>
      </p:sp>
      <p:sp>
        <p:nvSpPr>
          <p:cNvPr id="7" name="Прямоугольник 16"/>
          <p:cNvSpPr/>
          <p:nvPr/>
        </p:nvSpPr>
        <p:spPr bwMode="auto">
          <a:xfrm>
            <a:off x="4517993" y="3807793"/>
            <a:ext cx="3402376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06068F"/>
                </a:solidFill>
                <a:latin typeface="Arial"/>
                <a:cs typeface="Arial"/>
              </a:rPr>
              <a:t> </a:t>
            </a:r>
            <a:endParaRPr lang="ru-RU" sz="1100">
              <a:solidFill>
                <a:srgbClr val="06068F"/>
              </a:solidFill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251513" y="270524"/>
            <a:ext cx="1782010" cy="730164"/>
          </a:xfrm>
          <a:prstGeom prst="rect">
            <a:avLst/>
          </a:prstGeom>
        </p:spPr>
      </p:pic>
      <p:sp>
        <p:nvSpPr>
          <p:cNvPr id="9" name="Прямоугольник 3"/>
          <p:cNvSpPr/>
          <p:nvPr/>
        </p:nvSpPr>
        <p:spPr bwMode="auto">
          <a:xfrm>
            <a:off x="466723" y="1124379"/>
            <a:ext cx="4897366" cy="376256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defRPr/>
            </a:pPr>
            <a:r>
              <a:rPr lang="ru-RU" sz="1400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Показатель 2. «Доля жителей города Костромы, в возрасте </a:t>
            </a:r>
            <a:r>
              <a:rPr lang="ru-RU" sz="1400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старше </a:t>
            </a:r>
            <a:r>
              <a:rPr lang="ru-RU" sz="1400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14 лет, имеющих возможность </a:t>
            </a:r>
            <a:r>
              <a:rPr lang="ru-RU" sz="1400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участвовать с </a:t>
            </a:r>
            <a:r>
              <a:rPr lang="ru-RU" sz="1400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применением цифровых технологий в </a:t>
            </a:r>
            <a:r>
              <a:rPr lang="ru-RU" sz="1400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принятии</a:t>
            </a:r>
            <a:r>
              <a:rPr lang="en-US" sz="1400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</a:t>
            </a:r>
            <a:r>
              <a:rPr lang="ru-RU" sz="1400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решений по </a:t>
            </a:r>
            <a:r>
              <a:rPr lang="ru-RU" sz="1400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вопросам городского развития» </a:t>
            </a:r>
          </a:p>
          <a:p>
            <a:pPr algn="just">
              <a:defRPr/>
            </a:pPr>
            <a:endParaRPr lang="ru-RU" sz="1000" b="1" i="0" u="none" strike="noStrike" cap="none" spc="0" dirty="0">
              <a:solidFill>
                <a:srgbClr val="06068F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algn="just">
              <a:defRPr/>
            </a:pPr>
            <a:r>
              <a:rPr lang="ru-RU" sz="1400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В настоящее время платформу «Мой дом» </a:t>
            </a:r>
            <a:r>
              <a:rPr lang="ru-RU" sz="1400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активн</a:t>
            </a:r>
            <a:r>
              <a:rPr lang="ru-RU" b="1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о </a:t>
            </a:r>
            <a:r>
              <a:rPr lang="ru-RU" sz="1400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используют </a:t>
            </a:r>
            <a:r>
              <a:rPr lang="ru-RU" sz="1400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в муниципальных образованиях:</a:t>
            </a:r>
          </a:p>
          <a:p>
            <a:pPr>
              <a:defRPr/>
            </a:pPr>
            <a:endParaRPr lang="ru-RU" sz="1000" b="1" i="0" u="none" strike="noStrike" cap="none" spc="0" dirty="0">
              <a:solidFill>
                <a:srgbClr val="06068F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marL="239821" indent="-239821">
              <a:buFont typeface="Arial"/>
              <a:buChar char="–"/>
              <a:defRPr/>
            </a:pPr>
            <a:r>
              <a:rPr lang="ru-RU" sz="1400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г</a:t>
            </a:r>
            <a:r>
              <a:rPr lang="ru-RU" sz="1400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. Кострома</a:t>
            </a:r>
            <a:endParaRPr lang="ru-RU" sz="1400" b="1" i="0" u="none" strike="noStrike" cap="none" spc="0" dirty="0">
              <a:solidFill>
                <a:srgbClr val="06068F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marL="239820" indent="-239820">
              <a:buFont typeface="Arial"/>
              <a:buChar char="–"/>
              <a:defRPr/>
            </a:pPr>
            <a:r>
              <a:rPr lang="ru-RU" sz="1400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г</a:t>
            </a:r>
            <a:r>
              <a:rPr lang="ru-RU" sz="1400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. Волгореченск </a:t>
            </a:r>
            <a:endParaRPr lang="ru-RU" sz="1400" b="1" i="0" u="none" strike="noStrike" cap="none" spc="0" dirty="0">
              <a:solidFill>
                <a:srgbClr val="06068F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marL="239821" indent="-239821">
              <a:buFont typeface="Arial"/>
              <a:buChar char="–"/>
              <a:defRPr/>
            </a:pPr>
            <a:r>
              <a:rPr lang="ru-RU" sz="1400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г</a:t>
            </a:r>
            <a:r>
              <a:rPr lang="ru-RU" sz="1400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. Буй </a:t>
            </a:r>
            <a:endParaRPr lang="ru-RU" sz="1400" b="1" i="0" u="none" strike="noStrike" cap="none" spc="0" dirty="0">
              <a:solidFill>
                <a:srgbClr val="06068F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marL="239821" indent="-239821">
              <a:buFont typeface="Arial"/>
              <a:buChar char="–"/>
              <a:defRPr/>
            </a:pPr>
            <a:r>
              <a:rPr lang="ru-RU" sz="1400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г</a:t>
            </a:r>
            <a:r>
              <a:rPr lang="ru-RU" sz="1400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. Галич </a:t>
            </a:r>
            <a:endParaRPr lang="ru-RU" sz="1400" b="1" i="0" u="none" strike="noStrike" cap="none" spc="0" dirty="0">
              <a:solidFill>
                <a:srgbClr val="06068F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marL="239821" indent="-239821">
              <a:buFont typeface="Arial"/>
              <a:buChar char="–"/>
              <a:defRPr/>
            </a:pPr>
            <a:r>
              <a:rPr lang="ru-RU" sz="1400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г</a:t>
            </a:r>
            <a:r>
              <a:rPr lang="ru-RU" sz="1400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. Нерехта </a:t>
            </a:r>
            <a:endParaRPr lang="ru-RU" sz="1400" b="1" i="0" u="none" strike="noStrike" cap="none" spc="0" dirty="0">
              <a:solidFill>
                <a:srgbClr val="06068F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marL="239821" indent="-239821">
              <a:buFont typeface="Arial"/>
              <a:buChar char="–"/>
              <a:defRPr/>
            </a:pPr>
            <a:r>
              <a:rPr lang="ru-RU" sz="1400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г</a:t>
            </a:r>
            <a:r>
              <a:rPr lang="ru-RU" sz="1400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. Шарья  </a:t>
            </a:r>
            <a:endParaRPr lang="ru-RU" sz="1400" b="1" i="0" u="none" strike="noStrike" cap="none" spc="0" dirty="0">
              <a:solidFill>
                <a:srgbClr val="06068F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>
              <a:defRPr/>
            </a:pPr>
            <a:endParaRPr lang="ru-RU" sz="1000" b="1" i="0" u="none" strike="noStrike" cap="none" spc="0" dirty="0">
              <a:solidFill>
                <a:srgbClr val="06068F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>
              <a:defRPr/>
            </a:pPr>
            <a:r>
              <a:rPr lang="ru-RU" sz="1400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Количество пользователей РГИС ЖКХ составляет </a:t>
            </a:r>
            <a:r>
              <a:rPr lang="en-US" sz="1400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  </a:t>
            </a:r>
            <a:r>
              <a:rPr lang="ru-RU" sz="1400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62 782 </a:t>
            </a:r>
            <a:r>
              <a:rPr lang="ru-RU" sz="1400" b="1" i="0" u="none" strike="noStrike" cap="none" spc="0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чел</a:t>
            </a:r>
            <a:r>
              <a:rPr lang="ru-RU" sz="1400" b="1" i="0" u="none" strike="noStrike" cap="none" spc="0" dirty="0" smtClean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.</a:t>
            </a:r>
            <a:endParaRPr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7E0E9D54-0B43-4EA8-B28E-D035DB4D1F5B}" type="slidenum">
              <a:rPr lang="ru-RU" sz="1200">
                <a:solidFill>
                  <a:srgbClr val="000099"/>
                </a:solidFill>
                <a:latin typeface="PT Astra Serif"/>
              </a:rPr>
              <a:t>5</a:t>
            </a:fld>
            <a:endParaRPr lang="ru-RU" sz="1200" dirty="0">
              <a:solidFill>
                <a:srgbClr val="000099"/>
              </a:solidFill>
              <a:latin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 sz="1200">
                <a:solidFill>
                  <a:srgbClr val="06068F"/>
                </a:solidFill>
                <a:latin typeface="PT Astra Serif"/>
              </a:rPr>
              <a:t>6</a:t>
            </a:fld>
            <a:endParaRPr lang="ru-RU" sz="1200" dirty="0">
              <a:solidFill>
                <a:srgbClr val="06068F"/>
              </a:solidFill>
              <a:latin typeface="PT Astra Serif"/>
            </a:endParaRPr>
          </a:p>
        </p:txBody>
      </p:sp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260870"/>
              </p:ext>
            </p:extLst>
          </p:nvPr>
        </p:nvGraphicFramePr>
        <p:xfrm>
          <a:off x="4283968" y="771550"/>
          <a:ext cx="4752528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9"/>
          <p:cNvSpPr/>
          <p:nvPr/>
        </p:nvSpPr>
        <p:spPr bwMode="auto">
          <a:xfrm>
            <a:off x="2613831" y="578957"/>
            <a:ext cx="5373216" cy="36928"/>
          </a:xfrm>
          <a:prstGeom prst="rect">
            <a:avLst/>
          </a:prstGeom>
          <a:gradFill>
            <a:gsLst>
              <a:gs pos="0">
                <a:srgbClr val="06068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>
              <a:solidFill>
                <a:srgbClr val="7A3D00"/>
              </a:solidFill>
            </a:endParaRPr>
          </a:p>
        </p:txBody>
      </p:sp>
      <p:sp>
        <p:nvSpPr>
          <p:cNvPr id="9" name="Прямоугольник 15"/>
          <p:cNvSpPr>
            <a:spLocks noChangeArrowheads="1"/>
          </p:cNvSpPr>
          <p:nvPr/>
        </p:nvSpPr>
        <p:spPr bwMode="auto">
          <a:xfrm>
            <a:off x="3762373" y="94581"/>
            <a:ext cx="5019674" cy="56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endParaRPr lang="ru-RU" sz="1600">
              <a:solidFill>
                <a:srgbClr val="06068F"/>
              </a:solidFill>
              <a:latin typeface="PT Astra Serif"/>
              <a:ea typeface="PT Astra Serif"/>
              <a:cs typeface="Arial"/>
            </a:endParaRPr>
          </a:p>
          <a:p>
            <a:pPr algn="r">
              <a:defRPr/>
            </a:pPr>
            <a:r>
              <a:rPr lang="ru-RU" sz="160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ДЕПЦИФРЫ КОСТРОМСКОЙ ОБЛАСТИ</a:t>
            </a:r>
            <a:endParaRPr/>
          </a:p>
        </p:txBody>
      </p:sp>
      <p:graphicFrame>
        <p:nvGraphicFramePr>
          <p:cNvPr id="10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233414"/>
              </p:ext>
            </p:extLst>
          </p:nvPr>
        </p:nvGraphicFramePr>
        <p:xfrm>
          <a:off x="313616" y="1072821"/>
          <a:ext cx="3970352" cy="236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2"/>
          <p:cNvSpPr/>
          <p:nvPr/>
        </p:nvSpPr>
        <p:spPr bwMode="auto">
          <a:xfrm>
            <a:off x="240725" y="3435846"/>
            <a:ext cx="4104456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buClr>
                <a:srgbClr val="34A853"/>
              </a:buClr>
              <a:defRPr/>
            </a:pPr>
            <a:r>
              <a:rPr lang="ru-RU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К РГИС ЖКХ подключено более 50% управляющих компаний и свыше 30% </a:t>
            </a:r>
            <a:r>
              <a:rPr lang="ru-RU" b="1" dirty="0" err="1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ресурсоснабжающих</a:t>
            </a:r>
            <a:r>
              <a:rPr lang="ru-RU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 организаций </a:t>
            </a:r>
            <a:endParaRPr dirty="0">
              <a:latin typeface="PT Astra Serif" pitchFamily="18" charset="-52"/>
              <a:ea typeface="PT Astra Serif" pitchFamily="18" charset="-52"/>
            </a:endParaRPr>
          </a:p>
          <a:p>
            <a:pPr>
              <a:buClr>
                <a:srgbClr val="34A853"/>
              </a:buClr>
              <a:defRPr/>
            </a:pPr>
            <a:r>
              <a:rPr lang="ru-RU" b="1" dirty="0">
                <a:solidFill>
                  <a:srgbClr val="06068F"/>
                </a:solidFill>
                <a:latin typeface="PT Astra Serif" pitchFamily="18" charset="-52"/>
                <a:ea typeface="PT Astra Serif" pitchFamily="18" charset="-52"/>
              </a:rPr>
              <a:t>в городах присутствия</a:t>
            </a:r>
            <a:endParaRPr b="1" dirty="0">
              <a:solidFill>
                <a:srgbClr val="06068F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2" name="TextBox 12"/>
          <p:cNvSpPr/>
          <p:nvPr/>
        </p:nvSpPr>
        <p:spPr bwMode="auto">
          <a:xfrm>
            <a:off x="239030" y="4515966"/>
            <a:ext cx="4909033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buClr>
                <a:srgbClr val="34A853"/>
              </a:buClr>
              <a:defRPr/>
            </a:pPr>
            <a:r>
              <a:rPr lang="ru-RU" b="1" dirty="0">
                <a:solidFill>
                  <a:srgbClr val="06068F"/>
                </a:solidFill>
                <a:latin typeface="PT Astra Serif"/>
              </a:rPr>
              <a:t>Более 1300 новостных сообщений, свыше 700 предложений по развитию РГИС ЖКХ</a:t>
            </a:r>
            <a:endParaRPr b="1" dirty="0">
              <a:solidFill>
                <a:srgbClr val="06068F"/>
              </a:solidFill>
              <a:latin typeface="PT Astra Serif"/>
            </a:endParaRPr>
          </a:p>
        </p:txBody>
      </p:sp>
      <p:pic>
        <p:nvPicPr>
          <p:cNvPr id="13" name="Изображение 11" descr="gerb1.png"/>
          <p:cNvPicPr>
            <a:picLocks noChangeAspect="1"/>
          </p:cNvPicPr>
          <p:nvPr/>
        </p:nvPicPr>
        <p:blipFill>
          <a:blip r:embed="rId4">
            <a:alphaModFix/>
          </a:blip>
          <a:srcRect r="1218"/>
          <a:stretch/>
        </p:blipFill>
        <p:spPr bwMode="auto">
          <a:xfrm flipH="1">
            <a:off x="224525" y="225099"/>
            <a:ext cx="945000" cy="8210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51513" y="270524"/>
            <a:ext cx="1782010" cy="7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9D54-0B43-4EA8-B28E-D035DB4D1F5B}" type="slidenum">
              <a:rPr lang="ru-RU" sz="1200">
                <a:solidFill>
                  <a:srgbClr val="000099"/>
                </a:solidFill>
                <a:latin typeface="PT Astra Serif"/>
              </a:rPr>
              <a:t>7</a:t>
            </a:fld>
            <a:endParaRPr lang="ru-RU" sz="1200" dirty="0">
              <a:solidFill>
                <a:srgbClr val="000099"/>
              </a:solidFill>
              <a:latin typeface="PT Astra Serif"/>
            </a:endParaRPr>
          </a:p>
        </p:txBody>
      </p:sp>
      <p:sp>
        <p:nvSpPr>
          <p:cNvPr id="6" name="Прямоугольник 9"/>
          <p:cNvSpPr/>
          <p:nvPr/>
        </p:nvSpPr>
        <p:spPr bwMode="auto">
          <a:xfrm>
            <a:off x="2615021" y="590606"/>
            <a:ext cx="5373216" cy="36928"/>
          </a:xfrm>
          <a:prstGeom prst="rect">
            <a:avLst/>
          </a:prstGeom>
          <a:gradFill>
            <a:gsLst>
              <a:gs pos="0">
                <a:srgbClr val="06068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>
              <a:solidFill>
                <a:srgbClr val="7A3D00"/>
              </a:solidFill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4133849" y="280854"/>
            <a:ext cx="4733995" cy="31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r>
              <a:rPr lang="ru-RU" sz="160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ДЕПЦИФРЫ КОСТРОМСКОЙ ОБЛАСТИ</a:t>
            </a:r>
            <a:endParaRPr/>
          </a:p>
        </p:txBody>
      </p:sp>
      <p:sp>
        <p:nvSpPr>
          <p:cNvPr id="9" name="Объект 16"/>
          <p:cNvSpPr>
            <a:spLocks noGrp="1"/>
          </p:cNvSpPr>
          <p:nvPr>
            <p:ph idx="1"/>
          </p:nvPr>
        </p:nvSpPr>
        <p:spPr bwMode="auto">
          <a:xfrm>
            <a:off x="206342" y="1275606"/>
            <a:ext cx="6813930" cy="374441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0099"/>
                </a:solidFill>
                <a:latin typeface="PT Astra Serif"/>
              </a:rPr>
              <a:t>содержание </a:t>
            </a:r>
            <a:r>
              <a:rPr lang="ru-RU" sz="1400" b="1" dirty="0">
                <a:solidFill>
                  <a:srgbClr val="000099"/>
                </a:solidFill>
                <a:latin typeface="PT Astra Serif"/>
              </a:rPr>
              <a:t>контейнерных площадок и прилегающих к ним территорий;</a:t>
            </a:r>
            <a:endParaRPr sz="1400" dirty="0">
              <a:latin typeface="PT Astra Serif"/>
            </a:endParaRPr>
          </a:p>
          <a:p>
            <a:pPr>
              <a:defRPr/>
            </a:pPr>
            <a:r>
              <a:rPr lang="ru-RU" sz="1400" b="1" dirty="0">
                <a:solidFill>
                  <a:srgbClr val="000099"/>
                </a:solidFill>
                <a:latin typeface="PT Astra Serif"/>
              </a:rPr>
              <a:t>размещение транспортных средств на газонах, участках с зелеными насаждениями, детских, игровых и спортивных площадках;</a:t>
            </a:r>
            <a:endParaRPr sz="1400" dirty="0">
              <a:latin typeface="PT Astra Serif"/>
            </a:endParaRPr>
          </a:p>
          <a:p>
            <a:pPr>
              <a:defRPr/>
            </a:pPr>
            <a:r>
              <a:rPr lang="ru-RU" sz="1400" b="1" dirty="0">
                <a:solidFill>
                  <a:srgbClr val="000099"/>
                </a:solidFill>
                <a:latin typeface="PT Astra Serif"/>
              </a:rPr>
              <a:t>размещение большегрузного транспорта на территориях общего пользования;</a:t>
            </a:r>
            <a:endParaRPr sz="1400" dirty="0">
              <a:latin typeface="PT Astra Serif"/>
            </a:endParaRPr>
          </a:p>
          <a:p>
            <a:pPr>
              <a:defRPr/>
            </a:pPr>
            <a:r>
              <a:rPr lang="ru-RU" sz="1400" b="1" dirty="0">
                <a:solidFill>
                  <a:srgbClr val="000099"/>
                </a:solidFill>
                <a:latin typeface="PT Astra Serif"/>
              </a:rPr>
              <a:t>содержание зданий, фасадов зданий;</a:t>
            </a:r>
            <a:endParaRPr sz="1400" dirty="0">
              <a:latin typeface="PT Astra Serif"/>
            </a:endParaRPr>
          </a:p>
          <a:p>
            <a:pPr>
              <a:defRPr/>
            </a:pPr>
            <a:r>
              <a:rPr lang="ru-RU" sz="1400" b="1" dirty="0">
                <a:solidFill>
                  <a:srgbClr val="000099"/>
                </a:solidFill>
                <a:latin typeface="PT Astra Serif"/>
              </a:rPr>
              <a:t>содержание дорог;</a:t>
            </a:r>
            <a:endParaRPr sz="1400" dirty="0">
              <a:latin typeface="PT Astra Serif"/>
            </a:endParaRPr>
          </a:p>
          <a:p>
            <a:pPr>
              <a:defRPr/>
            </a:pPr>
            <a:r>
              <a:rPr lang="ru-RU" sz="1400" b="1" dirty="0">
                <a:solidFill>
                  <a:srgbClr val="000099"/>
                </a:solidFill>
                <a:latin typeface="PT Astra Serif"/>
              </a:rPr>
              <a:t>уборка и очистка остановок транспорта;</a:t>
            </a:r>
            <a:endParaRPr sz="1400" dirty="0">
              <a:latin typeface="PT Astra Serif"/>
            </a:endParaRPr>
          </a:p>
          <a:p>
            <a:pPr>
              <a:defRPr/>
            </a:pPr>
            <a:r>
              <a:rPr lang="ru-RU" sz="1400" b="1" dirty="0">
                <a:solidFill>
                  <a:srgbClr val="000099"/>
                </a:solidFill>
                <a:latin typeface="PT Astra Serif"/>
              </a:rPr>
              <a:t>произрастание борщевика Сосновского;</a:t>
            </a:r>
            <a:endParaRPr sz="1400" dirty="0">
              <a:latin typeface="PT Astra Serif"/>
            </a:endParaRPr>
          </a:p>
          <a:p>
            <a:pPr>
              <a:defRPr/>
            </a:pPr>
            <a:r>
              <a:rPr lang="ru-RU" sz="1400" b="1" dirty="0">
                <a:solidFill>
                  <a:srgbClr val="000099"/>
                </a:solidFill>
                <a:latin typeface="PT Astra Serif"/>
              </a:rPr>
              <a:t>выгрузка или сброс с автомототранспортных средств и прицепов  к ним отходов производства и потребления вне объектов размещения отходов или мест (площадок) накопления отходов;</a:t>
            </a:r>
            <a:endParaRPr sz="1400" b="1" dirty="0">
              <a:solidFill>
                <a:srgbClr val="000099"/>
              </a:solidFill>
              <a:latin typeface="PT Astra Serif"/>
            </a:endParaRPr>
          </a:p>
          <a:p>
            <a:pPr>
              <a:defRPr/>
            </a:pPr>
            <a:r>
              <a:rPr lang="ru-RU" sz="1400" b="1" dirty="0">
                <a:solidFill>
                  <a:srgbClr val="000099"/>
                </a:solidFill>
                <a:latin typeface="PT Astra Serif"/>
              </a:rPr>
              <a:t>несанкционированная </a:t>
            </a:r>
            <a:r>
              <a:rPr lang="ru-RU" sz="1400" b="1" dirty="0" smtClean="0">
                <a:solidFill>
                  <a:srgbClr val="000099"/>
                </a:solidFill>
                <a:latin typeface="PT Astra Serif"/>
              </a:rPr>
              <a:t>свалка;</a:t>
            </a:r>
          </a:p>
          <a:p>
            <a:pPr>
              <a:defRPr/>
            </a:pPr>
            <a:r>
              <a:rPr lang="ru-RU" sz="1400" b="1" dirty="0">
                <a:solidFill>
                  <a:srgbClr val="0808AC"/>
                </a:solidFill>
                <a:latin typeface="PT Astra Serif"/>
              </a:rPr>
              <a:t>б</a:t>
            </a:r>
            <a:r>
              <a:rPr lang="ru-RU" sz="1400" b="1" dirty="0" smtClean="0">
                <a:solidFill>
                  <a:srgbClr val="0808AC"/>
                </a:solidFill>
                <a:latin typeface="PT Astra Serif"/>
              </a:rPr>
              <a:t>рошенное транспортное средство;</a:t>
            </a:r>
          </a:p>
          <a:p>
            <a:pPr>
              <a:defRPr/>
            </a:pPr>
            <a:r>
              <a:rPr lang="ru-RU" sz="1400" b="1" dirty="0">
                <a:solidFill>
                  <a:srgbClr val="0808AC"/>
                </a:solidFill>
                <a:latin typeface="PT Astra Serif"/>
              </a:rPr>
              <a:t>с</a:t>
            </a:r>
            <a:r>
              <a:rPr lang="ru-RU" sz="1400" b="1" dirty="0" smtClean="0">
                <a:solidFill>
                  <a:srgbClr val="0808AC"/>
                </a:solidFill>
                <a:latin typeface="PT Astra Serif"/>
              </a:rPr>
              <a:t>одержание строительных площадок.</a:t>
            </a:r>
            <a:endParaRPr sz="1400" b="1" dirty="0">
              <a:solidFill>
                <a:srgbClr val="0808AC"/>
              </a:solidFill>
              <a:latin typeface="PT Astra Serif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 bwMode="auto">
          <a:xfrm>
            <a:off x="179510" y="974778"/>
            <a:ext cx="7200801" cy="3728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000099"/>
                </a:solidFill>
                <a:latin typeface="PT Astra Serif"/>
              </a:rPr>
              <a:t>Сервис </a:t>
            </a:r>
            <a:r>
              <a:rPr lang="ru-RU" sz="1400" b="1" dirty="0">
                <a:solidFill>
                  <a:srgbClr val="000099"/>
                </a:solidFill>
                <a:latin typeface="PT Astra Serif"/>
              </a:rPr>
              <a:t>«Народный инспектор</a:t>
            </a:r>
            <a:r>
              <a:rPr lang="ru-RU" sz="1400" b="1" dirty="0" smtClean="0">
                <a:solidFill>
                  <a:srgbClr val="000099"/>
                </a:solidFill>
                <a:latin typeface="PT Astra Serif"/>
              </a:rPr>
              <a:t>». </a:t>
            </a:r>
            <a:r>
              <a:rPr lang="ru-RU" sz="1400" b="1" dirty="0">
                <a:solidFill>
                  <a:srgbClr val="000099"/>
                </a:solidFill>
                <a:latin typeface="PT Astra Serif"/>
              </a:rPr>
              <a:t>Темы сообщений</a:t>
            </a:r>
            <a:r>
              <a:rPr lang="ru-RU" sz="1400" b="1" dirty="0" smtClean="0">
                <a:solidFill>
                  <a:srgbClr val="000099"/>
                </a:solidFill>
                <a:latin typeface="PT Astra Serif"/>
              </a:rPr>
              <a:t>:</a:t>
            </a:r>
            <a:endParaRPr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40718" y="969780"/>
            <a:ext cx="1921710" cy="12820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51513" y="270524"/>
            <a:ext cx="1782010" cy="730164"/>
          </a:xfrm>
          <a:prstGeom prst="rect">
            <a:avLst/>
          </a:prstGeom>
        </p:spPr>
      </p:pic>
      <p:pic>
        <p:nvPicPr>
          <p:cNvPr id="14" name="Изображение 11" descr="gerb1.png"/>
          <p:cNvPicPr>
            <a:picLocks noChangeAspect="1"/>
          </p:cNvPicPr>
          <p:nvPr/>
        </p:nvPicPr>
        <p:blipFill>
          <a:blip r:embed="rId4">
            <a:alphaModFix/>
          </a:blip>
          <a:srcRect r="1218"/>
          <a:stretch/>
        </p:blipFill>
        <p:spPr bwMode="auto">
          <a:xfrm flipH="1">
            <a:off x="224525" y="225099"/>
            <a:ext cx="945000" cy="821014"/>
          </a:xfrm>
          <a:prstGeom prst="rect">
            <a:avLst/>
          </a:prstGeom>
        </p:spPr>
      </p:pic>
      <p:pic>
        <p:nvPicPr>
          <p:cNvPr id="1026" name="Picture 2" descr="C:\Users\sorokin.an\Desktop\Н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06" y="3313100"/>
            <a:ext cx="1917322" cy="14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rokin.an\Desktop\НИ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719" y="2251796"/>
            <a:ext cx="1921710" cy="127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2613830" y="578956"/>
            <a:ext cx="5373216" cy="36927"/>
          </a:xfrm>
          <a:prstGeom prst="rect">
            <a:avLst/>
          </a:prstGeom>
          <a:gradFill>
            <a:gsLst>
              <a:gs pos="0">
                <a:srgbClr val="06068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>
              <a:solidFill>
                <a:srgbClr val="7A3D00"/>
              </a:solidFill>
            </a:endParaRPr>
          </a:p>
        </p:txBody>
      </p:sp>
      <p:pic>
        <p:nvPicPr>
          <p:cNvPr id="5" name="Изображение 11" descr="gerb1.png"/>
          <p:cNvPicPr>
            <a:picLocks noChangeAspect="1"/>
          </p:cNvPicPr>
          <p:nvPr/>
        </p:nvPicPr>
        <p:blipFill>
          <a:blip r:embed="rId2">
            <a:alphaModFix/>
          </a:blip>
          <a:srcRect r="1218"/>
          <a:stretch/>
        </p:blipFill>
        <p:spPr bwMode="auto">
          <a:xfrm flipH="1">
            <a:off x="224525" y="186913"/>
            <a:ext cx="945000" cy="821014"/>
          </a:xfrm>
          <a:prstGeom prst="rect">
            <a:avLst/>
          </a:prstGeom>
        </p:spPr>
      </p:pic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3762373" y="94581"/>
            <a:ext cx="5019674" cy="561691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endParaRPr lang="ru-RU" sz="1600">
              <a:solidFill>
                <a:srgbClr val="06068F"/>
              </a:solidFill>
              <a:latin typeface="PT Astra Serif"/>
              <a:ea typeface="PT Astra Serif"/>
              <a:cs typeface="Arial"/>
            </a:endParaRPr>
          </a:p>
          <a:p>
            <a:pPr algn="r">
              <a:defRPr/>
            </a:pPr>
            <a:r>
              <a:rPr lang="ru-RU" sz="160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ДЕПЦИФРЫ КОСТРОМСКОЙ ОБЛАСТИ</a:t>
            </a:r>
            <a:endParaRPr/>
          </a:p>
        </p:txBody>
      </p:sp>
      <p:sp>
        <p:nvSpPr>
          <p:cNvPr id="7" name="Прямоугольник 16"/>
          <p:cNvSpPr/>
          <p:nvPr/>
        </p:nvSpPr>
        <p:spPr bwMode="auto">
          <a:xfrm>
            <a:off x="4517993" y="3807793"/>
            <a:ext cx="3402376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06068F"/>
                </a:solidFill>
                <a:latin typeface="Arial"/>
                <a:cs typeface="Arial"/>
              </a:rPr>
              <a:t> </a:t>
            </a:r>
            <a:endParaRPr lang="ru-RU" sz="1100">
              <a:solidFill>
                <a:srgbClr val="06068F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3"/>
          <p:cNvSpPr/>
          <p:nvPr/>
        </p:nvSpPr>
        <p:spPr bwMode="auto">
          <a:xfrm>
            <a:off x="435837" y="1072935"/>
            <a:ext cx="5504315" cy="2973385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Ключевые направления</a:t>
            </a:r>
          </a:p>
          <a:p>
            <a:pPr>
              <a:defRPr/>
            </a:pPr>
            <a:endParaRPr sz="1000" dirty="0">
              <a:solidFill>
                <a:srgbClr val="FF0000"/>
              </a:solidFill>
              <a:latin typeface="PT Astra Serif"/>
              <a:ea typeface="PT Astra Serif"/>
              <a:cs typeface="PT Astra Serif"/>
            </a:endParaRPr>
          </a:p>
          <a:p>
            <a:pPr algn="just">
              <a:defRPr/>
            </a:pPr>
            <a:r>
              <a:rPr lang="ru-RU" b="1" i="0" u="none" dirty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В сфере пассажирского транспорта:</a:t>
            </a:r>
            <a:endParaRPr b="1" i="0" u="none" dirty="0">
              <a:solidFill>
                <a:srgbClr val="FF0000"/>
              </a:solidFill>
              <a:latin typeface="PT Astra Serif"/>
              <a:ea typeface="PT Astra Serif"/>
              <a:cs typeface="PT Astra Serif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lang="ru-RU" b="1" i="0" u="none" dirty="0">
                <a:solidFill>
                  <a:srgbClr val="1A069C"/>
                </a:solidFill>
                <a:latin typeface="PT Astra Serif"/>
                <a:ea typeface="PT Astra Serif"/>
                <a:cs typeface="PT Astra Serif"/>
              </a:rPr>
              <a:t>На территории г. Костромы 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установлено 68 светофорных объектов адаптивного и удаленного управления</a:t>
            </a:r>
            <a:r>
              <a:rPr lang="ru-RU" b="1" i="0" u="none" dirty="0">
                <a:solidFill>
                  <a:srgbClr val="1A069C"/>
                </a:solidFill>
                <a:latin typeface="PT Astra Serif"/>
                <a:ea typeface="PT Astra Serif"/>
                <a:cs typeface="PT Astra Serif"/>
              </a:rPr>
              <a:t>.</a:t>
            </a:r>
            <a:endParaRPr b="1" i="0" u="none" dirty="0">
              <a:solidFill>
                <a:srgbClr val="1A069C"/>
              </a:solidFill>
              <a:latin typeface="PT Astra Serif"/>
              <a:ea typeface="PT Astra Serif"/>
              <a:cs typeface="PT Astra Serif"/>
            </a:endParaRPr>
          </a:p>
          <a:p>
            <a:pPr marL="239820" indent="-239820" algn="just">
              <a:buFont typeface="Arial"/>
              <a:buChar char="•"/>
              <a:defRPr/>
            </a:pPr>
            <a:endParaRPr sz="1000" b="1" dirty="0">
              <a:solidFill>
                <a:srgbClr val="1A069C"/>
              </a:solidFill>
              <a:latin typeface="PT Astra Serif"/>
              <a:ea typeface="PT Astra Serif"/>
              <a:cs typeface="PT Astra Serif"/>
            </a:endParaRPr>
          </a:p>
          <a:p>
            <a:pPr marL="239821" indent="-239821" algn="just">
              <a:buFont typeface="Arial"/>
              <a:buChar char="•"/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С 01.07.2023 обновлен весь состав - 258 единиц автобусов, оборудованных системой безналичной платы проезда, датчиками контроля пассажиропотока.</a:t>
            </a:r>
          </a:p>
          <a:p>
            <a:pPr marL="239820" indent="-239820" algn="just">
              <a:buFont typeface="Arial"/>
              <a:buChar char="•"/>
              <a:defRPr/>
            </a:pPr>
            <a:endParaRPr lang="ru-RU" sz="1000" b="1" i="0" u="none" strike="noStrike" cap="none" spc="0" dirty="0">
              <a:solidFill>
                <a:srgbClr val="1A069C"/>
              </a:solidFill>
              <a:latin typeface="PT Astra Serif"/>
              <a:cs typeface="PT Astra Serif"/>
            </a:endParaRPr>
          </a:p>
          <a:p>
            <a:pPr marL="239820" indent="-239820" algn="just">
              <a:buFont typeface="Arial"/>
              <a:buChar char="•"/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Определены места размещения </a:t>
            </a:r>
            <a:r>
              <a:rPr lang="ru-RU" b="1" i="0" u="none" strike="noStrike" cap="none" spc="0" dirty="0" err="1">
                <a:solidFill>
                  <a:srgbClr val="1A069C"/>
                </a:solidFill>
                <a:latin typeface="PT Astra Serif"/>
                <a:cs typeface="PT Astra Serif"/>
              </a:rPr>
              <a:t>электрозарядных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 станций на территории муниципальных образований Костромской </a:t>
            </a:r>
            <a:r>
              <a:rPr lang="ru-RU" b="1" i="0" u="none" strike="noStrike" cap="none" spc="0" dirty="0" smtClean="0">
                <a:solidFill>
                  <a:srgbClr val="1A069C"/>
                </a:solidFill>
                <a:latin typeface="PT Astra Serif"/>
                <a:cs typeface="PT Astra Serif"/>
              </a:rPr>
              <a:t>области:</a:t>
            </a:r>
            <a:endParaRPr b="1" i="0" u="none" dirty="0">
              <a:solidFill>
                <a:srgbClr val="1A069C"/>
              </a:solidFill>
              <a:latin typeface="PT Astra Serif"/>
              <a:ea typeface="PT Astra Serif"/>
              <a:cs typeface="PT Astra Serif"/>
            </a:endParaRPr>
          </a:p>
        </p:txBody>
      </p:sp>
      <p:pic>
        <p:nvPicPr>
          <p:cNvPr id="9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51513" y="270524"/>
            <a:ext cx="1782010" cy="730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 l="9630" r="10891"/>
          <a:stretch/>
        </p:blipFill>
        <p:spPr bwMode="auto">
          <a:xfrm>
            <a:off x="6143350" y="1104059"/>
            <a:ext cx="2847014" cy="3699939"/>
          </a:xfrm>
          <a:prstGeom prst="rect">
            <a:avLst/>
          </a:prstGeom>
        </p:spPr>
      </p:pic>
      <p:sp>
        <p:nvSpPr>
          <p:cNvPr id="11" name="Прямоугольник 3"/>
          <p:cNvSpPr/>
          <p:nvPr/>
        </p:nvSpPr>
        <p:spPr bwMode="auto">
          <a:xfrm>
            <a:off x="683568" y="3939902"/>
            <a:ext cx="4752528" cy="1107650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 algn="just">
              <a:defRPr/>
            </a:pPr>
            <a:r>
              <a:rPr lang="ru-RU" b="1" i="0" u="none" strike="noStrike" cap="none" spc="0" dirty="0" smtClean="0">
                <a:solidFill>
                  <a:srgbClr val="1A069C"/>
                </a:solidFill>
                <a:latin typeface="PT Astra Serif"/>
                <a:cs typeface="PT Astra Serif"/>
              </a:rPr>
              <a:t>- 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город Кострома, ул. Магистральная, 8;</a:t>
            </a:r>
            <a:endParaRPr b="1" i="0" u="none" dirty="0">
              <a:solidFill>
                <a:srgbClr val="1A069C"/>
              </a:solidFill>
              <a:latin typeface="PT Astra Serif"/>
              <a:ea typeface="PT Astra Serif"/>
              <a:cs typeface="PT Astra Serif"/>
            </a:endParaRPr>
          </a:p>
          <a:p>
            <a:pPr>
              <a:defRPr/>
            </a:pPr>
            <a:r>
              <a:rPr lang="ru-RU" b="1" i="0" u="none" strike="noStrike" cap="none" spc="0" dirty="0" smtClean="0">
                <a:solidFill>
                  <a:srgbClr val="1A069C"/>
                </a:solidFill>
                <a:latin typeface="PT Astra Serif"/>
                <a:cs typeface="PT Astra Serif"/>
              </a:rPr>
              <a:t>- 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город Кострома, ул. Юношеская, 1;</a:t>
            </a:r>
          </a:p>
          <a:p>
            <a:pPr>
              <a:defRPr/>
            </a:pPr>
            <a:r>
              <a:rPr lang="ru-RU" b="1" i="0" u="none" strike="noStrike" cap="none" spc="0" dirty="0" smtClean="0">
                <a:solidFill>
                  <a:srgbClr val="1A069C"/>
                </a:solidFill>
                <a:latin typeface="PT Astra Serif"/>
                <a:cs typeface="PT Astra Serif"/>
              </a:rPr>
              <a:t>- 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город Кострома, ул. Профсоюзная 25Б;</a:t>
            </a:r>
          </a:p>
          <a:p>
            <a:pPr>
              <a:defRPr/>
            </a:pPr>
            <a:r>
              <a:rPr lang="ru-RU" b="1" i="0" u="none" strike="noStrike" cap="none" spc="0" dirty="0" smtClean="0">
                <a:solidFill>
                  <a:srgbClr val="1A069C"/>
                </a:solidFill>
                <a:latin typeface="PT Astra Serif"/>
                <a:cs typeface="PT Astra Serif"/>
              </a:rPr>
              <a:t>- 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город Кострома, ул. Ново-Полянская 7а;</a:t>
            </a:r>
            <a:endParaRPr b="1" i="0" u="none" strike="noStrike" cap="none" spc="0" dirty="0">
              <a:solidFill>
                <a:srgbClr val="1A069C"/>
              </a:solidFill>
              <a:latin typeface="PT Astra Serif"/>
              <a:cs typeface="PT Astra Serif"/>
            </a:endParaRPr>
          </a:p>
          <a:p>
            <a:pPr algn="just">
              <a:defRPr/>
            </a:pPr>
            <a:r>
              <a:rPr lang="ru-RU" b="1" i="0" u="none" strike="noStrike" cap="none" spc="0" dirty="0" smtClean="0">
                <a:solidFill>
                  <a:srgbClr val="1A069C"/>
                </a:solidFill>
                <a:latin typeface="PT Astra Serif"/>
                <a:cs typeface="PT Astra Serif"/>
              </a:rPr>
              <a:t>- 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/>
                <a:cs typeface="PT Astra Serif"/>
              </a:rPr>
              <a:t>город Кострома, ул. Ленина, 162.</a:t>
            </a:r>
            <a:endParaRPr b="1" i="0" u="none" dirty="0">
              <a:solidFill>
                <a:srgbClr val="1A069C"/>
              </a:solidFill>
              <a:latin typeface="PT Astra Serif"/>
              <a:ea typeface="PT Astra Serif"/>
              <a:cs typeface="PT Astra Serif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7E0E9D54-0B43-4EA8-B28E-D035DB4D1F5B}" type="slidenum">
              <a:rPr lang="ru-RU" sz="1200">
                <a:solidFill>
                  <a:srgbClr val="000099"/>
                </a:solidFill>
                <a:latin typeface="PT Astra Serif"/>
              </a:rPr>
              <a:t>8</a:t>
            </a:fld>
            <a:endParaRPr lang="ru-RU" sz="1200" dirty="0">
              <a:solidFill>
                <a:srgbClr val="000099"/>
              </a:solidFill>
              <a:latin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2613830" y="578956"/>
            <a:ext cx="5373216" cy="36927"/>
          </a:xfrm>
          <a:prstGeom prst="rect">
            <a:avLst/>
          </a:prstGeom>
          <a:gradFill>
            <a:gsLst>
              <a:gs pos="0">
                <a:srgbClr val="06068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>
              <a:solidFill>
                <a:srgbClr val="7A3D00"/>
              </a:solidFill>
            </a:endParaRPr>
          </a:p>
        </p:txBody>
      </p:sp>
      <p:pic>
        <p:nvPicPr>
          <p:cNvPr id="5" name="Изображение 11" descr="gerb1.png"/>
          <p:cNvPicPr>
            <a:picLocks noChangeAspect="1"/>
          </p:cNvPicPr>
          <p:nvPr/>
        </p:nvPicPr>
        <p:blipFill>
          <a:blip r:embed="rId2">
            <a:alphaModFix/>
          </a:blip>
          <a:srcRect r="1218"/>
          <a:stretch/>
        </p:blipFill>
        <p:spPr bwMode="auto">
          <a:xfrm flipH="1">
            <a:off x="224525" y="186913"/>
            <a:ext cx="945000" cy="821014"/>
          </a:xfrm>
          <a:prstGeom prst="rect">
            <a:avLst/>
          </a:prstGeom>
        </p:spPr>
      </p:pic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3762373" y="94581"/>
            <a:ext cx="5019674" cy="561691"/>
          </a:xfrm>
          <a:prstGeom prst="rect">
            <a:avLst/>
          </a:prstGeom>
          <a:noFill/>
          <a:ln w="9525">
            <a:noFill/>
            <a:miter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endParaRPr lang="ru-RU" sz="1600">
              <a:solidFill>
                <a:srgbClr val="06068F"/>
              </a:solidFill>
              <a:latin typeface="PT Astra Serif"/>
              <a:ea typeface="PT Astra Serif"/>
              <a:cs typeface="Arial"/>
            </a:endParaRPr>
          </a:p>
          <a:p>
            <a:pPr algn="r">
              <a:defRPr/>
            </a:pPr>
            <a:r>
              <a:rPr lang="ru-RU" sz="1600">
                <a:solidFill>
                  <a:srgbClr val="06068F"/>
                </a:solidFill>
                <a:latin typeface="PT Astra Serif"/>
                <a:ea typeface="PT Astra Serif"/>
                <a:cs typeface="Arial"/>
              </a:rPr>
              <a:t>ДЕПЦИФРЫ КОСТРОМСКОЙ ОБЛАСТИ</a:t>
            </a:r>
            <a:endParaRPr/>
          </a:p>
        </p:txBody>
      </p:sp>
      <p:sp>
        <p:nvSpPr>
          <p:cNvPr id="7" name="Прямоугольник 16"/>
          <p:cNvSpPr/>
          <p:nvPr/>
        </p:nvSpPr>
        <p:spPr bwMode="auto">
          <a:xfrm>
            <a:off x="4517993" y="3807793"/>
            <a:ext cx="3402376" cy="23852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defRPr/>
            </a:pPr>
            <a:r>
              <a:rPr lang="ru-RU" sz="1100" b="1">
                <a:solidFill>
                  <a:srgbClr val="06068F"/>
                </a:solidFill>
                <a:latin typeface="Arial"/>
                <a:cs typeface="Arial"/>
              </a:rPr>
              <a:t> </a:t>
            </a:r>
            <a:endParaRPr lang="ru-RU" sz="1100">
              <a:solidFill>
                <a:srgbClr val="06068F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3"/>
          <p:cNvSpPr/>
          <p:nvPr/>
        </p:nvSpPr>
        <p:spPr bwMode="auto">
          <a:xfrm>
            <a:off x="455785" y="1211796"/>
            <a:ext cx="5657480" cy="3304170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Ключевые  направления </a:t>
            </a:r>
          </a:p>
          <a:p>
            <a:pPr>
              <a:defRPr/>
            </a:pPr>
            <a:endParaRPr sz="1000" b="1" dirty="0"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В </a:t>
            </a:r>
            <a:r>
              <a:rPr b="1" dirty="0" err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сфере</a:t>
            </a:r>
            <a:r>
              <a:rPr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</a:t>
            </a:r>
            <a:r>
              <a:rPr b="1" dirty="0" err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спорта</a:t>
            </a:r>
            <a:r>
              <a:rPr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:</a:t>
            </a:r>
          </a:p>
          <a:p>
            <a:pPr algn="just"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«Умные» спортивные площадки в г. Нерехта (с хоккейной коробкой)  и г. Буй (с площадками для игры в баскетбол, волейбол </a:t>
            </a:r>
            <a:r>
              <a:rPr lang="ru-RU" b="1" i="0" u="none" strike="noStrike" cap="none" spc="0" dirty="0" smtClean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и 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искусственным покрытием для футбола).</a:t>
            </a:r>
          </a:p>
          <a:p>
            <a:pPr algn="just">
              <a:defRPr/>
            </a:pPr>
            <a:endParaRPr lang="ru-RU" sz="1000" b="1" i="0" u="none" strike="noStrike" cap="none" spc="0" dirty="0">
              <a:solidFill>
                <a:srgbClr val="1A069C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algn="just"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Комплекты оборудования включают в себя беговые дорожки, силовые тренажеры, оборудование для </a:t>
            </a:r>
            <a:r>
              <a:rPr lang="ru-RU" b="1" i="0" u="none" strike="noStrike" cap="none" spc="0" dirty="0" err="1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воркаута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, трибуну на 100 мест. </a:t>
            </a:r>
          </a:p>
          <a:p>
            <a:pPr algn="just">
              <a:defRPr/>
            </a:pPr>
            <a:endParaRPr lang="ru-RU" sz="1000" b="1" i="0" u="none" strike="noStrike" cap="none" spc="0" dirty="0">
              <a:solidFill>
                <a:srgbClr val="1A069C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  <a:p>
            <a:pPr algn="just">
              <a:defRPr/>
            </a:pPr>
            <a:r>
              <a:rPr lang="ru-RU" b="1" i="0" u="none" strike="noStrike" cap="none" spc="0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«Умные» площадки оснащены </a:t>
            </a:r>
            <a:r>
              <a:rPr lang="ru-RU" b="1" i="0" u="none" strike="noStrike" cap="none" spc="0" dirty="0" err="1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Wi-fi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. Каждый посетитель сможет посмотреть </a:t>
            </a:r>
            <a:r>
              <a:rPr lang="ru-RU" b="1" i="0" u="none" strike="noStrike" cap="none" spc="0" dirty="0" err="1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видеоинструкцию</a:t>
            </a:r>
            <a:r>
              <a:rPr lang="ru-RU" b="1" i="0" u="none" strike="noStrike" cap="none" spc="0" dirty="0">
                <a:solidFill>
                  <a:srgbClr val="1A069C"/>
                </a:solidFill>
                <a:latin typeface="PT Astra Serif" pitchFamily="18" charset="-52"/>
                <a:ea typeface="PT Astra Serif" pitchFamily="18" charset="-52"/>
                <a:cs typeface="PT Astra Serif"/>
              </a:rPr>
              <a:t> по занятиям на тренажерах и следить за правильностью выполнения упражнений</a:t>
            </a:r>
            <a:r>
              <a:rPr dirty="0" smtClean="0">
                <a:latin typeface="PT Astra Serif" pitchFamily="18" charset="-52"/>
                <a:ea typeface="PT Astra Serif" pitchFamily="18" charset="-52"/>
              </a:rPr>
              <a:t>.</a:t>
            </a:r>
            <a:endParaRPr b="1" i="0" u="none" dirty="0">
              <a:solidFill>
                <a:srgbClr val="1A069C"/>
              </a:solidFill>
              <a:latin typeface="PT Astra Serif" pitchFamily="18" charset="-52"/>
              <a:ea typeface="PT Astra Serif" pitchFamily="18" charset="-52"/>
              <a:cs typeface="PT Astra Serif"/>
            </a:endParaRPr>
          </a:p>
        </p:txBody>
      </p:sp>
      <p:pic>
        <p:nvPicPr>
          <p:cNvPr id="9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51513" y="270524"/>
            <a:ext cx="1782010" cy="730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49655" y="2859806"/>
            <a:ext cx="2618226" cy="19636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149655" y="896112"/>
            <a:ext cx="2618226" cy="1963670"/>
          </a:xfrm>
          <a:prstGeom prst="rect">
            <a:avLst/>
          </a:prstGeom>
        </p:spPr>
      </p:pic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67263"/>
            <a:ext cx="2057400" cy="273844"/>
          </a:xfrm>
        </p:spPr>
        <p:txBody>
          <a:bodyPr/>
          <a:lstStyle/>
          <a:p>
            <a:pPr>
              <a:defRPr/>
            </a:pPr>
            <a:fld id="{7E0E9D54-0B43-4EA8-B28E-D035DB4D1F5B}" type="slidenum">
              <a:rPr lang="ru-RU" sz="1200">
                <a:solidFill>
                  <a:srgbClr val="000099"/>
                </a:solidFill>
                <a:latin typeface="PT Astra Serif"/>
              </a:rPr>
              <a:t>9</a:t>
            </a:fld>
            <a:endParaRPr lang="ru-RU" sz="1200" dirty="0">
              <a:solidFill>
                <a:srgbClr val="000099"/>
              </a:solidFill>
              <a:latin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">
        <a:dk1>
          <a:sysClr val="windowText" lastClr="000000"/>
        </a:dk1>
        <a:lt1>
          <a:sysClr val="window" lastClr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">
        <a:dk1>
          <a:sysClr val="windowText" lastClr="000000"/>
        </a:dk1>
        <a:lt1>
          <a:sysClr val="window" lastClr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983</Words>
  <Application>Microsoft Office PowerPoint</Application>
  <DocSecurity>0</DocSecurity>
  <PresentationFormat>Экран (16:9)</PresentationFormat>
  <Paragraphs>200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Сервис «Народный инспектор». Темы сообщений: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Орлова Екатерина Павловна</cp:lastModifiedBy>
  <cp:revision>160</cp:revision>
  <dcterms:created xsi:type="dcterms:W3CDTF">2017-12-19T15:55:46Z</dcterms:created>
  <dcterms:modified xsi:type="dcterms:W3CDTF">2024-04-11T14:30:03Z</dcterms:modified>
  <dc:identifier/>
  <dc:language/>
  <cp:version/>
</cp:coreProperties>
</file>