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2" r:id="rId6"/>
    <p:sldId id="265" r:id="rId7"/>
    <p:sldId id="268" r:id="rId8"/>
    <p:sldId id="269" r:id="rId9"/>
    <p:sldId id="266" r:id="rId10"/>
    <p:sldId id="272" r:id="rId11"/>
    <p:sldId id="271" r:id="rId12"/>
    <p:sldId id="27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химия!$B$16</c:f>
              <c:strCache>
                <c:ptCount val="1"/>
                <c:pt idx="0">
                  <c:v>Количество выпускников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химия!$A$17:$A$21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химия!$B$17:$B$21</c:f>
              <c:numCache>
                <c:formatCode>General</c:formatCode>
                <c:ptCount val="5"/>
                <c:pt idx="0">
                  <c:v>22</c:v>
                </c:pt>
                <c:pt idx="1">
                  <c:v>19</c:v>
                </c:pt>
                <c:pt idx="2">
                  <c:v>23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DB-45FD-93C5-A13C8F4B500A}"/>
            </c:ext>
          </c:extLst>
        </c:ser>
        <c:ser>
          <c:idx val="1"/>
          <c:order val="1"/>
          <c:tx>
            <c:strRef>
              <c:f>химия!$C$16</c:f>
              <c:strCache>
                <c:ptCount val="1"/>
                <c:pt idx="0">
                  <c:v>Количество сдающих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химия!$A$17:$A$21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химия!$C$17:$C$21</c:f>
              <c:numCache>
                <c:formatCode>General</c:formatCode>
                <c:ptCount val="5"/>
                <c:pt idx="0">
                  <c:v>19</c:v>
                </c:pt>
                <c:pt idx="1">
                  <c:v>19</c:v>
                </c:pt>
                <c:pt idx="2">
                  <c:v>22</c:v>
                </c:pt>
                <c:pt idx="3">
                  <c:v>25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DB-45FD-93C5-A13C8F4B50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06742688"/>
        <c:axId val="1106743104"/>
      </c:barChart>
      <c:catAx>
        <c:axId val="1106742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6743104"/>
        <c:crosses val="autoZero"/>
        <c:auto val="1"/>
        <c:lblAlgn val="ctr"/>
        <c:lblOffset val="100"/>
        <c:noMultiLvlLbl val="0"/>
      </c:catAx>
      <c:valAx>
        <c:axId val="1106743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06742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химия!$B$1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химия!$A$2:$A$6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химия!$B$2:$B$6</c:f>
              <c:numCache>
                <c:formatCode>General</c:formatCode>
                <c:ptCount val="5"/>
                <c:pt idx="0">
                  <c:v>97</c:v>
                </c:pt>
                <c:pt idx="1">
                  <c:v>97</c:v>
                </c:pt>
                <c:pt idx="2">
                  <c:v>100</c:v>
                </c:pt>
                <c:pt idx="3">
                  <c:v>98</c:v>
                </c:pt>
                <c:pt idx="4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18-41A5-998D-0F422ABC4011}"/>
            </c:ext>
          </c:extLst>
        </c:ser>
        <c:ser>
          <c:idx val="1"/>
          <c:order val="1"/>
          <c:tx>
            <c:strRef>
              <c:f>химия!$C$1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химия!$A$2:$A$6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химия!$C$2:$C$6</c:f>
              <c:numCache>
                <c:formatCode>General</c:formatCode>
                <c:ptCount val="5"/>
                <c:pt idx="0">
                  <c:v>64</c:v>
                </c:pt>
                <c:pt idx="1">
                  <c:v>64</c:v>
                </c:pt>
                <c:pt idx="2">
                  <c:v>80</c:v>
                </c:pt>
                <c:pt idx="3">
                  <c:v>65</c:v>
                </c:pt>
                <c:pt idx="4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18-41A5-998D-0F422ABC4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3450720"/>
        <c:axId val="1193455712"/>
      </c:barChart>
      <c:catAx>
        <c:axId val="119345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3455712"/>
        <c:crosses val="autoZero"/>
        <c:auto val="1"/>
        <c:lblAlgn val="ctr"/>
        <c:lblOffset val="100"/>
        <c:noMultiLvlLbl val="0"/>
      </c:catAx>
      <c:valAx>
        <c:axId val="1193455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3450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биология!$B$16</c:f>
              <c:strCache>
                <c:ptCount val="1"/>
                <c:pt idx="0">
                  <c:v>Количество выпускников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биология!$A$17:$A$21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биология!$B$17:$B$21</c:f>
              <c:numCache>
                <c:formatCode>General</c:formatCode>
                <c:ptCount val="5"/>
                <c:pt idx="0">
                  <c:v>22</c:v>
                </c:pt>
                <c:pt idx="1">
                  <c:v>19</c:v>
                </c:pt>
                <c:pt idx="2">
                  <c:v>23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8B-4C3C-AFED-70C2F2D2CBD1}"/>
            </c:ext>
          </c:extLst>
        </c:ser>
        <c:ser>
          <c:idx val="1"/>
          <c:order val="1"/>
          <c:tx>
            <c:strRef>
              <c:f>биология!$C$16</c:f>
              <c:strCache>
                <c:ptCount val="1"/>
                <c:pt idx="0">
                  <c:v>Количество сдающих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биология!$A$17:$A$21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биология!$C$17:$C$21</c:f>
              <c:numCache>
                <c:formatCode>General</c:formatCode>
                <c:ptCount val="5"/>
                <c:pt idx="0">
                  <c:v>19</c:v>
                </c:pt>
                <c:pt idx="1">
                  <c:v>19</c:v>
                </c:pt>
                <c:pt idx="2">
                  <c:v>22</c:v>
                </c:pt>
                <c:pt idx="3">
                  <c:v>25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8B-4C3C-AFED-70C2F2D2CB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0039264"/>
        <c:axId val="1190037600"/>
      </c:barChart>
      <c:catAx>
        <c:axId val="119003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0037600"/>
        <c:crosses val="autoZero"/>
        <c:auto val="1"/>
        <c:lblAlgn val="ctr"/>
        <c:lblOffset val="100"/>
        <c:noMultiLvlLbl val="0"/>
      </c:catAx>
      <c:valAx>
        <c:axId val="1190037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003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биология!$B$1</c:f>
              <c:strCache>
                <c:ptCount val="1"/>
                <c:pt idx="0">
                  <c:v>Максимальный балл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биология!$A$2:$A$6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биология!$B$2:$B$6</c:f>
              <c:numCache>
                <c:formatCode>General</c:formatCode>
                <c:ptCount val="5"/>
                <c:pt idx="0">
                  <c:v>89</c:v>
                </c:pt>
                <c:pt idx="1">
                  <c:v>89</c:v>
                </c:pt>
                <c:pt idx="2">
                  <c:v>98</c:v>
                </c:pt>
                <c:pt idx="3">
                  <c:v>86</c:v>
                </c:pt>
                <c:pt idx="4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B6-45F1-9D4D-56B955A6E0A2}"/>
            </c:ext>
          </c:extLst>
        </c:ser>
        <c:ser>
          <c:idx val="1"/>
          <c:order val="1"/>
          <c:tx>
            <c:strRef>
              <c:f>биология!$C$1</c:f>
              <c:strCache>
                <c:ptCount val="1"/>
                <c:pt idx="0">
                  <c:v>Средний балл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биология!$A$2:$A$6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биология!$C$2:$C$6</c:f>
              <c:numCache>
                <c:formatCode>General</c:formatCode>
                <c:ptCount val="5"/>
                <c:pt idx="0">
                  <c:v>66</c:v>
                </c:pt>
                <c:pt idx="1">
                  <c:v>66</c:v>
                </c:pt>
                <c:pt idx="2">
                  <c:v>74</c:v>
                </c:pt>
                <c:pt idx="3">
                  <c:v>66</c:v>
                </c:pt>
                <c:pt idx="4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B6-45F1-9D4D-56B955A6E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39220832"/>
        <c:axId val="1039221248"/>
      </c:barChart>
      <c:catAx>
        <c:axId val="1039220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9221248"/>
        <c:crosses val="autoZero"/>
        <c:auto val="1"/>
        <c:lblAlgn val="ctr"/>
        <c:lblOffset val="100"/>
        <c:noMultiLvlLbl val="0"/>
      </c:catAx>
      <c:valAx>
        <c:axId val="1039221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39220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поступление!$B$1</c:f>
              <c:strCache>
                <c:ptCount val="1"/>
                <c:pt idx="0">
                  <c:v>Количество выпускников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поступление!$A$2:$A$6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поступление!$B$2:$B$6</c:f>
              <c:numCache>
                <c:formatCode>General</c:formatCode>
                <c:ptCount val="5"/>
                <c:pt idx="0">
                  <c:v>22</c:v>
                </c:pt>
                <c:pt idx="1">
                  <c:v>19</c:v>
                </c:pt>
                <c:pt idx="2">
                  <c:v>23</c:v>
                </c:pt>
                <c:pt idx="3">
                  <c:v>25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1B-4164-91DC-329DB8049808}"/>
            </c:ext>
          </c:extLst>
        </c:ser>
        <c:ser>
          <c:idx val="1"/>
          <c:order val="1"/>
          <c:tx>
            <c:strRef>
              <c:f>поступление!$C$1</c:f>
              <c:strCache>
                <c:ptCount val="1"/>
                <c:pt idx="0">
                  <c:v>Всего на медицинские специальности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поступление!$A$2:$A$6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поступление!$C$2:$C$6</c:f>
              <c:numCache>
                <c:formatCode>General</c:formatCode>
                <c:ptCount val="5"/>
                <c:pt idx="0">
                  <c:v>16</c:v>
                </c:pt>
                <c:pt idx="1">
                  <c:v>17</c:v>
                </c:pt>
                <c:pt idx="2">
                  <c:v>22</c:v>
                </c:pt>
                <c:pt idx="3">
                  <c:v>21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1B-4164-91DC-329DB8049808}"/>
            </c:ext>
          </c:extLst>
        </c:ser>
        <c:ser>
          <c:idx val="2"/>
          <c:order val="2"/>
          <c:tx>
            <c:strRef>
              <c:f>поступление!$D$1</c:f>
              <c:strCache>
                <c:ptCount val="1"/>
                <c:pt idx="0">
                  <c:v>СГМУ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поступление!$A$2:$A$6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поступление!$D$2:$D$6</c:f>
              <c:numCache>
                <c:formatCode>General</c:formatCode>
                <c:ptCount val="5"/>
                <c:pt idx="0">
                  <c:v>14</c:v>
                </c:pt>
                <c:pt idx="1">
                  <c:v>12</c:v>
                </c:pt>
                <c:pt idx="2">
                  <c:v>18</c:v>
                </c:pt>
                <c:pt idx="3">
                  <c:v>19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1B-4164-91DC-329DB8049808}"/>
            </c:ext>
          </c:extLst>
        </c:ser>
        <c:ser>
          <c:idx val="3"/>
          <c:order val="3"/>
          <c:tx>
            <c:strRef>
              <c:f>поступление!$E$1</c:f>
              <c:strCache>
                <c:ptCount val="1"/>
                <c:pt idx="0">
                  <c:v>Медколледж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поступление!$A$2:$A$6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поступление!$E$2:$E$6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1B-4164-91DC-329DB80498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6952752"/>
        <c:axId val="2086964816"/>
      </c:barChart>
      <c:catAx>
        <c:axId val="2086952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6964816"/>
        <c:crosses val="autoZero"/>
        <c:auto val="1"/>
        <c:lblAlgn val="ctr"/>
        <c:lblOffset val="100"/>
        <c:noMultiLvlLbl val="0"/>
      </c:catAx>
      <c:valAx>
        <c:axId val="2086964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6952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поступление!$B$11:$E$11</c:f>
              <c:strCache>
                <c:ptCount val="4"/>
                <c:pt idx="0">
                  <c:v>Количество выпускников</c:v>
                </c:pt>
                <c:pt idx="1">
                  <c:v>Всего на медицинские специальности</c:v>
                </c:pt>
                <c:pt idx="2">
                  <c:v>СГМУ</c:v>
                </c:pt>
                <c:pt idx="3">
                  <c:v>Медколледж</c:v>
                </c:pt>
              </c:strCache>
            </c:strRef>
          </c:cat>
          <c:val>
            <c:numRef>
              <c:f>поступление!$B$12:$E$12</c:f>
              <c:numCache>
                <c:formatCode>General</c:formatCode>
                <c:ptCount val="4"/>
                <c:pt idx="0">
                  <c:v>608</c:v>
                </c:pt>
                <c:pt idx="1">
                  <c:v>535</c:v>
                </c:pt>
                <c:pt idx="2">
                  <c:v>437</c:v>
                </c:pt>
                <c:pt idx="3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3A-4D5A-8A76-A5828B37BD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4150816"/>
        <c:axId val="2084151232"/>
      </c:barChart>
      <c:catAx>
        <c:axId val="2084150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4151232"/>
        <c:crosses val="autoZero"/>
        <c:auto val="1"/>
        <c:lblAlgn val="ctr"/>
        <c:lblOffset val="100"/>
        <c:noMultiLvlLbl val="0"/>
      </c:catAx>
      <c:valAx>
        <c:axId val="2084151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4150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298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40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16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88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4665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1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967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34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21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40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8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AF524-0320-436B-9F5A-A996F11811B2}" type="datetimeFigureOut">
              <a:rPr lang="ru-RU" smtClean="0"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6E304-6F6A-428A-8DCD-688EAF1EB3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931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8146" y="1537999"/>
            <a:ext cx="10880436" cy="3311092"/>
          </a:xfrm>
        </p:spPr>
        <p:txBody>
          <a:bodyPr>
            <a:noAutofit/>
          </a:bodyPr>
          <a:lstStyle/>
          <a:p>
            <a:r>
              <a:rPr lang="ru-RU" sz="7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Профильное обучение в медицинском классе: первые шаги к профессии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4261" y="0"/>
            <a:ext cx="1457739" cy="145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503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Поступление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350881"/>
              </p:ext>
            </p:extLst>
          </p:nvPr>
        </p:nvGraphicFramePr>
        <p:xfrm>
          <a:off x="397164" y="1052944"/>
          <a:ext cx="6714836" cy="4414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502169"/>
              </p:ext>
            </p:extLst>
          </p:nvPr>
        </p:nvGraphicFramePr>
        <p:xfrm>
          <a:off x="7666182" y="2096655"/>
          <a:ext cx="3985490" cy="4218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68480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838200" y="193964"/>
            <a:ext cx="100699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Турнир имени М.В.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Ломоносова,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место 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XIV  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Малые Ломоносовские </a:t>
            </a:r>
            <a:r>
              <a:rPr 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чтения, 2024</a:t>
            </a:r>
          </a:p>
          <a:p>
            <a:pPr algn="ctr">
              <a:defRPr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химия, 2 место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noProof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b="1" noProof="0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Межрегиональная Олимпиада </a:t>
            </a:r>
            <a:r>
              <a:rPr lang="ru-RU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латинскому языку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(СГМУ)</a:t>
            </a:r>
          </a:p>
          <a:p>
            <a:pPr lvl="0" algn="ctr">
              <a:defRPr/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 год – 1 победитель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 призер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год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1 победитель, 3 призера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 – 1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призер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defRPr/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год – 1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призер</a:t>
            </a:r>
          </a:p>
          <a:p>
            <a:pPr lvl="0" algn="ctr">
              <a:defRPr/>
            </a:pP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– 1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84236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1075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838200" y="1210354"/>
            <a:ext cx="1036651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Межрегиональный химический турнир</a:t>
            </a:r>
          </a:p>
          <a:p>
            <a:pPr lvl="0" algn="ctr">
              <a:defRPr/>
            </a:pP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 «Братство </a:t>
            </a:r>
            <a:r>
              <a:rPr lang="ru-RU" sz="3000" b="1" dirty="0" err="1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бензольного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кольца»</a:t>
            </a: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noProof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этап –</a:t>
            </a:r>
            <a:r>
              <a:rPr lang="ru-RU" sz="3000" b="1" noProof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победитель 2024,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000" b="1" noProof="0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этап –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диплом </a:t>
            </a:r>
            <a:r>
              <a:rPr lang="en-US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Томилов В. (10В) </a:t>
            </a:r>
            <a:r>
              <a:rPr lang="ru-RU" sz="3000" b="1" noProof="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171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3733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проект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кадры»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912743" y="2002461"/>
            <a:ext cx="1036651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повышение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доступности медицинской помощи для граждан Российской Федерации благодаря ликвидации кадрового дефицита.</a:t>
            </a:r>
          </a:p>
          <a:p>
            <a:pPr lvl="0"/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ценный ресурс системы здравоохранения — квалифицированные специалисты. </a:t>
            </a:r>
            <a:endParaRPr lang="ru-RU" sz="3000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Устранить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кадровый дефицит, а также повысить престиж профессии медицинского работника — важные задачи нацпроекта.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446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218" y="365126"/>
            <a:ext cx="10515600" cy="1637335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4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математического и естественно-научного образования </a:t>
            </a:r>
            <a:r>
              <a:rPr lang="ru-RU" sz="4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4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до 2030 </a:t>
            </a:r>
            <a:r>
              <a:rPr lang="ru-RU" sz="4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912743" y="2002461"/>
            <a:ext cx="1036651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Задачи: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увеличено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чем на 10 процентов ежегодно количество обучающихся по образовательным программам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и СОО,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изучающих математику и естественнонаучные предметы углубленно или на профильном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уровне;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увеличена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35 процентов доля выбравших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ЕГЭ по </a:t>
            </a: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профильной математике и естественнонаучным предметам (химии, физике, информатике и биологии) (по сравнению с 2023 годом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0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3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129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Медицинские классы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Гимназия № 6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912743" y="2002461"/>
            <a:ext cx="10366513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Год первого набора – 1999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выпусков – 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выпускников – </a:t>
            </a:r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608</a:t>
            </a:r>
            <a:endParaRPr kumimoji="0" lang="ru-RU" sz="3000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3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Социальный партнер - СГМУ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4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план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838200" y="1210354"/>
            <a:ext cx="10366513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 на углубленном уровне: 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химия, биология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курсы: </a:t>
            </a:r>
            <a:r>
              <a:rPr kumimoji="0" lang="ru-RU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химия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(34 ч.)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kumimoji="0" lang="ru-RU" sz="3000" b="1" i="0" u="none" strike="noStrike" kern="1200" cap="none" spc="0" normalizeH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медицинский английский (68 ч.)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Сетевая форма реализации образовательных программ:</a:t>
            </a:r>
          </a:p>
          <a:p>
            <a:pPr lvl="0"/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химия, биология </a:t>
            </a:r>
          </a:p>
          <a:p>
            <a:pPr lvl="0"/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латинский язык </a:t>
            </a:r>
          </a:p>
          <a:p>
            <a:pPr lvl="0"/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летние </a:t>
            </a:r>
            <a:r>
              <a:rPr lang="ru-RU" sz="3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практикумы по биологии и </a:t>
            </a:r>
            <a:r>
              <a:rPr lang="ru-RU" sz="30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химии предпрофессиональная медицинская подготовка </a:t>
            </a:r>
            <a:r>
              <a:rPr lang="ru-RU" sz="2500" b="1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(сертификат  младшая медицинская по уходу за больными)</a:t>
            </a:r>
          </a:p>
        </p:txBody>
      </p:sp>
    </p:spTree>
    <p:extLst>
      <p:ext uri="{BB962C8B-B14F-4D97-AF65-F5344CB8AC3E}">
        <p14:creationId xmlns:p14="http://schemas.microsoft.com/office/powerpoint/2010/main" val="2333878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сдающих ЕГЭ по химии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100585"/>
              </p:ext>
            </p:extLst>
          </p:nvPr>
        </p:nvGraphicFramePr>
        <p:xfrm>
          <a:off x="960582" y="1052945"/>
          <a:ext cx="10123054" cy="5615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6518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ЕГЭ по химии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sp>
        <p:nvSpPr>
          <p:cNvPr id="3" name="Прямоугольник 2"/>
          <p:cNvSpPr/>
          <p:nvPr/>
        </p:nvSpPr>
        <p:spPr>
          <a:xfrm>
            <a:off x="838200" y="1210354"/>
            <a:ext cx="103665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3000" b="1" dirty="0" smtClean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1194687"/>
              </p:ext>
            </p:extLst>
          </p:nvPr>
        </p:nvGraphicFramePr>
        <p:xfrm>
          <a:off x="1062181" y="1210354"/>
          <a:ext cx="10142531" cy="5245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8754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сдающих ЕГЭ по биологии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3779100"/>
              </p:ext>
            </p:extLst>
          </p:nvPr>
        </p:nvGraphicFramePr>
        <p:xfrm>
          <a:off x="914400" y="1052945"/>
          <a:ext cx="10261600" cy="5560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93183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ЕГЭ по биологии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5709" y="0"/>
            <a:ext cx="1496291" cy="1496291"/>
          </a:xfrm>
        </p:spPr>
      </p:pic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6712489"/>
              </p:ext>
            </p:extLst>
          </p:nvPr>
        </p:nvGraphicFramePr>
        <p:xfrm>
          <a:off x="838200" y="1052945"/>
          <a:ext cx="10310091" cy="5246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160518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2644</TotalTime>
  <Words>301</Words>
  <Application>Microsoft Office PowerPoint</Application>
  <PresentationFormat>Широкоэкранный</PresentationFormat>
  <Paragraphs>48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Профильное обучение в медицинском классе: первые шаги к профессии</vt:lpstr>
      <vt:lpstr>Федеральный проект  «Медицинские кадры»</vt:lpstr>
      <vt:lpstr>Повышение качества математического и естественно-научного образования  на период до 2030 года</vt:lpstr>
      <vt:lpstr>Медицинские классы МБОУ Гимназия № 6</vt:lpstr>
      <vt:lpstr>Учебный план</vt:lpstr>
      <vt:lpstr>Количество сдающих ЕГЭ по химии</vt:lpstr>
      <vt:lpstr>Результаты ЕГЭ по химии</vt:lpstr>
      <vt:lpstr>Количество сдающих ЕГЭ по биологии</vt:lpstr>
      <vt:lpstr>Результаты ЕГЭ по биологии</vt:lpstr>
      <vt:lpstr>Поступление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2025-05-27T05:44:50Z</dcterms:created>
  <dcterms:modified xsi:type="dcterms:W3CDTF">2025-11-19T09:55:27Z</dcterms:modified>
</cp:coreProperties>
</file>