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13" r:id="rId2"/>
    <p:sldId id="323" r:id="rId3"/>
    <p:sldId id="344" r:id="rId4"/>
    <p:sldId id="261" r:id="rId5"/>
    <p:sldId id="265" r:id="rId6"/>
    <p:sldId id="260" r:id="rId7"/>
    <p:sldId id="268" r:id="rId8"/>
    <p:sldId id="267" r:id="rId9"/>
    <p:sldId id="333" r:id="rId10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4EEFD-DF28-4434-B58C-506982ED547B}" type="datetimeFigureOut">
              <a:rPr lang="ru-RU" smtClean="0"/>
              <a:t>24.11.25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0CD06-BDBB-47F4-85E0-0D16CFD5A8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608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A18CF-B813-4FE1-A6F4-9E517250655A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1263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A18CF-B813-4FE1-A6F4-9E517250655A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9296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CF837D-F068-47EB-8532-7AE5FC56E0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3F1F25-E424-4F1F-A565-F9C3C8AA3F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A4FEE1-22E1-40E5-AD48-77288BAC6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E65ED-21CA-4273-A541-8EA1BECBA817}" type="datetimeFigureOut">
              <a:rPr lang="ru-RU" smtClean="0"/>
              <a:t>24.11.25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159053-FF63-4D62-A041-2AD10A690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E65D66-2779-47E7-9263-F2812958C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52F67-9473-4B47-AE8C-1EE22CB04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640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A7F3CF-3730-43E8-965B-0B9CBF70D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FE5936-06AD-4CE8-80E4-1EC00B43D7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4BDC68-FC4F-4316-9E1A-5E7892939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E65ED-21CA-4273-A541-8EA1BECBA817}" type="datetimeFigureOut">
              <a:rPr lang="ru-RU" smtClean="0"/>
              <a:t>24.11.25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353589-2E1C-4348-A63A-9B8F9606F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0F0C2C-32BD-4EDB-9FED-B9D42C058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52F67-9473-4B47-AE8C-1EE22CB04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305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4D2C8BD-A2B5-4558-AF5C-36CCDA77D8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90FB5B5-9C32-48ED-A9FF-9136A4D129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30CAD1-D8F7-4553-B5F2-CF81AC894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E65ED-21CA-4273-A541-8EA1BECBA817}" type="datetimeFigureOut">
              <a:rPr lang="ru-RU" smtClean="0"/>
              <a:t>24.11.25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5D4826-56DB-42C1-94D8-07B41B463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FA01A0-593B-48F8-ADE3-5275BD52C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52F67-9473-4B47-AE8C-1EE22CB04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286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C4E91E-40DF-43B6-9FD3-7736F64E6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16716B-4AFA-45C8-B0CB-4F16E876F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FDB69A-6DFE-4683-B8A5-E7DA4636F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E65ED-21CA-4273-A541-8EA1BECBA817}" type="datetimeFigureOut">
              <a:rPr lang="ru-RU" smtClean="0"/>
              <a:t>24.11.25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8F7BC4-A50C-478D-BDA2-4E8191C64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BBA2DD-D4B9-4B36-AA3B-92367D900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52F67-9473-4B47-AE8C-1EE22CB04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695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5CC691-122A-4E38-B100-648617B9A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5478AE-30F9-410A-BAD8-DE13B8A07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1ABA6B-DABA-447A-859E-3A2F90E53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E65ED-21CA-4273-A541-8EA1BECBA817}" type="datetimeFigureOut">
              <a:rPr lang="ru-RU" smtClean="0"/>
              <a:t>24.11.25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1D5B99-FE5C-4EC0-8A86-D5D031D60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AF9861-6E4D-40B1-BDE7-18CA0E7AD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52F67-9473-4B47-AE8C-1EE22CB04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292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B51B15-AD3F-46F0-B7BE-0E776BEF1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D8668A-BF78-40EE-9725-495455C4B6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25BA3C-AC9C-4D1F-BCA3-42C402C554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F1A2FC-DE12-445B-AAE5-F7C7DBF0D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E65ED-21CA-4273-A541-8EA1BECBA817}" type="datetimeFigureOut">
              <a:rPr lang="ru-RU" smtClean="0"/>
              <a:t>24.11.25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E72199-3D18-4930-A7D1-DC50D57E5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72F94D-5E07-44F5-8ED9-9E6EF3DE8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52F67-9473-4B47-AE8C-1EE22CB04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06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D0D5B1-C648-42D6-8465-970CDB290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BBA052-0AB3-4FE9-8C15-098A5E865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4345056-324A-4086-B556-2A84DC394D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0738C4A-4EDE-4C54-A68F-AAE3A1F197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75277A3-FE0D-4515-AC37-60B955DDA0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FABD841-A11A-4DBB-ACA3-2E052C41B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E65ED-21CA-4273-A541-8EA1BECBA817}" type="datetimeFigureOut">
              <a:rPr lang="ru-RU" smtClean="0"/>
              <a:t>24.11.25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4BF203-6DA2-4574-87DE-B2F8F8A97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A0BC2DD-EC33-4501-9083-8BB342AFA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52F67-9473-4B47-AE8C-1EE22CB04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798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FD2849-6BAE-4979-A6A2-5E1544815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8D5B26F-EF52-48A7-8F2E-503D9E036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E65ED-21CA-4273-A541-8EA1BECBA817}" type="datetimeFigureOut">
              <a:rPr lang="ru-RU" smtClean="0"/>
              <a:t>24.11.25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2875BBA-46D4-4495-91E1-424537342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19A9EDF-9907-45A6-9E9E-EFE42C12A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52F67-9473-4B47-AE8C-1EE22CB04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862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34AC8E1-3E2E-47AC-8748-0B5A6EF6A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E65ED-21CA-4273-A541-8EA1BECBA817}" type="datetimeFigureOut">
              <a:rPr lang="ru-RU" smtClean="0"/>
              <a:t>24.11.25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6D7FA05-8238-40A6-B95B-6684F5F12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85CABC9-DF68-44A0-ABB4-5C53E2D81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52F67-9473-4B47-AE8C-1EE22CB04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32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D0A9A4-AF81-4DE2-8AE1-FC921B8AB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FCDDEA-599F-4842-8D65-814F29F6F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53DF8A6-8B8C-4E22-B955-155CDC1F42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53AEF8-32A1-4BDC-B0AC-6D3FFCDA0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E65ED-21CA-4273-A541-8EA1BECBA817}" type="datetimeFigureOut">
              <a:rPr lang="ru-RU" smtClean="0"/>
              <a:t>24.11.25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5C4316-F334-40DD-8A2F-F6DD070D8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60E995-2AC5-4507-9BAE-1FD60B04D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52F67-9473-4B47-AE8C-1EE22CB04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707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DA7964-89D8-48B0-A123-E93187B98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6AB934D-944F-4317-9A3D-2C873A9A9E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B3489D1-C3C1-45ED-8CBD-CC065E5805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8F99F6-46DB-4874-BE3D-162E419F9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E65ED-21CA-4273-A541-8EA1BECBA817}" type="datetimeFigureOut">
              <a:rPr lang="ru-RU" smtClean="0"/>
              <a:t>24.11.25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A30691-F903-4703-997A-84C4D9094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CEEECE-4495-4104-BF73-635796A55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52F67-9473-4B47-AE8C-1EE22CB04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803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7DE4C3-D2C5-41B4-9AEA-E963EBE19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06410E-798A-4A5D-ADE7-8C6F96D4A9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CE4A92-9526-4A14-A1C2-88F056B363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E65ED-21CA-4273-A541-8EA1BECBA817}" type="datetimeFigureOut">
              <a:rPr lang="ru-RU" smtClean="0"/>
              <a:t>24.11.25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D9EB2D-F2FF-48C8-BF14-B3144AB083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9DD05B-F07C-4BDB-A860-AE82CEEE93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52F67-9473-4B47-AE8C-1EE22CB04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94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Picture background">
            <a:extLst>
              <a:ext uri="{FF2B5EF4-FFF2-40B4-BE49-F238E27FC236}">
                <a16:creationId xmlns:a16="http://schemas.microsoft.com/office/drawing/2014/main" id="{8634528D-D94E-46EE-B7FE-822775119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3" y="4974671"/>
            <a:ext cx="12124888" cy="185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36461" y="6031146"/>
            <a:ext cx="5399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Архангельск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27548" y="300099"/>
            <a:ext cx="9311780" cy="287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Психолого-педагогические классы </a:t>
            </a:r>
          </a:p>
          <a:p>
            <a:pPr marL="571500" indent="-571500" algn="ctr">
              <a:lnSpc>
                <a:spcPct val="115000"/>
              </a:lnSpc>
              <a:buFontTx/>
              <a:buChar char="-"/>
            </a:pP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ресурс подготовки  </a:t>
            </a:r>
          </a:p>
          <a:p>
            <a:pPr algn="ctr">
              <a:lnSpc>
                <a:spcPct val="115000"/>
              </a:lnSpc>
            </a:pP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педагогических кадров</a:t>
            </a:r>
            <a:endParaRPr lang="ru-RU" sz="4000" b="1"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73799" y="3739213"/>
            <a:ext cx="421297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Лозиняк Юлия Сергеевна </a:t>
            </a:r>
            <a:endParaRPr lang="ru-RU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 МБОУ СШ №20 г. Архангельска,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44107A-D983-435D-927F-47452963F2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64" y="160371"/>
            <a:ext cx="1656184" cy="157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627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2682F8E-171F-4DD4-8B86-BF9F3869393E}"/>
              </a:ext>
            </a:extLst>
          </p:cNvPr>
          <p:cNvSpPr txBox="1"/>
          <p:nvPr/>
        </p:nvSpPr>
        <p:spPr>
          <a:xfrm>
            <a:off x="1631504" y="176980"/>
            <a:ext cx="88776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Идея ППК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35F5D19-810F-4340-89C0-7F4D58396E0F}"/>
              </a:ext>
            </a:extLst>
          </p:cNvPr>
          <p:cNvSpPr/>
          <p:nvPr/>
        </p:nvSpPr>
        <p:spPr>
          <a:xfrm>
            <a:off x="1365176" y="722488"/>
            <a:ext cx="618038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i="1" dirty="0">
                <a:solidFill>
                  <a:srgbClr val="002060"/>
                </a:solidFill>
              </a:rPr>
              <a:t>       </a:t>
            </a:r>
            <a:r>
              <a:rPr lang="ru-RU" sz="1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качественной профориентационной работы в области психолого-педагогического образования учащихся общеобразовательных организаций города Архангельска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B148BD8-0E7B-43D1-900D-B788A80980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45185" y="675939"/>
            <a:ext cx="2739417" cy="135498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B023184-48D3-4BC0-9514-AA2DD58D2C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2563" y="1984372"/>
            <a:ext cx="9775404" cy="484202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8FE2786-EE91-4B39-8624-96F6B36D883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51" y="89199"/>
            <a:ext cx="1230640" cy="117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551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ECF9DA32-8575-4ADD-9A3F-10776ED9F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9642" y="67488"/>
            <a:ext cx="8717558" cy="515719"/>
          </a:xfrm>
        </p:spPr>
        <p:txBody>
          <a:bodyPr>
            <a:noAutofit/>
          </a:bodyPr>
          <a:lstStyle/>
          <a:p>
            <a:pPr algn="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партнерство </a:t>
            </a:r>
          </a:p>
        </p:txBody>
      </p:sp>
      <p:sp>
        <p:nvSpPr>
          <p:cNvPr id="13" name="Объект 12">
            <a:extLst>
              <a:ext uri="{FF2B5EF4-FFF2-40B4-BE49-F238E27FC236}">
                <a16:creationId xmlns:a16="http://schemas.microsoft.com/office/drawing/2014/main" id="{9D19F2F4-2AD2-441A-915B-AD3DBAE4DA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3777" y="587479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с дошкольным образовательным учреждением «Детский сад №131 Радуга»</a:t>
            </a:r>
          </a:p>
          <a:p>
            <a:endParaRPr lang="ru-RU" dirty="0"/>
          </a:p>
        </p:txBody>
      </p:sp>
      <p:sp>
        <p:nvSpPr>
          <p:cNvPr id="14" name="Объект 13">
            <a:extLst>
              <a:ext uri="{FF2B5EF4-FFF2-40B4-BE49-F238E27FC236}">
                <a16:creationId xmlns:a16="http://schemas.microsoft.com/office/drawing/2014/main" id="{9FFFF1B5-B87B-497F-9F16-1EF3746EA8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1830" y="537020"/>
            <a:ext cx="5181600" cy="1644118"/>
          </a:xfrm>
        </p:spPr>
        <p:txBody>
          <a:bodyPr/>
          <a:lstStyle/>
          <a:p>
            <a:pPr marL="0" indent="0"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с центром дополнительного образования «Радуга»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4C09E06-A954-4DE6-85DF-3A30A4280A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73" y="966919"/>
            <a:ext cx="2712030" cy="2034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85207D3-9908-4C96-AE84-1B1DCB69C57D}"/>
              </a:ext>
            </a:extLst>
          </p:cNvPr>
          <p:cNvSpPr txBox="1"/>
          <p:nvPr/>
        </p:nvSpPr>
        <p:spPr>
          <a:xfrm>
            <a:off x="2843170" y="1098021"/>
            <a:ext cx="3076895" cy="2031325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-Педагогическая практика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-Игровая деятельность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-Изучение образовательной среды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-Профессиональные пробы 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DA2CA17-E4F0-4E6C-8D57-2EECE854FC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42" y="3572975"/>
            <a:ext cx="2624428" cy="2199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E822738-AD68-40A2-BC97-3AAFC10BFA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203" y="2958835"/>
            <a:ext cx="3100432" cy="2325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318D889-8E1B-4F21-AD99-55629A11AA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903" y="4717041"/>
            <a:ext cx="2813780" cy="2110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2B23FC2-68B3-4D45-A021-6A6E20FC3F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08043" y="5076781"/>
            <a:ext cx="1976474" cy="161370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CA3A90B-6F34-4839-88F7-2FF62EE3FF90}"/>
              </a:ext>
            </a:extLst>
          </p:cNvPr>
          <p:cNvSpPr txBox="1"/>
          <p:nvPr/>
        </p:nvSpPr>
        <p:spPr>
          <a:xfrm>
            <a:off x="6211874" y="1296842"/>
            <a:ext cx="5373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практика</a:t>
            </a:r>
          </a:p>
          <a:p>
            <a:pPr marL="342900" indent="-342900">
              <a:buFontTx/>
              <a:buChar char="-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пробы</a:t>
            </a:r>
          </a:p>
          <a:p>
            <a:pPr marL="342900" indent="-342900">
              <a:buFontTx/>
              <a:buChar char="-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 педагогической деятельности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BCA40AE-4BCB-432D-86E4-6B8BF6337E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5309" y="2275322"/>
            <a:ext cx="2399352" cy="2441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3BD95A3-BF58-4236-988F-8AA08E092D0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635" y="3751650"/>
            <a:ext cx="4054150" cy="3040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" descr="https://sun9-63.userapi.com/s/v1/ig2/1_ZuK2W5J8DNqxfxCQvIBdwyXkYoybLNROu7fea8OzymFXaxB6bodOfpYDn_gSqcK1b_4e_675cXFLwPVrtDU6SK.jpg?quality=95&amp;as=32x32,48x48,72x72,108x108,160x160,240x240,360x360,480x480,540x540,640x640,720x720,1080x1080&amp;from=bu&amp;cs=1080x0">
            <a:extLst>
              <a:ext uri="{FF2B5EF4-FFF2-40B4-BE49-F238E27FC236}">
                <a16:creationId xmlns:a16="http://schemas.microsoft.com/office/drawing/2014/main" id="{6361CE32-57EC-4BF5-A2C1-AF089A1C8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57" y="2614985"/>
            <a:ext cx="1368000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Облако 27">
            <a:extLst>
              <a:ext uri="{FF2B5EF4-FFF2-40B4-BE49-F238E27FC236}">
                <a16:creationId xmlns:a16="http://schemas.microsoft.com/office/drawing/2014/main" id="{401C938B-0D9F-4A88-8424-4A8AED5BBF2B}"/>
              </a:ext>
            </a:extLst>
          </p:cNvPr>
          <p:cNvSpPr/>
          <p:nvPr/>
        </p:nvSpPr>
        <p:spPr>
          <a:xfrm rot="20615863">
            <a:off x="5407018" y="2537772"/>
            <a:ext cx="4544711" cy="1626777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взаимодействия с воспитанниками  и учащимися в возрасте 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 1,5- до 17 лет </a:t>
            </a:r>
          </a:p>
        </p:txBody>
      </p:sp>
    </p:spTree>
    <p:extLst>
      <p:ext uri="{BB962C8B-B14F-4D97-AF65-F5344CB8AC3E}">
        <p14:creationId xmlns:p14="http://schemas.microsoft.com/office/powerpoint/2010/main" val="482091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https://sun9-59.userapi.com/s/v1/if2/7gllyICAT-AxtgkPDjb1gm9bLC9Wy9VMPqUChbj30w-KcllB84uh0Sw4XAdhwhfOeQGGwLFUtdlwkSJZ6imIL1eL.jpg?quality=95&amp;as=32x24,48x36,72x54,108x81,160x120,240x180,360x270,480x360,540x405,640x480,720x540,1080x810,1280x960,1440x1080,2560x1920&amp;from=bu&amp;cs=2560x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332" y="4059855"/>
            <a:ext cx="336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sun9-88.userapi.com/s/v1/if2/R7qx1PBfESZ3-qP8K1W5qYPey_qWE6bOq7if_F6_ex57vT_GBmgPd5sFCxMNG6syupL-_gOtK5J0_feMAwkyX76n.jpg?quality=95&amp;as=32x24,48x36,72x54,108x81,160x120,240x180,360x270,480x360,540x405,640x480,720x540,1080x810,1280x960,1440x1080,2560x1920&amp;from=bu&amp;cs=2560x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332" y="1370241"/>
            <a:ext cx="336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98033" y="65975"/>
            <a:ext cx="98824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партнерство</a:t>
            </a:r>
          </a:p>
          <a:p>
            <a:pPr algn="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Архангельский педагогический колледж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C506F0-339F-47D4-8DCB-4359024FAB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266" y="1370241"/>
            <a:ext cx="3360000" cy="2520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218FC50-8E79-4748-BEF8-32C1B9C5478A}"/>
              </a:ext>
            </a:extLst>
          </p:cNvPr>
          <p:cNvSpPr txBox="1"/>
          <p:nvPr/>
        </p:nvSpPr>
        <p:spPr>
          <a:xfrm>
            <a:off x="67113" y="3699741"/>
            <a:ext cx="5271220" cy="923330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пробы, экскурсии,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мастер-классы, знакомство с оборудованием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базе колледжа  </a:t>
            </a:r>
          </a:p>
        </p:txBody>
      </p:sp>
      <p:pic>
        <p:nvPicPr>
          <p:cNvPr id="13" name="Picture 2" descr="https://www.ucheba.ru/pix/logo_cache/20921.upto100x100.png">
            <a:extLst>
              <a:ext uri="{FF2B5EF4-FFF2-40B4-BE49-F238E27FC236}">
                <a16:creationId xmlns:a16="http://schemas.microsoft.com/office/drawing/2014/main" id="{77D4ED99-0067-43E0-80FF-2EC242FE9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29" y="65975"/>
            <a:ext cx="1359206" cy="139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sun9-28.userapi.com/s/v1/if2/z9hxkmgDjg-DVpJ7j62E_4vxkS6bGuCBlNNzXF_WZISt88RQN0DxlD9osIbyAvHCXz5l6B60tMyIJxrbwVcbLoqn.jpg?quality=95&amp;as=32x24,48x36,72x54,108x81,160x120,240x180,360x270,480x360,540x405,640x480,720x540,1080x810,1280x960,1440x1080,2560x1920&amp;from=bu&amp;u=gvKs9i3bCAcprnKe-E9a5QQX7xvI3fhpcyKm10rqP1U&amp;cs=540x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266" y="4059855"/>
            <a:ext cx="336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218FC50-8E79-4748-BEF8-32C1B9C5478A}"/>
              </a:ext>
            </a:extLst>
          </p:cNvPr>
          <p:cNvSpPr txBox="1"/>
          <p:nvPr/>
        </p:nvSpPr>
        <p:spPr>
          <a:xfrm>
            <a:off x="6397932" y="3699741"/>
            <a:ext cx="5657048" cy="923330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Профориентационные  встречи, общение со студентами, изучение практики студентов 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школы  </a:t>
            </a:r>
          </a:p>
        </p:txBody>
      </p:sp>
    </p:spTree>
    <p:extLst>
      <p:ext uri="{BB962C8B-B14F-4D97-AF65-F5344CB8AC3E}">
        <p14:creationId xmlns:p14="http://schemas.microsoft.com/office/powerpoint/2010/main" val="3652888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4" name="Picture 12" descr="https://schooltwenty.ru/content/2022/safu%20(16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16"/>
          <a:stretch/>
        </p:blipFill>
        <p:spPr bwMode="auto">
          <a:xfrm>
            <a:off x="1253564" y="4119738"/>
            <a:ext cx="2354156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s://schooltwenty.ru/content/2022/conf%20(5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7" t="6996" r="7459"/>
          <a:stretch/>
        </p:blipFill>
        <p:spPr bwMode="auto">
          <a:xfrm>
            <a:off x="1253564" y="1314460"/>
            <a:ext cx="3933826" cy="234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94" b="13865"/>
          <a:stretch/>
        </p:blipFill>
        <p:spPr>
          <a:xfrm>
            <a:off x="9185945" y="4745715"/>
            <a:ext cx="2695852" cy="199601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318" y="17398676"/>
            <a:ext cx="1698958" cy="1698958"/>
          </a:xfrm>
          <a:prstGeom prst="rect">
            <a:avLst/>
          </a:prstGeom>
        </p:spPr>
      </p:pic>
      <p:pic>
        <p:nvPicPr>
          <p:cNvPr id="8198" name="Picture 6" descr="https://sun9-79.userapi.com/s/v1/if2/bD3fQC1LfgPmmOWn257o-5nUG-Wf7nDqhGF9MTjxgTblmGoZDg4krz_VxpEk3M6ykXtg5GM3arSAdBbw5X_cnqUk.jpg?quality=95&amp;as=32x21,48x31,72x47,108x70,160x104,240x156,360x234,480x313,540x352,640x417,720x469,1080x703,1280x833,1440x938,2560x1667&amp;from=bu&amp;cs=2560x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373" y="4119738"/>
            <a:ext cx="3869947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sun9-60.userapi.com/s/v1/if2/36hnvVZEhuzKf2OL1ZU39xuJBfmL8YZL8-WpD-eedAR3D6O-BJNoJ1M1EjNCX_HzuLHU5w2sq7xj7k_BQ38EfLl4.jpg?quality=95&amp;as=32x24,48x36,72x54,108x81,160x120,240x180,360x270,480x360,540x405,640x480,720x540,1080x810,1280x960,1440x1080,2367x1775&amp;from=bu&amp;cs=2367x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175" y="1314460"/>
            <a:ext cx="3360473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4AA7819-43DC-4BC4-B2E4-D02326D4D99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265" y="-2765542"/>
            <a:ext cx="3080901" cy="2520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3460DC-39EB-4171-9DA0-418EFC6CBA0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89"/>
          <a:stretch/>
        </p:blipFill>
        <p:spPr>
          <a:xfrm>
            <a:off x="1255961" y="12716076"/>
            <a:ext cx="3640966" cy="2520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Picture 2" descr="https://avatars.mds.yandex.net/i?id=e5d04af827cd3d96695fb4ce3673d8ad_l-5696766-images-thumbs&amp;n=13">
            <a:extLst>
              <a:ext uri="{FF2B5EF4-FFF2-40B4-BE49-F238E27FC236}">
                <a16:creationId xmlns:a16="http://schemas.microsoft.com/office/drawing/2014/main" id="{2B234FBF-8014-473D-97EB-92E55F88D6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12683" r="6937" b="15455"/>
          <a:stretch/>
        </p:blipFill>
        <p:spPr bwMode="auto">
          <a:xfrm>
            <a:off x="196964" y="53704"/>
            <a:ext cx="1335625" cy="113506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377406"/>
            <a:ext cx="1148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партнерство</a:t>
            </a:r>
          </a:p>
          <a:p>
            <a:pPr algn="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САФУ имени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М.В.Ломоносова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18FC50-8E79-4748-BEF8-32C1B9C5478A}"/>
              </a:ext>
            </a:extLst>
          </p:cNvPr>
          <p:cNvSpPr txBox="1"/>
          <p:nvPr/>
        </p:nvSpPr>
        <p:spPr>
          <a:xfrm>
            <a:off x="851794" y="3648129"/>
            <a:ext cx="5212705" cy="584775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Дни открытых дверей, профессиональные пробы, экскурсии, мастер-классы, конференции на базе САФУ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18FC50-8E79-4748-BEF8-32C1B9C5478A}"/>
              </a:ext>
            </a:extLst>
          </p:cNvPr>
          <p:cNvSpPr txBox="1"/>
          <p:nvPr/>
        </p:nvSpPr>
        <p:spPr>
          <a:xfrm>
            <a:off x="8391523" y="1766546"/>
            <a:ext cx="2157547" cy="1323439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Профориентационные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встречи с выпускниками, волонтерами на базе школы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18FC50-8E79-4748-BEF8-32C1B9C5478A}"/>
              </a:ext>
            </a:extLst>
          </p:cNvPr>
          <p:cNvSpPr txBox="1"/>
          <p:nvPr/>
        </p:nvSpPr>
        <p:spPr>
          <a:xfrm>
            <a:off x="7515224" y="3648129"/>
            <a:ext cx="3361413" cy="1323439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Межмуниципальный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профориентационный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«САФУ – путь в профессию»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Профильный психолого-педагогический пакет ( с 2023 года)</a:t>
            </a:r>
          </a:p>
        </p:txBody>
      </p:sp>
    </p:spTree>
    <p:extLst>
      <p:ext uri="{BB962C8B-B14F-4D97-AF65-F5344CB8AC3E}">
        <p14:creationId xmlns:p14="http://schemas.microsoft.com/office/powerpoint/2010/main" val="317141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8840" y="-79294"/>
            <a:ext cx="11489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Психолого-педагогические классы</a:t>
            </a:r>
          </a:p>
        </p:txBody>
      </p:sp>
      <p:pic>
        <p:nvPicPr>
          <p:cNvPr id="1026" name="Picture 2" descr="https://sun9-80.userapi.com/s/v1/ig2/9MWzf7BlbI0Eh6wSTN4EbR0Tf24WpDF50qWvSLUk21fi5qcNVRJY-mSk_xLQLFPBTNIf771_Gv2MQTiUz_dekUvy.jpg?quality=95&amp;as=32x24,48x36,72x54,108x81,160x120,240x180,360x270,480x360,540x405,640x480,720x540,960x720&amp;from=bu&amp;cs=960x0">
            <a:extLst>
              <a:ext uri="{FF2B5EF4-FFF2-40B4-BE49-F238E27FC236}">
                <a16:creationId xmlns:a16="http://schemas.microsoft.com/office/drawing/2014/main" id="{8777940B-D550-452F-AA44-87F2F89AA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92" y="620785"/>
            <a:ext cx="4751283" cy="577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лачко с текстом: прямоугольное со скругленными углами 1">
            <a:extLst>
              <a:ext uri="{FF2B5EF4-FFF2-40B4-BE49-F238E27FC236}">
                <a16:creationId xmlns:a16="http://schemas.microsoft.com/office/drawing/2014/main" id="{AD292C8E-4BF7-4285-9C47-30AEDC08F0EA}"/>
              </a:ext>
            </a:extLst>
          </p:cNvPr>
          <p:cNvSpPr/>
          <p:nvPr/>
        </p:nvSpPr>
        <p:spPr>
          <a:xfrm>
            <a:off x="8263156" y="620785"/>
            <a:ext cx="3716322" cy="5268287"/>
          </a:xfrm>
          <a:prstGeom prst="wedgeRoundRect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СШ №20 – базовое учреждение системы образования </a:t>
            </a:r>
          </a:p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 «Город Архангельск»</a:t>
            </a:r>
          </a:p>
          <a:p>
            <a:pPr algn="ctr"/>
            <a:r>
              <a:rPr lang="ru-RU" sz="29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Транслирование опыта</a:t>
            </a:r>
          </a:p>
          <a:p>
            <a:pPr algn="ctr"/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25.04.2024 - Городской круглый стол для обучающихся психолого-педагогических классов города Архангельска «Психолого-педагогические классы как одна из эффективных форм школьного предпрофессионального образования: проблемы, </a:t>
            </a:r>
          </a:p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поиски, решения».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s://sun9-29.userapi.com/s/v1/ig2/ulLilemSsodf5aF_VI7-vZyf9fKrxk068ddvANTqhiWTyWwygqk7z4hupPswrC3vxPbnf03WkObTZ1Nc48kfqJoO.jpg?quality=95&amp;as=32x43,48x64,72x97,108x145,160x215,240x322,360x483,480x644,540x724,640x858,720x965,1080x1448&amp;from=bu&amp;cs=1080x0">
            <a:extLst>
              <a:ext uri="{FF2B5EF4-FFF2-40B4-BE49-F238E27FC236}">
                <a16:creationId xmlns:a16="http://schemas.microsoft.com/office/drawing/2014/main" id="{3ED8C91D-F867-4A23-A851-516B2193E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175" y="620784"/>
            <a:ext cx="3297328" cy="577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65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>
            <a:extLst>
              <a:ext uri="{FF2B5EF4-FFF2-40B4-BE49-F238E27FC236}">
                <a16:creationId xmlns:a16="http://schemas.microsoft.com/office/drawing/2014/main" id="{5EBD048E-5ECF-4735-91B2-9E5E9F1C4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753" y="1585519"/>
            <a:ext cx="1433640" cy="326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503" y="147483"/>
            <a:ext cx="7026527" cy="15174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Самоуправления, как эффективная форма работы с учащимися ППК, позволяющая погрузиться в полный цикл управления школой и педагогическую профессию </a:t>
            </a:r>
          </a:p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Школьники  = дублеры директора, заместителей, специалистов,  советника по воспитанию, учителей – предметников. </a:t>
            </a:r>
          </a:p>
          <a:p>
            <a:pPr marL="0" indent="0" algn="ctr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79641" y="0"/>
            <a:ext cx="48669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Дни </a:t>
            </a:r>
          </a:p>
          <a:p>
            <a:pPr algn="r"/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</a:t>
            </a:r>
          </a:p>
        </p:txBody>
      </p:sp>
      <p:sp>
        <p:nvSpPr>
          <p:cNvPr id="9" name="Облачко с текстом: прямоугольное со скругленными углами 8">
            <a:extLst>
              <a:ext uri="{FF2B5EF4-FFF2-40B4-BE49-F238E27FC236}">
                <a16:creationId xmlns:a16="http://schemas.microsoft.com/office/drawing/2014/main" id="{4C6D76FD-F114-4AE8-AF96-558E10630405}"/>
              </a:ext>
            </a:extLst>
          </p:cNvPr>
          <p:cNvSpPr/>
          <p:nvPr/>
        </p:nvSpPr>
        <p:spPr>
          <a:xfrm>
            <a:off x="156170" y="1717474"/>
            <a:ext cx="3191037" cy="4658159"/>
          </a:xfrm>
          <a:prstGeom prst="wedgeRoundRect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СШ №20 – базовое учреждение системы образования</a:t>
            </a:r>
          </a:p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 «Город Архангельск»</a:t>
            </a:r>
          </a:p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Транслирование опыта:</a:t>
            </a:r>
          </a:p>
          <a:p>
            <a:pPr algn="ctr"/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«УЧИМ ТОГО, КТО УЧИТ»</a:t>
            </a:r>
          </a:p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«УЧИМСЯ ПО-НОВОМУ»</a:t>
            </a:r>
          </a:p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28.03.2025 стратегическая сессия для педагогов и управленцев школ и техникумов города и области по вопросам предпрофессиональной подготовки учащихся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https://sun9-57.userapi.com/s/v1/ig2/bTbUwuc5JrawQDFmESPge-e3IYinXHluAp5Vj7m4TKLDQpvnRKVLPtGxfpvQhPhEClAr7V3s9arvCw5mM6vpufj8.jpg?quality=95&amp;as=32x45,48x68,72x102,108x153,160x226,240x339,360x509,480x678,540x763,640x905,720x1018,1080x1526,1241x1754&amp;from=bu&amp;cs=1241x0">
            <a:extLst>
              <a:ext uri="{FF2B5EF4-FFF2-40B4-BE49-F238E27FC236}">
                <a16:creationId xmlns:a16="http://schemas.microsoft.com/office/drawing/2014/main" id="{8365D56C-E205-4C3D-A39B-C4DA7A42E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393" y="1585519"/>
            <a:ext cx="2097248" cy="330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sun9-34.userapi.com/s/v1/ig2/7g0rkrcDuu3yBhKTSEv2OLFLp6el-8BWSoLv3_OWen17YFWp1Y2CEbLvaO6w8pxdulr3VMMNkJHN6sM6jxJtcvNH.jpg?quality=95&amp;as=32x15,48x22,72x34,108x50,160x75,240x112,360x168,480x224,540x252,640x299,720x336,1080x504,1280x597,1380x644&amp;from=bu&amp;cs=1380x0">
            <a:extLst>
              <a:ext uri="{FF2B5EF4-FFF2-40B4-BE49-F238E27FC236}">
                <a16:creationId xmlns:a16="http://schemas.microsoft.com/office/drawing/2014/main" id="{BA13B22E-48EB-4695-9E94-DD3415F6B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641" y="5438958"/>
            <a:ext cx="4866922" cy="128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un9-25.userapi.com/s/v1/ig2/E504nqo24v4EBtwhaWXmDGHfwhoLxK9zBaQ8MxTj8vfkmIBDjwXCX1dfZb2D0DS28jF-THtRJyzXRWISo65EROZ7.jpg?quality=95&amp;as=32x24,48x36,72x54,108x81,160x120,240x180,360x270,480x360,540x405,640x480,720x540,1080x810,1280x960,1440x1080,2560x1920&amp;from=bu&amp;cs=2560x0">
            <a:extLst>
              <a:ext uri="{FF2B5EF4-FFF2-40B4-BE49-F238E27FC236}">
                <a16:creationId xmlns:a16="http://schemas.microsoft.com/office/drawing/2014/main" id="{3FF8015C-D8F2-4AF9-B5B8-264FC050F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207" y="4904462"/>
            <a:ext cx="3554510" cy="223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https://sun9-16.userapi.com/s/v1/if2/vPzxD75cHfy6dzmsc-raRvzPH5onBt9xjEl03Xu9LrUGHJatoJ-i8Tkw9ie4NyXwqlhSrYYv8dMyLzKwuX_OF9Q4.jpg?quality=95&amp;as=32x29,48x44,72x66,108x98,160x146,240x219,360x328,480x438,540x493,640x584,720x657,1080x985,1280x1167,1440x1313,2434x2220&amp;from=bu&amp;cs=2434x0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8"/>
          <a:stretch/>
        </p:blipFill>
        <p:spPr bwMode="auto">
          <a:xfrm>
            <a:off x="6979641" y="1398060"/>
            <a:ext cx="4866922" cy="400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577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Picture background">
            <a:extLst>
              <a:ext uri="{FF2B5EF4-FFF2-40B4-BE49-F238E27FC236}">
                <a16:creationId xmlns:a16="http://schemas.microsoft.com/office/drawing/2014/main" id="{0FEA13C0-8065-497A-AF8F-28B64DB47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1" y="0"/>
            <a:ext cx="1879134" cy="187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14726" y="5108139"/>
            <a:ext cx="8329612" cy="1538883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 психолого-педагогических классов: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на 40% чаще выбирают педагогические направления подготовки в ВУЗах;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демонстрируют более высокий уровень профессиональной идентичности уже на этапе обучения;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на 25% реже покидают профессию в первые годы работы</a:t>
            </a:r>
          </a:p>
          <a:p>
            <a:pPr algn="r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ФГБНУ «Институт стратегии развития образования РАО»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682F8E-171F-4DD4-8B86-BF9F3869393E}"/>
              </a:ext>
            </a:extLst>
          </p:cNvPr>
          <p:cNvSpPr txBox="1"/>
          <p:nvPr/>
        </p:nvSpPr>
        <p:spPr>
          <a:xfrm>
            <a:off x="1492642" y="1292648"/>
            <a:ext cx="10142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поступления выпускников ППК МБОУ СШ №20 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983025"/>
              </p:ext>
            </p:extLst>
          </p:nvPr>
        </p:nvGraphicFramePr>
        <p:xfrm>
          <a:off x="862240" y="2371192"/>
          <a:ext cx="10888909" cy="211561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90688">
                  <a:extLst>
                    <a:ext uri="{9D8B030D-6E8A-4147-A177-3AD203B41FA5}">
                      <a16:colId xmlns:a16="http://schemas.microsoft.com/office/drawing/2014/main" val="1881005358"/>
                    </a:ext>
                  </a:extLst>
                </a:gridCol>
                <a:gridCol w="1889079">
                  <a:extLst>
                    <a:ext uri="{9D8B030D-6E8A-4147-A177-3AD203B41FA5}">
                      <a16:colId xmlns:a16="http://schemas.microsoft.com/office/drawing/2014/main" val="2962187172"/>
                    </a:ext>
                  </a:extLst>
                </a:gridCol>
                <a:gridCol w="2032695">
                  <a:extLst>
                    <a:ext uri="{9D8B030D-6E8A-4147-A177-3AD203B41FA5}">
                      <a16:colId xmlns:a16="http://schemas.microsoft.com/office/drawing/2014/main" val="2585728293"/>
                    </a:ext>
                  </a:extLst>
                </a:gridCol>
                <a:gridCol w="3391507">
                  <a:extLst>
                    <a:ext uri="{9D8B030D-6E8A-4147-A177-3AD203B41FA5}">
                      <a16:colId xmlns:a16="http://schemas.microsoft.com/office/drawing/2014/main" val="2757285694"/>
                    </a:ext>
                  </a:extLst>
                </a:gridCol>
                <a:gridCol w="2284940">
                  <a:extLst>
                    <a:ext uri="{9D8B030D-6E8A-4147-A177-3AD203B41FA5}">
                      <a16:colId xmlns:a16="http://schemas.microsoft.com/office/drawing/2014/main" val="685685104"/>
                    </a:ext>
                  </a:extLst>
                </a:gridCol>
              </a:tblGrid>
              <a:tr h="769315">
                <a:tc>
                  <a:txBody>
                    <a:bodyPr/>
                    <a:lstStyle/>
                    <a:p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выпуска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выпускников  профильного  класса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поступивших по педагогическому </a:t>
                      </a:r>
                      <a:r>
                        <a:rPr lang="ru-RU" sz="1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САФУ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880353"/>
                  </a:ext>
                </a:extLst>
              </a:tr>
              <a:tr h="67315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</a:p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</a:t>
                      </a: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по целевому)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(1 - по целевому)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239267"/>
                  </a:ext>
                </a:extLst>
              </a:tr>
              <a:tr h="67315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</a:p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 – по целевому договору)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</a:t>
                      </a: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смежные специальности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58201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86F86A1-D9BB-4B4D-BF7D-FF9F8E26BB98}"/>
              </a:ext>
            </a:extLst>
          </p:cNvPr>
          <p:cNvSpPr txBox="1"/>
          <p:nvPr/>
        </p:nvSpPr>
        <p:spPr>
          <a:xfrm>
            <a:off x="562062" y="185591"/>
            <a:ext cx="11489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Психолого-педагогические классы</a:t>
            </a:r>
          </a:p>
        </p:txBody>
      </p:sp>
    </p:spTree>
    <p:extLst>
      <p:ext uri="{BB962C8B-B14F-4D97-AF65-F5344CB8AC3E}">
        <p14:creationId xmlns:p14="http://schemas.microsoft.com/office/powerpoint/2010/main" val="1741425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35F5D19-810F-4340-89C0-7F4D58396E0F}"/>
              </a:ext>
            </a:extLst>
          </p:cNvPr>
          <p:cNvSpPr/>
          <p:nvPr/>
        </p:nvSpPr>
        <p:spPr>
          <a:xfrm>
            <a:off x="272487" y="257014"/>
            <a:ext cx="110483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</a:pPr>
            <a:endParaRPr lang="ru-RU" sz="2200" dirty="0">
              <a:solidFill>
                <a:srgbClr val="0D0D0D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</a:pPr>
            <a:endParaRPr lang="ru-RU" sz="2200" dirty="0">
              <a:solidFill>
                <a:srgbClr val="0D0D0D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</a:pPr>
            <a:endParaRPr lang="ru-RU" sz="4400" dirty="0">
              <a:solidFill>
                <a:srgbClr val="0D0D0D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</a:pP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Лучшие учителя будущего- </a:t>
            </a:r>
          </a:p>
          <a:p>
            <a:pPr indent="449580" algn="just">
              <a:lnSpc>
                <a:spcPct val="107000"/>
              </a:lnSpc>
            </a:pP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наши дети сегодня!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692CBEF-DBCF-40C2-A480-C8A43FB9D8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7" y="155085"/>
            <a:ext cx="1656184" cy="1579257"/>
          </a:xfrm>
          <a:prstGeom prst="rect">
            <a:avLst/>
          </a:prstGeom>
        </p:spPr>
      </p:pic>
      <p:pic>
        <p:nvPicPr>
          <p:cNvPr id="3084" name="Picture 12" descr="Picture background">
            <a:extLst>
              <a:ext uri="{FF2B5EF4-FFF2-40B4-BE49-F238E27FC236}">
                <a16:creationId xmlns:a16="http://schemas.microsoft.com/office/drawing/2014/main" id="{E8F2BED9-137B-4552-8026-910BC6909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3" y="4597167"/>
            <a:ext cx="12124888" cy="223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9FBA66B-C6F3-4DB3-B55F-D1845E07C46A}"/>
              </a:ext>
            </a:extLst>
          </p:cNvPr>
          <p:cNvSpPr txBox="1"/>
          <p:nvPr/>
        </p:nvSpPr>
        <p:spPr>
          <a:xfrm>
            <a:off x="2836461" y="6031146"/>
            <a:ext cx="5399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Архангельск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A1C5AD-719A-45FF-B680-73D1FA157140}"/>
              </a:ext>
            </a:extLst>
          </p:cNvPr>
          <p:cNvSpPr txBox="1"/>
          <p:nvPr/>
        </p:nvSpPr>
        <p:spPr>
          <a:xfrm>
            <a:off x="7773799" y="3739213"/>
            <a:ext cx="421297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Лозиняк Юлия Сергеевна </a:t>
            </a:r>
            <a:endParaRPr lang="ru-RU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 МБОУ СШ №20 г. Архангельска,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8066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451</Words>
  <Application>Microsoft Office PowerPoint</Application>
  <PresentationFormat>Широкоэкранный</PresentationFormat>
  <Paragraphs>96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Социальное партнерство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16</cp:revision>
  <cp:lastPrinted>2025-11-24T18:11:47Z</cp:lastPrinted>
  <dcterms:created xsi:type="dcterms:W3CDTF">2025-11-24T15:46:29Z</dcterms:created>
  <dcterms:modified xsi:type="dcterms:W3CDTF">2025-11-24T18:12:18Z</dcterms:modified>
</cp:coreProperties>
</file>