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0" r:id="rId3"/>
    <p:sldId id="272" r:id="rId4"/>
    <p:sldId id="275" r:id="rId5"/>
    <p:sldId id="271" r:id="rId6"/>
    <p:sldId id="274" r:id="rId7"/>
    <p:sldId id="273" r:id="rId8"/>
    <p:sldId id="27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1121BD-8E75-4B00-BCD7-5DC3E7B2E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87C5A91-DC99-4EBA-A94E-00A1B3FE1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8848D08-862B-48E8-98AF-0B9870001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F9C8BF-BB7B-4D71-A9AE-5C1C38D40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5A1238C-1C2C-4F2B-9DEB-BA61E3AE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234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A97341-8025-45F0-99A9-A97EAD1F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BA80160-FDE6-4F01-99EF-750F93A7A5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E9441-213F-4C91-B66E-769DAAC2D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531E4D1-2BC9-4A0D-9D93-95CFDA743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8E1E18B-7C37-488B-B9FB-58047A45D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045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C3DB8CD-DAB6-4C41-88BF-8DA9BA81F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8843120-3AFD-40C6-AB4F-5AB5B2D06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20FE3C-865A-44BC-A6C1-8F91B980A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DAB4FF-9E05-4F38-9BD9-D991850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E2EE21-5863-4A16-AB3D-81184AA8F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3326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Group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" name="Shape 77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999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lide Title">
    <p:spTree>
      <p:nvGrpSpPr>
        <p:cNvPr id="1" name="Group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86876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Group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53424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2 Content over Content">
    <p:spTree>
      <p:nvGrpSpPr>
        <p:cNvPr id="1" name="Group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Shape 24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67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over Content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577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4 Content">
    <p:spTree>
      <p:nvGrpSpPr>
        <p:cNvPr id="1" name="Group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2" name="Shape 52"/>
          <p:cNvSpPr txBox="1"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1592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2 Content and Content">
    <p:spTree>
      <p:nvGrpSpPr>
        <p:cNvPr id="1" name="Group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9" name="Shape 59"/>
          <p:cNvSpPr txBox="1"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9246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entered Text">
    <p:spTree>
      <p:nvGrpSpPr>
        <p:cNvPr id="1" name="Group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pPr algn="ctr"/>
            <a:endParaRPr sz="3200" b="0" strike="noStrike" spc="-1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876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C20B36-5B0D-4A4B-8578-DB16EC49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CDCB64E-285C-47FE-8893-B6A18B4A3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B5289B-F9AD-4F4F-8DB9-C7339BEC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94421A9-CCD0-41EF-8DEC-3EA5E710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8C986BF-AF31-4D91-AF6B-1C636862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72497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6 Content">
    <p:spTree>
      <p:nvGrpSpPr>
        <p:cNvPr id="1" name="Group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" name="Shape 70"/>
          <p:cNvSpPr txBox="1"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1" name="Shape 71"/>
          <p:cNvSpPr txBox="1"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2" name="Shape 72"/>
          <p:cNvSpPr txBox="1"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057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Content and 2 Content">
    <p:spTree>
      <p:nvGrpSpPr>
        <p:cNvPr id="1" name="Group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defPPr/>
            <a:lvl1pPr lvl="0"/>
          </a:lstStyle>
          <a:p>
            <a:endParaRPr sz="1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defPPr/>
            <a:lvl1pPr lvl="0"/>
          </a:lstStyle>
          <a:p>
            <a:endParaRPr sz="2800" b="0" strike="noStrike" spc="-1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0356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B3AE38-F566-41F2-831C-7ADD27591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4A9C29-BA54-48F8-894A-BD6899834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D8F8269-1B8A-4996-A141-57392B4F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9D2BBC4-C51F-460C-BB42-76448654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6E390A-AA79-43CF-8021-4E018E1C4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84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EC76615-4823-47C4-BB1E-7C34C7C86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589D46-7E5E-4511-A0A7-86305DB2B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13D7C4-BA9A-40ED-B384-82CC6E656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42B417-A916-4289-AB99-0F947D45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73F8941-066E-4C73-843B-4023A2D6D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8644250-DF58-469C-80C1-3B05721A1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878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91DBC-BA5A-4574-A354-C3EE4CA1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913224A-8499-4E0A-A997-586FBC86BF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03F4A9C-E887-420C-B746-FB5248DC6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52776C6-0113-407A-B3FF-E5EFB5524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921774D-78F9-4863-827F-EE6AB8BE1E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36BF8A1-3763-4FA3-BA31-567FE82C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A193FCB-8463-4196-B5D7-6E454132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C5CA847-5308-46C3-9145-97EC0BE4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8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EF5EEC-3D6F-4A3D-9C80-ABA73E93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87B6119-E1CC-4836-8AB5-B011EFFD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6FC4EEBA-8166-43C6-9774-85790CFD3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611574F-6BB7-455E-A362-2F4916F91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794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09F31F7-D3C9-41F1-B6DB-89DDB3CB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698A095-D494-4FF4-A4CC-14E97375B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3C835E4-0035-47FE-8F39-27266EDE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8616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A89981-2901-4461-9B1C-A106CD55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3CE78FE-89F7-4E10-A221-F256C1F66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5C01B0-D702-498D-9BB8-5982C3E02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E2F5A65-BFF5-4F66-8015-897F38A19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0ACFAD4-7060-4502-8E9D-77D471F81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719249-8DE8-4E54-8DBC-8DC34B37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153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5C7447B-2848-4B7A-92A5-F033A5437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D388826-DB46-4AB3-8E02-5DEF1435B8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39B5B66-90A0-4A2F-A9AC-A03F4734A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7E6D7BC-402B-498F-B3A6-3871FE7E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2A6AE7-1284-40B4-81DC-1AB798E00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CFDAE06-AB48-4C1E-9AF2-4DBA06EA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31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D773A8C-3EF1-463B-952B-02FD67D8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7E721A8-A7AA-41F7-9B7F-92E714D76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BFD648-5DF0-4A88-870E-2712C66181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46178-C020-4F12-AA4A-7FB300C22936}" type="datetimeFigureOut">
              <a:rPr lang="ru-RU" smtClean="0"/>
              <a:pPr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F0C1262-F551-4332-815B-E0080D2E14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7A5672D-1D36-4CB6-89B5-B32D15B42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68CF1-D3EE-43DA-906E-52CB8C3E06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181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dt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sz="1200" b="0" strike="noStrike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t>21.11.25</a:t>
            </a:r>
            <a:endParaRPr sz="1200" b="0" strike="noStrike" spc="-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Shape 3"/>
          <p:cNvSpPr txBox="1">
            <a:spLocks noGrp="1"/>
          </p:cNvSpPr>
          <p:nvPr>
            <p:ph type="ftr" idx="3"/>
          </p:nvPr>
        </p:nvSpPr>
        <p:spPr>
          <a:xfrm>
            <a:off x="4038479" y="6356520"/>
            <a:ext cx="4114439" cy="36467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400" b="0" strike="noStrike" spc="-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Shape 4"/>
          <p:cNvSpPr txBox="1">
            <a:spLocks noGrp="1"/>
          </p:cNvSpPr>
          <p:nvPr>
            <p:ph type="sldNum" idx="4"/>
          </p:nvPr>
        </p:nvSpPr>
        <p:spPr>
          <a:xfrm>
            <a:off x="8610480" y="6356520"/>
            <a:ext cx="2742839" cy="364679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fld id="{B1D95F75-1E7C-4FA3-8E28-FECD8BEC84E8}" type="slidenum">
              <a:rPr sz="1200" b="0" strike="noStrike" spc="-1">
                <a:solidFill>
                  <a:srgbClr val="8B8B8B"/>
                </a:solidFill>
                <a:latin typeface="Calibri"/>
                <a:ea typeface="Calibri"/>
                <a:cs typeface="Calibri"/>
              </a:rPr>
              <a:pPr algn="r">
                <a:lnSpc>
                  <a:spcPct val="100000"/>
                </a:lnSpc>
              </a:pPr>
              <a:t>‹#›</a:t>
            </a:fld>
            <a:endParaRPr sz="1200" b="0" strike="noStrike" spc="-1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sz="18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Для правки текста заглавия щёлкните мышью</a:t>
            </a:r>
          </a:p>
        </p:txBody>
      </p:sp>
      <p:sp>
        <p:nvSpPr>
          <p:cNvPr id="6" name="Shape 6"/>
          <p:cNvSpPr txBox="1"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</a:pPr>
            <a:r>
              <a:rPr sz="28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</a:pPr>
            <a:r>
              <a:rPr sz="20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Второй уровень структуры</a:t>
            </a:r>
          </a:p>
          <a:p>
            <a:pPr marL="1296035" lvl="2" indent="-288289">
              <a:spcBef>
                <a:spcPts val="850"/>
              </a:spcBef>
            </a:pPr>
            <a:r>
              <a:rPr sz="18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</a:pPr>
            <a:r>
              <a:rPr sz="18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</a:pPr>
            <a:r>
              <a:rPr sz="20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</a:pPr>
            <a:r>
              <a:rPr sz="20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</a:pPr>
            <a:r>
              <a:rPr sz="2000" b="0" strike="noStrike" spc="-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xmlns="" val="23468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defPPr/>
      <a:lvl1pPr lvl="0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228600" lvl="0" indent="-228600" algn="l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-228600" algn="l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latin typeface="+mn-lt"/>
          <a:ea typeface="+mn-ea"/>
          <a:cs typeface="+mn-cs"/>
        </a:defRPr>
      </a:lvl1pPr>
      <a:lvl2pPr marL="457200" lvl="1" indent="0" algn="l">
        <a:defRPr sz="1800">
          <a:latin typeface="+mn-lt"/>
          <a:ea typeface="+mn-ea"/>
          <a:cs typeface="+mn-cs"/>
        </a:defRPr>
      </a:lvl2pPr>
      <a:lvl3pPr marL="914400" lvl="2" indent="0" algn="l">
        <a:defRPr sz="1800">
          <a:latin typeface="+mn-lt"/>
          <a:ea typeface="+mn-ea"/>
          <a:cs typeface="+mn-cs"/>
        </a:defRPr>
      </a:lvl3pPr>
      <a:lvl4pPr marL="1371600" lvl="3" indent="0" algn="l">
        <a:defRPr sz="1800">
          <a:latin typeface="+mn-lt"/>
          <a:ea typeface="+mn-ea"/>
          <a:cs typeface="+mn-cs"/>
        </a:defRPr>
      </a:lvl4pPr>
      <a:lvl5pPr marL="1828800" lvl="4" indent="0" algn="l">
        <a:defRPr sz="1800">
          <a:latin typeface="+mn-lt"/>
          <a:ea typeface="+mn-ea"/>
          <a:cs typeface="+mn-cs"/>
        </a:defRPr>
      </a:lvl5pPr>
      <a:lvl6pPr marL="2286000" lvl="5" indent="0" algn="l">
        <a:defRPr sz="1800">
          <a:latin typeface="+mn-lt"/>
          <a:ea typeface="+mn-ea"/>
          <a:cs typeface="+mn-cs"/>
        </a:defRPr>
      </a:lvl6pPr>
      <a:lvl7pPr marL="2743200" lvl="6" indent="0" algn="l">
        <a:defRPr sz="1800">
          <a:latin typeface="+mn-lt"/>
          <a:ea typeface="+mn-ea"/>
          <a:cs typeface="+mn-cs"/>
        </a:defRPr>
      </a:lvl7pPr>
      <a:lvl8pPr marL="3200400" lvl="7" indent="0" algn="l">
        <a:defRPr sz="1800">
          <a:latin typeface="+mn-lt"/>
          <a:ea typeface="+mn-ea"/>
          <a:cs typeface="+mn-cs"/>
        </a:defRPr>
      </a:lvl8pPr>
      <a:lvl9pPr marL="3657600" lvl="8" indent="0" algn="l">
        <a:defRPr sz="1800"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13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14.xml"/><Relationship Id="rId1" Type="http://schemas.openxmlformats.org/officeDocument/2006/relationships/video" Target="../media/media2.wmv"/><Relationship Id="rId5" Type="http://schemas.openxmlformats.org/officeDocument/2006/relationships/slide" Target="slide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188640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960096" y="404664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ОБЪЕКТЫ ОБРАЗОВАНИЯ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5360" y="1628800"/>
            <a:ext cx="7272808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5, 6 классы с углубленным изучением математики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408" y="2204864"/>
            <a:ext cx="1051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7, 8 классы с углубленным изучением математики, физики, информатики: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360" y="2564904"/>
            <a:ext cx="56886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7А (МФИ) класс проекта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«Школы – ассоциативные партнеры «Сириуса»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51984" y="2564904"/>
            <a:ext cx="5713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8А  предпрофессиональный  класс («Молодая энергия»)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27448" y="3717032"/>
            <a:ext cx="1058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, 11 классы  с углубленным изучением математики, физики, информатики, биологии, химии: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7368" y="4437112"/>
            <a:ext cx="5450531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10  предпрофессиональный класс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с двумя профилями обучения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(технологический, </a:t>
            </a:r>
            <a:r>
              <a:rPr kumimoji="0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естественно-научный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1984" y="4437112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11 класс с тремя профилями обучения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(технологический, информационный,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естественно-научный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1520" y="1484784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2025/26 учебный год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11824" y="5949280"/>
            <a:ext cx="4536504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6В, 7В космические классы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5520" y="1124744"/>
            <a:ext cx="897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Классы инженерных наук и промышленных технологий</a:t>
            </a:r>
          </a:p>
        </p:txBody>
      </p:sp>
      <p:pic>
        <p:nvPicPr>
          <p:cNvPr id="14337" name="Picture 1" descr="C:\Users\ирина\Downloads\7e7421751ece6ba3823ca59145d4c5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3832" y="5661248"/>
            <a:ext cx="4248472" cy="1196752"/>
          </a:xfrm>
          <a:prstGeom prst="rect">
            <a:avLst/>
          </a:prstGeom>
          <a:noFill/>
        </p:spPr>
      </p:pic>
      <p:pic>
        <p:nvPicPr>
          <p:cNvPr id="3" name="Рисунок 2">
            <a:hlinkClick r:id="" action="ppaction://noaction"/>
            <a:extLst>
              <a:ext uri="{FF2B5EF4-FFF2-40B4-BE49-F238E27FC236}">
                <a16:creationId xmlns:a16="http://schemas.microsoft.com/office/drawing/2014/main" xmlns="" id="{3CA35693-7EA6-4D9E-99ED-1A67C5E742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92162" y="5465086"/>
            <a:ext cx="2016224" cy="1153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324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188640"/>
            <a:ext cx="475252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960096" y="404664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ОБЪЕКТЫ ОБРАЗОВАНИЯ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376" y="3717032"/>
            <a:ext cx="391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КОСМИЧЕСКИЕ КЛАССЫ</a:t>
            </a:r>
          </a:p>
        </p:txBody>
      </p:sp>
      <p:pic>
        <p:nvPicPr>
          <p:cNvPr id="4098" name="Picture 2" descr="C:\Users\ирина\Downloads\2025-11-23_17-03-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1268760"/>
            <a:ext cx="397484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55840" y="1052736"/>
            <a:ext cx="69847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Соглашение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  АНО «Корпоративная Академия </a:t>
            </a:r>
            <a:r>
              <a:rPr kumimoji="0" lang="ru-RU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Роскосмоса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335360" y="5013176"/>
            <a:ext cx="1144927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itchFamily="34" charset="0"/>
              </a:rPr>
              <a:t>поддержка проектов и инициатив, создающих возможности для личностной                                                  и профессиональной самореализации детей и молодежи в различных сферах деятельности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Times New Roman" pitchFamily="18" charset="0"/>
                <a:cs typeface="Arial" pitchFamily="34" charset="0"/>
              </a:rPr>
              <a:t>организация научно-исследовательской, научно-методической работы с целью укрепления                          и развития партнерских отношений (совместные научно-практические конференции, семинары, мастер-классы и другие формы работы)</a:t>
            </a:r>
          </a:p>
        </p:txBody>
      </p:sp>
      <p:pic>
        <p:nvPicPr>
          <p:cNvPr id="13313" name="Picture 21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"/>
            <a:ext cx="9525" cy="95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015880" y="1916832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совместная разработка и реализация образовательных программ в формате космических классов, дополнительных общеразвивающих программ, кружковой деятельности, мастер-классов и других образовательных мероприятий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выявление, поддержка и развитие детей, проявивших выдающиеся способности, добившихся успехов в учебной, профессиональной, научно-исследовательской деятельности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02470" y="1363052"/>
            <a:ext cx="513410" cy="3695692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НАПРАВЛЕНИЯ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1384" y="4725144"/>
            <a:ext cx="886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Ц Е Л Ь</a:t>
            </a:r>
          </a:p>
        </p:txBody>
      </p:sp>
    </p:spTree>
    <p:extLst>
      <p:ext uri="{BB962C8B-B14F-4D97-AF65-F5344CB8AC3E}">
        <p14:creationId xmlns:p14="http://schemas.microsoft.com/office/powerpoint/2010/main" xmlns="" val="387752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188640"/>
            <a:ext cx="489654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960096" y="404664"/>
            <a:ext cx="432048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ОБЪЕКТЫ ОБРАЗОВАНИЯ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384" y="1484784"/>
            <a:ext cx="10945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Дополнительные образовательные программы инженерной направленности: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384" y="1988840"/>
            <a:ext cx="11377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«Беспилотные авиационные системы», «Робототехника», «3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-моделирование», «Энергокружок», «САФУ - путь в профессию», «Научный Клуб Первых (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юнисты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384" y="2780928"/>
            <a:ext cx="10513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Курсы внеурочной деятельности  инженерной направленности: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376" y="3212976"/>
            <a:ext cx="756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«Легоконструирование»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«Наглядная геометрия»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«Физика вокруг нас»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«Пропедевтика программирования со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Scratch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</a:t>
            </a:r>
            <a:r>
              <a:rPr kumimoji="0" lang="ru-R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Нейросети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и искусственный интеллект»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«Основы технического творчества»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«Начертательная геометрия и компьютерная графика»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«Курс по экспериментальной физике и биологии»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0136" y="908720"/>
            <a:ext cx="4392488" cy="738664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1001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2025/26 учебный год</a:t>
            </a:r>
          </a:p>
        </p:txBody>
      </p:sp>
      <p:pic>
        <p:nvPicPr>
          <p:cNvPr id="2050" name="Picture 2" descr="C:\Users\ирина\Downloads\2025-11-23_16-04-19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223" y="3645024"/>
            <a:ext cx="3456385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676594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83694" y="116632"/>
            <a:ext cx="5904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600056" y="307865"/>
            <a:ext cx="523190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ФЛАГМАНСКИЕ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НАПРАВЛЕНИЯ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2390" y="2417850"/>
            <a:ext cx="391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КОСМИЧЕСКИЕ КЛАССЫ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83432" y="1340768"/>
            <a:ext cx="10234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Классы инженерных наук и промышленных технологий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1095" y="3238563"/>
            <a:ext cx="4267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ЭНЕРГЕТИЧЕСКИЕ КЛАССЫ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50784" y="4045756"/>
            <a:ext cx="4454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БИОИНЖЕНЕРНЫЕ КЛАССЫ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64128" y="4754153"/>
            <a:ext cx="569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МАШИНОСТРОИТЕЛЬНЫЕ КЛАССЫ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58E0B35-52BE-4187-8A26-18111261C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93368" y="5157192"/>
            <a:ext cx="1000125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54">
            <a:extLst>
              <a:ext uri="{FF2B5EF4-FFF2-40B4-BE49-F238E27FC236}">
                <a16:creationId xmlns:a16="http://schemas.microsoft.com/office/drawing/2014/main" xmlns="" id="{167FB3ED-C09E-4EBE-BC05-9745EAFA7805}"/>
              </a:ext>
            </a:extLst>
          </p:cNvPr>
          <p:cNvPicPr/>
          <p:nvPr/>
        </p:nvPicPr>
        <p:blipFill>
          <a:blip r:embed="rId4" cstate="print"/>
          <a:stretch/>
        </p:blipFill>
        <p:spPr>
          <a:xfrm>
            <a:off x="8037264" y="3186311"/>
            <a:ext cx="2160240" cy="523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89">
            <a:extLst>
              <a:ext uri="{FF2B5EF4-FFF2-40B4-BE49-F238E27FC236}">
                <a16:creationId xmlns:a16="http://schemas.microsoft.com/office/drawing/2014/main" xmlns="" id="{8AB9F388-274B-4B8C-A2E5-E241E8AA6F44}"/>
              </a:ext>
            </a:extLst>
          </p:cNvPr>
          <p:cNvPicPr/>
          <p:nvPr/>
        </p:nvPicPr>
        <p:blipFill>
          <a:blip r:embed="rId5" cstate="print"/>
          <a:srcRect l="13760" t="12867" r="15758" b="17277"/>
          <a:stretch/>
        </p:blipFill>
        <p:spPr>
          <a:xfrm>
            <a:off x="8625729" y="3928676"/>
            <a:ext cx="792088" cy="642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" descr="C:\Users\ирина\Downloads\4cff5e84-8c61-4cf8-999d-eb20d9982275.jpg">
            <a:extLst>
              <a:ext uri="{FF2B5EF4-FFF2-40B4-BE49-F238E27FC236}">
                <a16:creationId xmlns:a16="http://schemas.microsoft.com/office/drawing/2014/main" xmlns="" id="{2DE5895D-5325-452B-9349-21CE212F9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97504" y="4471315"/>
            <a:ext cx="1799906" cy="55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9A654C-46BB-4A92-8889-15BCD4EF4D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6080" y="2128351"/>
            <a:ext cx="844709" cy="919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C:\Users\ирина\Downloads\safu.png">
            <a:extLst>
              <a:ext uri="{FF2B5EF4-FFF2-40B4-BE49-F238E27FC236}">
                <a16:creationId xmlns:a16="http://schemas.microsoft.com/office/drawing/2014/main" xmlns="" id="{DE448E2F-21B4-40A4-8C95-56914ACF6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47528" y="3862261"/>
            <a:ext cx="2117785" cy="62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C:\Users\ирина\Downloads\569be0f8-c06a-415e-86c3-571f71287917.jpg">
            <a:extLst>
              <a:ext uri="{FF2B5EF4-FFF2-40B4-BE49-F238E27FC236}">
                <a16:creationId xmlns:a16="http://schemas.microsoft.com/office/drawing/2014/main" xmlns="" id="{5E003895-DCB0-4525-980D-0CB4E545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779" y="3921845"/>
            <a:ext cx="769679" cy="62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D175CF-D581-4CF6-9166-33C5618C2997}"/>
              </a:ext>
            </a:extLst>
          </p:cNvPr>
          <p:cNvSpPr txBox="1"/>
          <p:nvPr/>
        </p:nvSpPr>
        <p:spPr>
          <a:xfrm>
            <a:off x="2747839" y="4751369"/>
            <a:ext cx="1991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Учебный центр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32027C4-8A70-4684-90AE-DA067D7064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1032" y="5072347"/>
            <a:ext cx="1000125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4" descr="C:\Users\ирина\Downloads\tk_logo.png">
            <a:extLst>
              <a:ext uri="{FF2B5EF4-FFF2-40B4-BE49-F238E27FC236}">
                <a16:creationId xmlns:a16="http://schemas.microsoft.com/office/drawing/2014/main" xmlns="" id="{F2880EE9-188F-43F4-B2C0-F9B1080F7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58564" y="3238563"/>
            <a:ext cx="783950" cy="526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E5742CD-6C4E-4FE8-B748-9D26D8A179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779" y="2261470"/>
            <a:ext cx="1713214" cy="726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8886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188640"/>
            <a:ext cx="5904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6600056" y="332656"/>
            <a:ext cx="523190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ВЗАИМОДЕЙСТВИЕ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С ВУЗАМИ И КОЛЛЕДЖАМИ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2" descr="C:\Users\ирина\Downloads\saf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6120" y="1268760"/>
            <a:ext cx="4699776" cy="1380797"/>
          </a:xfrm>
          <a:prstGeom prst="rect">
            <a:avLst/>
          </a:prstGeom>
          <a:noFill/>
        </p:spPr>
      </p:pic>
      <p:pic>
        <p:nvPicPr>
          <p:cNvPr id="7" name="Picture 4" descr="C:\Users\ирина\Downloads\tk_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52109" y="5425119"/>
            <a:ext cx="1518498" cy="1019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C:\Users\ирина\Downloads\569be0f8-c06a-415e-86c3-571f71287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2525" y="5344301"/>
            <a:ext cx="1460967" cy="118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6744072" y="2708920"/>
          <a:ext cx="5112568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104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Высшая</a:t>
                      </a:r>
                      <a:r>
                        <a:rPr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школа</a:t>
                      </a:r>
                      <a:r>
                        <a:rPr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информационных</a:t>
                      </a:r>
                      <a:r>
                        <a:rPr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технологий</a:t>
                      </a:r>
                      <a:r>
                        <a:rPr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и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автоматизированных</a:t>
                      </a:r>
                      <a:r>
                        <a:rPr sz="2000" b="1" i="0" dirty="0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tx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систем</a:t>
                      </a:r>
                      <a:endParaRPr sz="2000" b="1" i="0" dirty="0">
                        <a:solidFill>
                          <a:schemeClr val="tx1"/>
                        </a:solidFill>
                        <a:latin typeface="Calibri" pitchFamily="34" charset="0"/>
                        <a:ea typeface="Gilroy SemiBold"/>
                        <a:cs typeface="Gilroy SemiBol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624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Высшая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инженерная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школа</a:t>
                      </a:r>
                      <a:endParaRPr sz="2000" b="1" i="0" dirty="0">
                        <a:solidFill>
                          <a:schemeClr val="dk1"/>
                        </a:solidFill>
                        <a:latin typeface="Calibri" pitchFamily="34" charset="0"/>
                        <a:ea typeface="Gilroy SemiBold"/>
                        <a:cs typeface="Gilroy SemiBol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24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Высшая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школа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энергетики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,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нефти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и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газа</a:t>
                      </a:r>
                      <a:endParaRPr sz="2000" dirty="0">
                        <a:latin typeface="Calibri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6240">
                <a:tc>
                  <a:txBody>
                    <a:bodyPr/>
                    <a:lstStyle>
                      <a:defPPr/>
                      <a:lvl1pPr lvl="0">
                        <a:buNone/>
                      </a:lvl1pPr>
                      <a:lvl2pPr lvl="1">
                        <a:buNone/>
                      </a:lvl2pPr>
                      <a:lvl3pPr lvl="2">
                        <a:buNone/>
                      </a:lvl3pPr>
                      <a:lvl4pPr lvl="3">
                        <a:buNone/>
                      </a:lvl4pPr>
                      <a:lvl5pPr lvl="4">
                        <a:buNone/>
                      </a:lvl5pPr>
                      <a:lvl6pPr lvl="5">
                        <a:buNone/>
                      </a:lvl6pPr>
                      <a:lvl7pPr lvl="6">
                        <a:buNone/>
                      </a:lvl7pPr>
                      <a:lvl8pPr lvl="7">
                        <a:buNone/>
                      </a:lvl8pPr>
                      <a:lvl9pPr lvl="8">
                        <a:buNone/>
                      </a:lvl9pPr>
                    </a:lstStyle>
                    <a:p>
                      <a:pPr marL="0" marR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itchFamily="2" charset="2"/>
                        <a:buChar char="Ø"/>
                      </a:pPr>
                      <a:r>
                        <a:rPr lang="ru-RU"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Высшая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школа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естественных</a:t>
                      </a:r>
                      <a:r>
                        <a:rPr lang="ru-RU" sz="2000" b="1" i="0" baseline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наук</a:t>
                      </a:r>
                      <a:r>
                        <a:rPr sz="2000" b="1" i="0" dirty="0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 и </a:t>
                      </a:r>
                      <a:r>
                        <a:rPr sz="2000" b="1" i="0" dirty="0" err="1">
                          <a:solidFill>
                            <a:schemeClr val="dk1"/>
                          </a:solidFill>
                          <a:latin typeface="Calibri" pitchFamily="34" charset="0"/>
                          <a:ea typeface="Gilroy SemiBold"/>
                          <a:cs typeface="Gilroy SemiBold"/>
                        </a:rPr>
                        <a:t>технологий</a:t>
                      </a:r>
                      <a:endParaRPr sz="2000" b="1" i="0" dirty="0">
                        <a:solidFill>
                          <a:schemeClr val="dk1"/>
                        </a:solidFill>
                        <a:latin typeface="Calibri" pitchFamily="34" charset="0"/>
                        <a:ea typeface="Gilroy SemiBold"/>
                        <a:cs typeface="Gilroy SemiBold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412776"/>
            <a:ext cx="660005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формирование индивидуальной образовательной программы старшеклассника и качественная подготовка к высшему образованию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повышение мотивации учащихся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мягкая адаптация учащихся к условиям высшего образования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развитие научно-исследовательских навыков, профессиональная ориентация и формирование творческой, профессионально ориентированной личности у современных учащихся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 осознанный выбор профиля обучения в вузе, получение качественного высшего образования, повышение востребованности и конкурентоспособности на рынке труда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5CA947C-550C-442B-9789-D67326783552}"/>
              </a:ext>
            </a:extLst>
          </p:cNvPr>
          <p:cNvSpPr txBox="1"/>
          <p:nvPr/>
        </p:nvSpPr>
        <p:spPr>
          <a:xfrm>
            <a:off x="6527221" y="5548015"/>
            <a:ext cx="195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Учебный центр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B317183-741A-42C3-883F-36A5C7DAA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8344" y="5862380"/>
            <a:ext cx="1000125" cy="45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96FFC13-5F24-4791-A784-ED913E705D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80669" y="5860242"/>
            <a:ext cx="1568221" cy="66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34613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ирина\Downloads\Пря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36" y="116632"/>
            <a:ext cx="1792423" cy="10081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47528" y="188640"/>
            <a:ext cx="5904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Муниципальное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бюджетное  общеобразовательное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учреждение  городского  округа  «Город Архангельск»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«Средняя  школа № 95 им. П. Г.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Лушева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</a:t>
            </a:r>
          </a:p>
        </p:txBody>
      </p:sp>
      <p:pic>
        <p:nvPicPr>
          <p:cNvPr id="4" name="Picture 289"/>
          <p:cNvPicPr/>
          <p:nvPr/>
        </p:nvPicPr>
        <p:blipFill>
          <a:blip r:embed="rId3" cstate="print"/>
          <a:srcRect l="13760" t="12867" r="15758" b="17277"/>
          <a:stretch/>
        </p:blipFill>
        <p:spPr>
          <a:xfrm>
            <a:off x="7004408" y="5389996"/>
            <a:ext cx="1296142" cy="1118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54"/>
          <p:cNvPicPr/>
          <p:nvPr/>
        </p:nvPicPr>
        <p:blipFill>
          <a:blip r:embed="rId4" cstate="print"/>
          <a:stretch/>
        </p:blipFill>
        <p:spPr>
          <a:xfrm>
            <a:off x="371364" y="5373221"/>
            <a:ext cx="2952328" cy="720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1" name="Picture 1" descr="C:\Users\ирина\Downloads\4cff5e84-8c61-4cf8-999d-eb20d99822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3712" y="5230020"/>
            <a:ext cx="2209539" cy="615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6960096" y="404664"/>
            <a:ext cx="46805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ПРЕДПРИЯТИЯ - ПАРТНЕРЫ</a:t>
            </a:r>
            <a:endParaRPr kumimoji="0" lang="ru-RU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5460" y="1124744"/>
            <a:ext cx="547260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Сотрудничество позволяет: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повышать практическую направленность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обучения, реализуя модель «школа –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колледж/вуз – предприятие»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организовывать стажировки, экскурсии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и практики для учащихся на производстве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развивать профориентационную работу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привлекать специалистов-практиков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в качестве преподавателей и консультантов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укреплять связи с местным сообществом и повышать престиж школы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1064" y="1035186"/>
            <a:ext cx="582529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Сотрудничество со школами позволяет предприятиям: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планировать кадровый резерв предприятия из числа лучших выпускников школ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поддерживать преемственность «школа -колледж/вуз – предприятие»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 участвовать в профориентации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повышать социальную ответственность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и  улучшать имидж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получать обратную связь от будущих потребителей и работников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1" name="Picture 2" descr="C:\Users\ирина\Downloads\2025-11-23_16-19-08.png">
            <a:hlinkClick r:id="" action="ppaction://noaction"/>
            <a:extLst>
              <a:ext uri="{FF2B5EF4-FFF2-40B4-BE49-F238E27FC236}">
                <a16:creationId xmlns:a16="http://schemas.microsoft.com/office/drawing/2014/main" xmlns="" id="{3EEC5D02-ABAB-4166-8000-92DC495F6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7853" y="5488750"/>
            <a:ext cx="2160240" cy="111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0E6EA20-1DC7-46EF-B07E-411F645FD82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61075" y="5415136"/>
            <a:ext cx="1438781" cy="15119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B24947E-B3F3-4367-A38D-24DBEBF2BC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20411" y="5916203"/>
            <a:ext cx="1296142" cy="592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2533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2563"/>
    </mc:Choice>
    <mc:Fallback>
      <p:transition spd="slow" advTm="4256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361889233435">
            <a:hlinkClick r:id="" action="ppaction://media"/>
            <a:extLst>
              <a:ext uri="{FF2B5EF4-FFF2-40B4-BE49-F238E27FC236}">
                <a16:creationId xmlns:a16="http://schemas.microsoft.com/office/drawing/2014/main" xmlns="" id="{59DB73A0-BC3E-4848-81CF-1E8449E3AF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2443163"/>
            <a:ext cx="12192000" cy="11801476"/>
          </a:xfrm>
          <a:prstGeom prst="rect">
            <a:avLst/>
          </a:prstGeom>
        </p:spPr>
      </p:pic>
      <p:sp>
        <p:nvSpPr>
          <p:cNvPr id="4" name="Прямоугольник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F6815E46-5093-4FEC-AA80-E8BDC62475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9878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</a:gradFill>
      </a:fillStyleLst>
      <a:lnStyleLst>
        <a:ln w="9525">
          <a:solidFill>
            <a:schemeClr val="phClr">
              <a:shade val="95000"/>
              <a:satMod val="105000"/>
            </a:schemeClr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659</Words>
  <Application>Microsoft Office PowerPoint</Application>
  <PresentationFormat>Произвольный</PresentationFormat>
  <Paragraphs>97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Тема Office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GA</cp:lastModifiedBy>
  <cp:revision>4</cp:revision>
  <dcterms:created xsi:type="dcterms:W3CDTF">2025-11-24T13:39:52Z</dcterms:created>
  <dcterms:modified xsi:type="dcterms:W3CDTF">2025-12-01T08:45:24Z</dcterms:modified>
</cp:coreProperties>
</file>