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Default Extension="svg" ContentType="image/svg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rts/colors4.xml" ContentType="application/vnd.ms-office.chartcolorstyl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charts/style4.xml" ContentType="application/vnd.ms-office.chartstyle+xml"/>
  <Override PartName="/ppt/charts/style3.xml" ContentType="application/vnd.ms-office.chartstyl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glb" ContentType="model/gltf.binary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4" r:id="rId2"/>
    <p:sldId id="2571" r:id="rId3"/>
    <p:sldId id="2575" r:id="rId4"/>
    <p:sldId id="2578" r:id="rId5"/>
    <p:sldId id="2579" r:id="rId6"/>
    <p:sldId id="2580" r:id="rId7"/>
    <p:sldId id="2581" r:id="rId8"/>
    <p:sldId id="2582" r:id="rId9"/>
    <p:sldId id="2565" r:id="rId10"/>
    <p:sldId id="2560" r:id="rId11"/>
    <p:sldId id="2585" r:id="rId12"/>
    <p:sldId id="2567" r:id="rId13"/>
    <p:sldId id="2587" r:id="rId14"/>
    <p:sldId id="2586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E999"/>
    <a:srgbClr val="FFCC00"/>
    <a:srgbClr val="FF9933"/>
    <a:srgbClr val="000000"/>
    <a:srgbClr val="0070C0"/>
    <a:srgbClr val="FFD84B"/>
    <a:srgbClr val="FFE06D"/>
    <a:srgbClr val="7A87D8"/>
    <a:srgbClr val="FFF097"/>
    <a:srgbClr val="FFE37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0" autoAdjust="0"/>
    <p:restoredTop sz="94707" autoAdjust="0"/>
  </p:normalViewPr>
  <p:slideViewPr>
    <p:cSldViewPr snapToGrid="0" showGuides="1">
      <p:cViewPr>
        <p:scale>
          <a:sx n="56" d="100"/>
          <a:sy n="56" d="100"/>
        </p:scale>
        <p:origin x="-1062" y="-1230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368639725" cy="36863972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6.8310162401574809E-2"/>
          <c:y val="1.712118497039955E-2"/>
          <c:w val="0.9316898375984255"/>
          <c:h val="0.76748654235442049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диплом призёра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1</c:v>
                </c:pt>
                <c:pt idx="4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010-4D4B-969C-D9E1EDF757B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диплом победителя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010-4D4B-969C-D9E1EDF757B9}"/>
            </c:ext>
          </c:extLst>
        </c:ser>
        <c:dLbls/>
        <c:gapWidth val="219"/>
        <c:overlap val="-27"/>
        <c:axId val="88883968"/>
        <c:axId val="88885504"/>
      </c:barChart>
      <c:catAx>
        <c:axId val="8888396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8885504"/>
        <c:crosses val="autoZero"/>
        <c:auto val="1"/>
        <c:lblAlgn val="ctr"/>
        <c:lblOffset val="100"/>
      </c:catAx>
      <c:valAx>
        <c:axId val="8888550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888396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ru-RU"/>
              <a:t>Строительство</a:t>
            </a:r>
            <a:endParaRPr lang="en-US"/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29</c:v>
                </c:pt>
                <c:pt idx="1">
                  <c:v>32</c:v>
                </c:pt>
                <c:pt idx="2">
                  <c:v>39</c:v>
                </c:pt>
                <c:pt idx="3">
                  <c:v>41</c:v>
                </c:pt>
                <c:pt idx="4">
                  <c:v>30</c:v>
                </c:pt>
                <c:pt idx="5">
                  <c:v>30</c:v>
                </c:pt>
                <c:pt idx="6">
                  <c:v>39</c:v>
                </c:pt>
                <c:pt idx="7">
                  <c:v>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DF9-465F-AB68-7367F23A71D0}"/>
            </c:ext>
          </c:extLst>
        </c:ser>
        <c:dLbls>
          <c:showVal val="1"/>
        </c:dLbls>
        <c:gapWidth val="41"/>
        <c:axId val="94779648"/>
        <c:axId val="94845184"/>
      </c:barChart>
      <c:catAx>
        <c:axId val="9477964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94845184"/>
        <c:crosses val="autoZero"/>
        <c:auto val="1"/>
        <c:lblAlgn val="ctr"/>
        <c:lblOffset val="100"/>
      </c:catAx>
      <c:valAx>
        <c:axId val="94845184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94779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ru-RU" dirty="0"/>
              <a:t>Высшая инженерная</a:t>
            </a:r>
            <a:r>
              <a:rPr lang="ru-RU" baseline="0" dirty="0"/>
              <a:t> школа САФУ </a:t>
            </a:r>
            <a:endParaRPr lang="en-US" dirty="0"/>
          </a:p>
        </c:rich>
      </c:tx>
      <c:layout>
        <c:manualLayout>
          <c:xMode val="edge"/>
          <c:yMode val="edge"/>
          <c:x val="0.14377347092400583"/>
          <c:y val="3.5799526036826158E-2"/>
        </c:manualLayout>
      </c:layout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человек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15</c:v>
                </c:pt>
                <c:pt idx="1">
                  <c:v>12</c:v>
                </c:pt>
                <c:pt idx="2">
                  <c:v>9</c:v>
                </c:pt>
                <c:pt idx="3">
                  <c:v>7</c:v>
                </c:pt>
                <c:pt idx="4">
                  <c:v>9</c:v>
                </c:pt>
                <c:pt idx="5">
                  <c:v>10</c:v>
                </c:pt>
                <c:pt idx="6">
                  <c:v>19</c:v>
                </c:pt>
                <c:pt idx="7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DF9-465F-AB68-7367F23A71D0}"/>
            </c:ext>
          </c:extLst>
        </c:ser>
        <c:dLbls>
          <c:showVal val="1"/>
        </c:dLbls>
        <c:gapWidth val="41"/>
        <c:axId val="88813952"/>
        <c:axId val="88815488"/>
      </c:barChart>
      <c:catAx>
        <c:axId val="8881395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88815488"/>
        <c:crosses val="autoZero"/>
        <c:auto val="1"/>
        <c:lblAlgn val="ctr"/>
        <c:lblOffset val="100"/>
      </c:catAx>
      <c:valAx>
        <c:axId val="88815488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88813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ru-RU" dirty="0"/>
              <a:t>Иные инженерные направления</a:t>
            </a:r>
            <a:endParaRPr lang="en-US" dirty="0"/>
          </a:p>
        </c:rich>
      </c:tx>
      <c:layout>
        <c:manualLayout>
          <c:xMode val="edge"/>
          <c:yMode val="edge"/>
          <c:x val="0.20715126950057311"/>
          <c:y val="3.1916588169219398E-2"/>
        </c:manualLayout>
      </c:layout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43</c:v>
                </c:pt>
                <c:pt idx="1">
                  <c:v>39</c:v>
                </c:pt>
                <c:pt idx="2">
                  <c:v>43</c:v>
                </c:pt>
                <c:pt idx="3">
                  <c:v>38</c:v>
                </c:pt>
                <c:pt idx="4">
                  <c:v>40</c:v>
                </c:pt>
                <c:pt idx="5">
                  <c:v>45</c:v>
                </c:pt>
                <c:pt idx="6">
                  <c:v>57</c:v>
                </c:pt>
                <c:pt idx="7">
                  <c:v>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DF9-465F-AB68-7367F23A71D0}"/>
            </c:ext>
          </c:extLst>
        </c:ser>
        <c:dLbls>
          <c:showVal val="1"/>
        </c:dLbls>
        <c:gapWidth val="41"/>
        <c:axId val="107876352"/>
        <c:axId val="107877888"/>
      </c:barChart>
      <c:catAx>
        <c:axId val="10787635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7877888"/>
        <c:crosses val="autoZero"/>
        <c:auto val="1"/>
        <c:lblAlgn val="ctr"/>
        <c:lblOffset val="100"/>
      </c:catAx>
      <c:valAx>
        <c:axId val="107877888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07876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8F21C3-57DD-4806-9748-FBE4CD203F73}" type="doc">
      <dgm:prSet loTypeId="urn:microsoft.com/office/officeart/2005/8/layout/pList2#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B705F77F-999F-4FCD-BF02-A0D8730B8AF2}">
      <dgm:prSet phldrT="[Текст]" custT="1"/>
      <dgm:spPr/>
      <dgm:t>
        <a:bodyPr/>
        <a:lstStyle/>
        <a:p>
          <a:pPr algn="ctr"/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Саморегулируемая организация </a:t>
          </a:r>
        </a:p>
        <a:p>
          <a:pPr algn="ctr"/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«Союз профессиональных строителей» </a:t>
          </a:r>
        </a:p>
        <a:p>
          <a:pPr algn="ctr"/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Некоммерческое партнёрство </a:t>
          </a:r>
        </a:p>
        <a:p>
          <a:pPr algn="ctr"/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«Союз строителей Архангельской области»</a:t>
          </a:r>
          <a:endParaRPr lang="ru-RU" sz="1400" dirty="0">
            <a:solidFill>
              <a:schemeClr val="bg1"/>
            </a:solidFill>
          </a:endParaRPr>
        </a:p>
      </dgm:t>
    </dgm:pt>
    <dgm:pt modelId="{67A78238-BFA1-4433-BE97-749835C2317E}" type="parTrans" cxnId="{262C11AA-C179-4B08-A9BC-A1A5FBB6C06D}">
      <dgm:prSet/>
      <dgm:spPr/>
      <dgm:t>
        <a:bodyPr/>
        <a:lstStyle/>
        <a:p>
          <a:endParaRPr lang="ru-RU"/>
        </a:p>
      </dgm:t>
    </dgm:pt>
    <dgm:pt modelId="{79BF90D8-FCC0-4231-9B19-3F979F849441}" type="sibTrans" cxnId="{262C11AA-C179-4B08-A9BC-A1A5FBB6C06D}">
      <dgm:prSet/>
      <dgm:spPr/>
      <dgm:t>
        <a:bodyPr/>
        <a:lstStyle/>
        <a:p>
          <a:endParaRPr lang="ru-RU"/>
        </a:p>
      </dgm:t>
    </dgm:pt>
    <dgm:pt modelId="{70119EFA-57E6-4DF4-9990-8FD4E76E9D93}">
      <dgm:prSet phldrT="[Текст]" custT="1"/>
      <dgm:spPr/>
      <dgm:t>
        <a:bodyPr/>
        <a:lstStyle/>
        <a:p>
          <a:r>
            <a:rPr lang="ru-RU" sz="1600" dirty="0"/>
            <a:t>ФГАОУ ВО «Северный (арктический) федеральный университет имени М.В. Ломоносова»</a:t>
          </a:r>
        </a:p>
        <a:p>
          <a:r>
            <a:rPr lang="ru-RU" sz="1600" dirty="0"/>
            <a:t>Высшая инженерная школа</a:t>
          </a:r>
          <a:endParaRPr lang="ru-RU" sz="800" dirty="0"/>
        </a:p>
      </dgm:t>
    </dgm:pt>
    <dgm:pt modelId="{B4FA5702-446D-491A-B282-062054B8F95C}" type="parTrans" cxnId="{F031C841-3A48-4F69-8515-3293A42A0EFD}">
      <dgm:prSet/>
      <dgm:spPr/>
      <dgm:t>
        <a:bodyPr/>
        <a:lstStyle/>
        <a:p>
          <a:endParaRPr lang="ru-RU"/>
        </a:p>
      </dgm:t>
    </dgm:pt>
    <dgm:pt modelId="{9226D310-B6CE-4F10-854F-38B08D836A38}" type="sibTrans" cxnId="{F031C841-3A48-4F69-8515-3293A42A0EFD}">
      <dgm:prSet/>
      <dgm:spPr/>
      <dgm:t>
        <a:bodyPr/>
        <a:lstStyle/>
        <a:p>
          <a:endParaRPr lang="ru-RU"/>
        </a:p>
      </dgm:t>
    </dgm:pt>
    <dgm:pt modelId="{229A54B9-A6F2-4E31-83D2-CFD8538BA39B}">
      <dgm:prSet phldrT="[Текст]" custT="1"/>
      <dgm:spPr/>
      <dgm:t>
        <a:bodyPr/>
        <a:lstStyle/>
        <a:p>
          <a:endParaRPr lang="ru-RU" sz="1600" dirty="0"/>
        </a:p>
        <a:p>
          <a:r>
            <a:rPr lang="ru-RU" sz="1600" dirty="0"/>
            <a:t>ГБПОУ АО «Архангельский техникум </a:t>
          </a:r>
        </a:p>
        <a:p>
          <a:r>
            <a:rPr lang="ru-RU" sz="1600" dirty="0"/>
            <a:t>строительства и экономики» </a:t>
          </a:r>
        </a:p>
        <a:p>
          <a:endParaRPr lang="ru-RU" sz="800" dirty="0"/>
        </a:p>
      </dgm:t>
    </dgm:pt>
    <dgm:pt modelId="{FBD8C8C4-116A-455A-8F06-09A75F593084}" type="parTrans" cxnId="{4AEFD750-0A5B-4EB9-99D6-80ED7141B46F}">
      <dgm:prSet/>
      <dgm:spPr/>
      <dgm:t>
        <a:bodyPr/>
        <a:lstStyle/>
        <a:p>
          <a:endParaRPr lang="ru-RU"/>
        </a:p>
      </dgm:t>
    </dgm:pt>
    <dgm:pt modelId="{4C28723C-4012-417F-891D-1B8A5050062E}" type="sibTrans" cxnId="{4AEFD750-0A5B-4EB9-99D6-80ED7141B46F}">
      <dgm:prSet/>
      <dgm:spPr/>
      <dgm:t>
        <a:bodyPr/>
        <a:lstStyle/>
        <a:p>
          <a:endParaRPr lang="ru-RU"/>
        </a:p>
      </dgm:t>
    </dgm:pt>
    <dgm:pt modelId="{372FC1C7-897C-48EB-A8A2-1166AF74CB75}">
      <dgm:prSet phldrT="[Текст]" phldr="0" custT="1"/>
      <dgm:spPr/>
      <dgm:t>
        <a:bodyPr/>
        <a:lstStyle/>
        <a:p>
          <a:endParaRPr lang="ru-RU" sz="16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ru-RU" sz="16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АО «</a:t>
          </a:r>
          <a:r>
            <a:rPr lang="ru-RU" sz="16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АрхангельскГражданРеконструкция</a:t>
          </a:r>
          <a:r>
            <a: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  <a:endParaRPr lang="ru-RU" sz="1600" dirty="0"/>
        </a:p>
      </dgm:t>
    </dgm:pt>
    <dgm:pt modelId="{0317FF61-99A1-4641-88E7-6EE425FABFB6}" type="parTrans" cxnId="{1CBE813C-930D-40F8-BB50-F3004F9C02F7}">
      <dgm:prSet/>
      <dgm:spPr/>
      <dgm:t>
        <a:bodyPr/>
        <a:lstStyle/>
        <a:p>
          <a:endParaRPr lang="ru-RU"/>
        </a:p>
      </dgm:t>
    </dgm:pt>
    <dgm:pt modelId="{ED361DAD-0926-4CCC-A94D-EA31452B7DAD}" type="sibTrans" cxnId="{1CBE813C-930D-40F8-BB50-F3004F9C02F7}">
      <dgm:prSet/>
      <dgm:spPr/>
      <dgm:t>
        <a:bodyPr/>
        <a:lstStyle/>
        <a:p>
          <a:endParaRPr lang="ru-RU"/>
        </a:p>
      </dgm:t>
    </dgm:pt>
    <dgm:pt modelId="{112F6C03-B2CC-4C99-BC9B-7BA30C622771}">
      <dgm:prSet phldrT="[Текст]" phldr="0" custT="1"/>
      <dgm:spPr/>
      <dgm:t>
        <a:bodyPr/>
        <a:lstStyle/>
        <a:p>
          <a:endParaRPr lang="ru-RU" sz="18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ru-RU" sz="18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Архангельскавтодор</a:t>
          </a:r>
          <a:endParaRPr lang="ru-RU" sz="1800" dirty="0">
            <a:solidFill>
              <a:schemeClr val="bg1"/>
            </a:solidFill>
          </a:endParaRPr>
        </a:p>
      </dgm:t>
    </dgm:pt>
    <dgm:pt modelId="{86E7EB05-B069-4EA0-B618-3E83A6AF7052}" type="parTrans" cxnId="{56415CD1-DC2C-4725-AC13-E88846DA618E}">
      <dgm:prSet/>
      <dgm:spPr/>
      <dgm:t>
        <a:bodyPr/>
        <a:lstStyle/>
        <a:p>
          <a:endParaRPr lang="ru-RU"/>
        </a:p>
      </dgm:t>
    </dgm:pt>
    <dgm:pt modelId="{850B53B9-2D80-4AC6-B5E7-7EDBFDE509FD}" type="sibTrans" cxnId="{56415CD1-DC2C-4725-AC13-E88846DA618E}">
      <dgm:prSet/>
      <dgm:spPr/>
      <dgm:t>
        <a:bodyPr/>
        <a:lstStyle/>
        <a:p>
          <a:endParaRPr lang="ru-RU"/>
        </a:p>
      </dgm:t>
    </dgm:pt>
    <dgm:pt modelId="{752BB649-15A2-4A7D-9A07-FBEC38E47900}" type="pres">
      <dgm:prSet presAssocID="{038F21C3-57DD-4806-9748-FBE4CD203F7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65ADED1-C282-4E9B-B4F8-05546AA79750}" type="pres">
      <dgm:prSet presAssocID="{038F21C3-57DD-4806-9748-FBE4CD203F73}" presName="bkgdShp" presStyleLbl="alignAccFollowNode1" presStyleIdx="0" presStyleCnt="1" custScaleY="76533" custLinFactNeighborY="-8922"/>
      <dgm:spPr>
        <a:solidFill>
          <a:schemeClr val="accent2">
            <a:alpha val="90000"/>
          </a:schemeClr>
        </a:solidFill>
      </dgm:spPr>
    </dgm:pt>
    <dgm:pt modelId="{6EB3BFDC-BFE3-413D-8EC9-0615ED017B98}" type="pres">
      <dgm:prSet presAssocID="{038F21C3-57DD-4806-9748-FBE4CD203F73}" presName="linComp" presStyleCnt="0"/>
      <dgm:spPr/>
    </dgm:pt>
    <dgm:pt modelId="{D35EC856-B6B2-48A4-B194-DB46D132CC43}" type="pres">
      <dgm:prSet presAssocID="{B705F77F-999F-4FCD-BF02-A0D8730B8AF2}" presName="compNode" presStyleCnt="0"/>
      <dgm:spPr/>
    </dgm:pt>
    <dgm:pt modelId="{0BF4CAA9-A3B7-43D6-B48F-EB802CE572C3}" type="pres">
      <dgm:prSet presAssocID="{B705F77F-999F-4FCD-BF02-A0D8730B8AF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5F7B01-2C6C-4449-8059-F0688AA55CC5}" type="pres">
      <dgm:prSet presAssocID="{B705F77F-999F-4FCD-BF02-A0D8730B8AF2}" presName="invisiNode" presStyleLbl="node1" presStyleIdx="0" presStyleCnt="5"/>
      <dgm:spPr/>
    </dgm:pt>
    <dgm:pt modelId="{DEAD7D5D-D043-470F-BE6B-CAFA5B051FCF}" type="pres">
      <dgm:prSet presAssocID="{B705F77F-999F-4FCD-BF02-A0D8730B8AF2}" presName="imagNode" presStyleLbl="fgImgPlace1" presStyleIdx="0" presStyleCnt="5" custScaleX="92090" custScaleY="83586"/>
      <dgm:spPr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</dgm:spPr>
    </dgm:pt>
    <dgm:pt modelId="{36BE67E2-1B9D-4510-B413-C40185403278}" type="pres">
      <dgm:prSet presAssocID="{79BF90D8-FCC0-4231-9B19-3F979F84944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39B01A8-E5CC-489D-8413-300DF8D0C431}" type="pres">
      <dgm:prSet presAssocID="{70119EFA-57E6-4DF4-9990-8FD4E76E9D93}" presName="compNode" presStyleCnt="0"/>
      <dgm:spPr/>
    </dgm:pt>
    <dgm:pt modelId="{E3D668E5-A156-4581-9FD0-A9EA991C5749}" type="pres">
      <dgm:prSet presAssocID="{70119EFA-57E6-4DF4-9990-8FD4E76E9D9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1D9149-0F97-4D2C-B694-04F32FD87526}" type="pres">
      <dgm:prSet presAssocID="{70119EFA-57E6-4DF4-9990-8FD4E76E9D93}" presName="invisiNode" presStyleLbl="node1" presStyleIdx="1" presStyleCnt="5"/>
      <dgm:spPr/>
    </dgm:pt>
    <dgm:pt modelId="{85D11165-76A9-4563-ACA5-9DAE8AC9A573}" type="pres">
      <dgm:prSet presAssocID="{70119EFA-57E6-4DF4-9990-8FD4E76E9D93}" presName="imagNode" presStyleLbl="fgImgPlace1" presStyleIdx="1" presStyleCnt="5" custScaleX="84170" custScaleY="69780"/>
      <dgm:spPr>
        <a:blipFill rotWithShape="1">
          <a:blip xmlns:r="http://schemas.openxmlformats.org/officeDocument/2006/relationships" r:embed="rId2"/>
          <a:srcRect/>
          <a:stretch>
            <a:fillRect t="-14000" b="-14000"/>
          </a:stretch>
        </a:blipFill>
      </dgm:spPr>
    </dgm:pt>
    <dgm:pt modelId="{669CA60F-E37E-4082-A89A-055B9CBB75CC}" type="pres">
      <dgm:prSet presAssocID="{9226D310-B6CE-4F10-854F-38B08D836A3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1518C5A-6A3B-4E95-AB94-8227E70BA1DE}" type="pres">
      <dgm:prSet presAssocID="{229A54B9-A6F2-4E31-83D2-CFD8538BA39B}" presName="compNode" presStyleCnt="0"/>
      <dgm:spPr/>
    </dgm:pt>
    <dgm:pt modelId="{B4C26732-A8A7-43D8-BAAD-2DAABAE5B35D}" type="pres">
      <dgm:prSet presAssocID="{229A54B9-A6F2-4E31-83D2-CFD8538BA39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C932A6-4730-4FED-945A-D170783C7085}" type="pres">
      <dgm:prSet presAssocID="{229A54B9-A6F2-4E31-83D2-CFD8538BA39B}" presName="invisiNode" presStyleLbl="node1" presStyleIdx="2" presStyleCnt="5"/>
      <dgm:spPr/>
    </dgm:pt>
    <dgm:pt modelId="{CE24AD5C-562C-433F-BF9F-BCBDD2016ACA}" type="pres">
      <dgm:prSet presAssocID="{229A54B9-A6F2-4E31-83D2-CFD8538BA39B}" presName="imagNode" presStyleLbl="fgImgPlace1" presStyleIdx="2" presStyleCnt="5" custScaleX="74796" custScaleY="73902"/>
      <dgm:spPr>
        <a:blipFill rotWithShape="1">
          <a:blip xmlns:r="http://schemas.openxmlformats.org/officeDocument/2006/relationships" r:embed="rId3"/>
          <a:srcRect/>
          <a:stretch>
            <a:fillRect t="-16000" b="-16000"/>
          </a:stretch>
        </a:blipFill>
      </dgm:spPr>
    </dgm:pt>
    <dgm:pt modelId="{0CAD65A3-F551-464F-80A5-6B378ED7418D}" type="pres">
      <dgm:prSet presAssocID="{4C28723C-4012-417F-891D-1B8A5050062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9390E2B-B8CF-4928-A259-88BF9CDAE34B}" type="pres">
      <dgm:prSet presAssocID="{372FC1C7-897C-48EB-A8A2-1166AF74CB75}" presName="compNode" presStyleCnt="0"/>
      <dgm:spPr/>
    </dgm:pt>
    <dgm:pt modelId="{E7473173-F2A8-416F-AD43-9809D1E1B79D}" type="pres">
      <dgm:prSet presAssocID="{372FC1C7-897C-48EB-A8A2-1166AF74CB7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559C3F-78E1-4E9A-BE5F-2663B6DFC382}" type="pres">
      <dgm:prSet presAssocID="{372FC1C7-897C-48EB-A8A2-1166AF74CB75}" presName="invisiNode" presStyleLbl="node1" presStyleIdx="3" presStyleCnt="5"/>
      <dgm:spPr/>
    </dgm:pt>
    <dgm:pt modelId="{3470CE33-3336-43F5-9CF3-43B609E7A288}" type="pres">
      <dgm:prSet presAssocID="{372FC1C7-897C-48EB-A8A2-1166AF74CB75}" presName="imagNode" presStyleLbl="fgImgPlace1" presStyleIdx="3" presStyleCnt="5" custScaleX="75394"/>
      <dgm:spPr>
        <a:blipFill rotWithShape="1">
          <a:blip xmlns:r="http://schemas.openxmlformats.org/officeDocument/2006/relationships" r:embed="rId4"/>
          <a:srcRect/>
          <a:stretch>
            <a:fillRect l="-6000" r="-6000"/>
          </a:stretch>
        </a:blipFill>
      </dgm:spPr>
    </dgm:pt>
    <dgm:pt modelId="{92B75695-EDFE-4623-961A-A790881BD1B2}" type="pres">
      <dgm:prSet presAssocID="{ED361DAD-0926-4CCC-A94D-EA31452B7DA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4B9D1A1-1243-4B20-9836-416E53B1E574}" type="pres">
      <dgm:prSet presAssocID="{112F6C03-B2CC-4C99-BC9B-7BA30C622771}" presName="compNode" presStyleCnt="0"/>
      <dgm:spPr/>
    </dgm:pt>
    <dgm:pt modelId="{69E44595-0157-4CBA-AE1A-B6AA761B9307}" type="pres">
      <dgm:prSet presAssocID="{112F6C03-B2CC-4C99-BC9B-7BA30C622771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59066E-C575-4E2A-BE12-E341F27BF3F8}" type="pres">
      <dgm:prSet presAssocID="{112F6C03-B2CC-4C99-BC9B-7BA30C622771}" presName="invisiNode" presStyleLbl="node1" presStyleIdx="4" presStyleCnt="5"/>
      <dgm:spPr/>
    </dgm:pt>
    <dgm:pt modelId="{B59A0390-2C8A-499F-8A52-7DA1569AB956}" type="pres">
      <dgm:prSet presAssocID="{112F6C03-B2CC-4C99-BC9B-7BA30C622771}" presName="imagNode" presStyleLbl="fgImgPlace1" presStyleIdx="4" presStyleCnt="5" custScaleX="85944" custScaleY="82840"/>
      <dgm:spPr>
        <a:blipFill rotWithShape="1">
          <a:blip xmlns:r="http://schemas.openxmlformats.org/officeDocument/2006/relationships" r:embed="rId5"/>
          <a:srcRect/>
          <a:stretch>
            <a:fillRect l="-26000" r="-26000"/>
          </a:stretch>
        </a:blipFill>
      </dgm:spPr>
    </dgm:pt>
  </dgm:ptLst>
  <dgm:cxnLst>
    <dgm:cxn modelId="{3B4AB6AA-2D77-4F87-9F4F-7205EE16CDBB}" type="presOf" srcId="{229A54B9-A6F2-4E31-83D2-CFD8538BA39B}" destId="{B4C26732-A8A7-43D8-BAAD-2DAABAE5B35D}" srcOrd="0" destOrd="0" presId="urn:microsoft.com/office/officeart/2005/8/layout/pList2#1"/>
    <dgm:cxn modelId="{0809F013-8FA9-47FC-94E3-D44791673AB0}" type="presOf" srcId="{79BF90D8-FCC0-4231-9B19-3F979F849441}" destId="{36BE67E2-1B9D-4510-B413-C40185403278}" srcOrd="0" destOrd="0" presId="urn:microsoft.com/office/officeart/2005/8/layout/pList2#1"/>
    <dgm:cxn modelId="{E47847FC-3186-4620-96C8-97853BA47E71}" type="presOf" srcId="{ED361DAD-0926-4CCC-A94D-EA31452B7DAD}" destId="{92B75695-EDFE-4623-961A-A790881BD1B2}" srcOrd="0" destOrd="0" presId="urn:microsoft.com/office/officeart/2005/8/layout/pList2#1"/>
    <dgm:cxn modelId="{E86C3E55-DC63-4977-8499-0292A5011B52}" type="presOf" srcId="{70119EFA-57E6-4DF4-9990-8FD4E76E9D93}" destId="{E3D668E5-A156-4581-9FD0-A9EA991C5749}" srcOrd="0" destOrd="0" presId="urn:microsoft.com/office/officeart/2005/8/layout/pList2#1"/>
    <dgm:cxn modelId="{4AEFD750-0A5B-4EB9-99D6-80ED7141B46F}" srcId="{038F21C3-57DD-4806-9748-FBE4CD203F73}" destId="{229A54B9-A6F2-4E31-83D2-CFD8538BA39B}" srcOrd="2" destOrd="0" parTransId="{FBD8C8C4-116A-455A-8F06-09A75F593084}" sibTransId="{4C28723C-4012-417F-891D-1B8A5050062E}"/>
    <dgm:cxn modelId="{A062C7FF-21C6-46D8-870B-8B5BC00C3770}" type="presOf" srcId="{038F21C3-57DD-4806-9748-FBE4CD203F73}" destId="{752BB649-15A2-4A7D-9A07-FBEC38E47900}" srcOrd="0" destOrd="0" presId="urn:microsoft.com/office/officeart/2005/8/layout/pList2#1"/>
    <dgm:cxn modelId="{1CBE813C-930D-40F8-BB50-F3004F9C02F7}" srcId="{038F21C3-57DD-4806-9748-FBE4CD203F73}" destId="{372FC1C7-897C-48EB-A8A2-1166AF74CB75}" srcOrd="3" destOrd="0" parTransId="{0317FF61-99A1-4641-88E7-6EE425FABFB6}" sibTransId="{ED361DAD-0926-4CCC-A94D-EA31452B7DAD}"/>
    <dgm:cxn modelId="{D4FC3342-E3AC-43D4-AC30-287CE6FB4393}" type="presOf" srcId="{9226D310-B6CE-4F10-854F-38B08D836A38}" destId="{669CA60F-E37E-4082-A89A-055B9CBB75CC}" srcOrd="0" destOrd="0" presId="urn:microsoft.com/office/officeart/2005/8/layout/pList2#1"/>
    <dgm:cxn modelId="{262C11AA-C179-4B08-A9BC-A1A5FBB6C06D}" srcId="{038F21C3-57DD-4806-9748-FBE4CD203F73}" destId="{B705F77F-999F-4FCD-BF02-A0D8730B8AF2}" srcOrd="0" destOrd="0" parTransId="{67A78238-BFA1-4433-BE97-749835C2317E}" sibTransId="{79BF90D8-FCC0-4231-9B19-3F979F849441}"/>
    <dgm:cxn modelId="{933BD1FF-EC19-4EF8-BAB4-76356EA92A5C}" type="presOf" srcId="{B705F77F-999F-4FCD-BF02-A0D8730B8AF2}" destId="{0BF4CAA9-A3B7-43D6-B48F-EB802CE572C3}" srcOrd="0" destOrd="0" presId="urn:microsoft.com/office/officeart/2005/8/layout/pList2#1"/>
    <dgm:cxn modelId="{2A88432D-227E-4E38-8F0C-0D76D4B5435F}" type="presOf" srcId="{372FC1C7-897C-48EB-A8A2-1166AF74CB75}" destId="{E7473173-F2A8-416F-AD43-9809D1E1B79D}" srcOrd="0" destOrd="0" presId="urn:microsoft.com/office/officeart/2005/8/layout/pList2#1"/>
    <dgm:cxn modelId="{F031C841-3A48-4F69-8515-3293A42A0EFD}" srcId="{038F21C3-57DD-4806-9748-FBE4CD203F73}" destId="{70119EFA-57E6-4DF4-9990-8FD4E76E9D93}" srcOrd="1" destOrd="0" parTransId="{B4FA5702-446D-491A-B282-062054B8F95C}" sibTransId="{9226D310-B6CE-4F10-854F-38B08D836A38}"/>
    <dgm:cxn modelId="{56415CD1-DC2C-4725-AC13-E88846DA618E}" srcId="{038F21C3-57DD-4806-9748-FBE4CD203F73}" destId="{112F6C03-B2CC-4C99-BC9B-7BA30C622771}" srcOrd="4" destOrd="0" parTransId="{86E7EB05-B069-4EA0-B618-3E83A6AF7052}" sibTransId="{850B53B9-2D80-4AC6-B5E7-7EDBFDE509FD}"/>
    <dgm:cxn modelId="{922DD157-DABC-498C-9638-0C5F6B6FFF2F}" type="presOf" srcId="{112F6C03-B2CC-4C99-BC9B-7BA30C622771}" destId="{69E44595-0157-4CBA-AE1A-B6AA761B9307}" srcOrd="0" destOrd="0" presId="urn:microsoft.com/office/officeart/2005/8/layout/pList2#1"/>
    <dgm:cxn modelId="{E196208B-4824-4178-891B-24D33878CBA4}" type="presOf" srcId="{4C28723C-4012-417F-891D-1B8A5050062E}" destId="{0CAD65A3-F551-464F-80A5-6B378ED7418D}" srcOrd="0" destOrd="0" presId="urn:microsoft.com/office/officeart/2005/8/layout/pList2#1"/>
    <dgm:cxn modelId="{5747C1B4-0B82-4F89-8C11-267387E4C859}" type="presParOf" srcId="{752BB649-15A2-4A7D-9A07-FBEC38E47900}" destId="{565ADED1-C282-4E9B-B4F8-05546AA79750}" srcOrd="0" destOrd="0" presId="urn:microsoft.com/office/officeart/2005/8/layout/pList2#1"/>
    <dgm:cxn modelId="{9CEE3D0B-4F32-40F8-B5E0-584FC91C975B}" type="presParOf" srcId="{752BB649-15A2-4A7D-9A07-FBEC38E47900}" destId="{6EB3BFDC-BFE3-413D-8EC9-0615ED017B98}" srcOrd="1" destOrd="0" presId="urn:microsoft.com/office/officeart/2005/8/layout/pList2#1"/>
    <dgm:cxn modelId="{E51FCA2F-1434-483C-B840-3E8DDD4E551B}" type="presParOf" srcId="{6EB3BFDC-BFE3-413D-8EC9-0615ED017B98}" destId="{D35EC856-B6B2-48A4-B194-DB46D132CC43}" srcOrd="0" destOrd="0" presId="urn:microsoft.com/office/officeart/2005/8/layout/pList2#1"/>
    <dgm:cxn modelId="{F7153C89-8E27-44CE-95E5-4F202DFDF014}" type="presParOf" srcId="{D35EC856-B6B2-48A4-B194-DB46D132CC43}" destId="{0BF4CAA9-A3B7-43D6-B48F-EB802CE572C3}" srcOrd="0" destOrd="0" presId="urn:microsoft.com/office/officeart/2005/8/layout/pList2#1"/>
    <dgm:cxn modelId="{E1009431-EBDA-4B99-AE05-AC9454F0BD48}" type="presParOf" srcId="{D35EC856-B6B2-48A4-B194-DB46D132CC43}" destId="{0D5F7B01-2C6C-4449-8059-F0688AA55CC5}" srcOrd="1" destOrd="0" presId="urn:microsoft.com/office/officeart/2005/8/layout/pList2#1"/>
    <dgm:cxn modelId="{75B5859D-27E8-4BAB-9CD3-4E7AF535B39B}" type="presParOf" srcId="{D35EC856-B6B2-48A4-B194-DB46D132CC43}" destId="{DEAD7D5D-D043-470F-BE6B-CAFA5B051FCF}" srcOrd="2" destOrd="0" presId="urn:microsoft.com/office/officeart/2005/8/layout/pList2#1"/>
    <dgm:cxn modelId="{5FA34EA5-E0E6-4312-9B8B-A71636E31632}" type="presParOf" srcId="{6EB3BFDC-BFE3-413D-8EC9-0615ED017B98}" destId="{36BE67E2-1B9D-4510-B413-C40185403278}" srcOrd="1" destOrd="0" presId="urn:microsoft.com/office/officeart/2005/8/layout/pList2#1"/>
    <dgm:cxn modelId="{7F75360D-D570-47AC-A1EB-421E0BE65E17}" type="presParOf" srcId="{6EB3BFDC-BFE3-413D-8EC9-0615ED017B98}" destId="{139B01A8-E5CC-489D-8413-300DF8D0C431}" srcOrd="2" destOrd="0" presId="urn:microsoft.com/office/officeart/2005/8/layout/pList2#1"/>
    <dgm:cxn modelId="{790227A1-2DCB-4F07-B519-80B2BDC98214}" type="presParOf" srcId="{139B01A8-E5CC-489D-8413-300DF8D0C431}" destId="{E3D668E5-A156-4581-9FD0-A9EA991C5749}" srcOrd="0" destOrd="0" presId="urn:microsoft.com/office/officeart/2005/8/layout/pList2#1"/>
    <dgm:cxn modelId="{EA1B95A6-21AD-48E5-ABA9-612CB997FB3F}" type="presParOf" srcId="{139B01A8-E5CC-489D-8413-300DF8D0C431}" destId="{A31D9149-0F97-4D2C-B694-04F32FD87526}" srcOrd="1" destOrd="0" presId="urn:microsoft.com/office/officeart/2005/8/layout/pList2#1"/>
    <dgm:cxn modelId="{C521103B-8CE3-43CC-85AF-F132EE819A16}" type="presParOf" srcId="{139B01A8-E5CC-489D-8413-300DF8D0C431}" destId="{85D11165-76A9-4563-ACA5-9DAE8AC9A573}" srcOrd="2" destOrd="0" presId="urn:microsoft.com/office/officeart/2005/8/layout/pList2#1"/>
    <dgm:cxn modelId="{0C1E5F00-2724-45E0-9DB8-AAAE613932AC}" type="presParOf" srcId="{6EB3BFDC-BFE3-413D-8EC9-0615ED017B98}" destId="{669CA60F-E37E-4082-A89A-055B9CBB75CC}" srcOrd="3" destOrd="0" presId="urn:microsoft.com/office/officeart/2005/8/layout/pList2#1"/>
    <dgm:cxn modelId="{D88DDF01-174A-4E52-8D00-D0ED04E2B8F3}" type="presParOf" srcId="{6EB3BFDC-BFE3-413D-8EC9-0615ED017B98}" destId="{A1518C5A-6A3B-4E95-AB94-8227E70BA1DE}" srcOrd="4" destOrd="0" presId="urn:microsoft.com/office/officeart/2005/8/layout/pList2#1"/>
    <dgm:cxn modelId="{D462E084-2FD2-47B1-9148-9DA57E00E084}" type="presParOf" srcId="{A1518C5A-6A3B-4E95-AB94-8227E70BA1DE}" destId="{B4C26732-A8A7-43D8-BAAD-2DAABAE5B35D}" srcOrd="0" destOrd="0" presId="urn:microsoft.com/office/officeart/2005/8/layout/pList2#1"/>
    <dgm:cxn modelId="{F51EFADA-7F3D-4039-9C10-2E1778EC7B78}" type="presParOf" srcId="{A1518C5A-6A3B-4E95-AB94-8227E70BA1DE}" destId="{1DC932A6-4730-4FED-945A-D170783C7085}" srcOrd="1" destOrd="0" presId="urn:microsoft.com/office/officeart/2005/8/layout/pList2#1"/>
    <dgm:cxn modelId="{C85206F6-6567-417F-8638-911691DDB8D4}" type="presParOf" srcId="{A1518C5A-6A3B-4E95-AB94-8227E70BA1DE}" destId="{CE24AD5C-562C-433F-BF9F-BCBDD2016ACA}" srcOrd="2" destOrd="0" presId="urn:microsoft.com/office/officeart/2005/8/layout/pList2#1"/>
    <dgm:cxn modelId="{C6DB8EDD-98AD-4EDE-B567-279A79D76220}" type="presParOf" srcId="{6EB3BFDC-BFE3-413D-8EC9-0615ED017B98}" destId="{0CAD65A3-F551-464F-80A5-6B378ED7418D}" srcOrd="5" destOrd="0" presId="urn:microsoft.com/office/officeart/2005/8/layout/pList2#1"/>
    <dgm:cxn modelId="{8EB96A6A-03FB-4D3E-B9AF-7063601CC979}" type="presParOf" srcId="{6EB3BFDC-BFE3-413D-8EC9-0615ED017B98}" destId="{D9390E2B-B8CF-4928-A259-88BF9CDAE34B}" srcOrd="6" destOrd="0" presId="urn:microsoft.com/office/officeart/2005/8/layout/pList2#1"/>
    <dgm:cxn modelId="{C3917708-2488-498C-9116-60F909C251FC}" type="presParOf" srcId="{D9390E2B-B8CF-4928-A259-88BF9CDAE34B}" destId="{E7473173-F2A8-416F-AD43-9809D1E1B79D}" srcOrd="0" destOrd="0" presId="urn:microsoft.com/office/officeart/2005/8/layout/pList2#1"/>
    <dgm:cxn modelId="{7604332D-B5B3-4F0F-80B3-ACBB4DAC3B0E}" type="presParOf" srcId="{D9390E2B-B8CF-4928-A259-88BF9CDAE34B}" destId="{EE559C3F-78E1-4E9A-BE5F-2663B6DFC382}" srcOrd="1" destOrd="0" presId="urn:microsoft.com/office/officeart/2005/8/layout/pList2#1"/>
    <dgm:cxn modelId="{9FC642D5-3974-4E63-86B1-5339790967F4}" type="presParOf" srcId="{D9390E2B-B8CF-4928-A259-88BF9CDAE34B}" destId="{3470CE33-3336-43F5-9CF3-43B609E7A288}" srcOrd="2" destOrd="0" presId="urn:microsoft.com/office/officeart/2005/8/layout/pList2#1"/>
    <dgm:cxn modelId="{FA0A7BB3-E8A3-46AB-8A84-BBCB7E2CE5B5}" type="presParOf" srcId="{6EB3BFDC-BFE3-413D-8EC9-0615ED017B98}" destId="{92B75695-EDFE-4623-961A-A790881BD1B2}" srcOrd="7" destOrd="0" presId="urn:microsoft.com/office/officeart/2005/8/layout/pList2#1"/>
    <dgm:cxn modelId="{9A3EF51E-9701-4B26-9E82-9F2D3AE30F44}" type="presParOf" srcId="{6EB3BFDC-BFE3-413D-8EC9-0615ED017B98}" destId="{B4B9D1A1-1243-4B20-9836-416E53B1E574}" srcOrd="8" destOrd="0" presId="urn:microsoft.com/office/officeart/2005/8/layout/pList2#1"/>
    <dgm:cxn modelId="{87B4984F-C0B0-43C7-878A-BA18B345759A}" type="presParOf" srcId="{B4B9D1A1-1243-4B20-9836-416E53B1E574}" destId="{69E44595-0157-4CBA-AE1A-B6AA761B9307}" srcOrd="0" destOrd="0" presId="urn:microsoft.com/office/officeart/2005/8/layout/pList2#1"/>
    <dgm:cxn modelId="{E3E4260C-2DE5-4C2D-B000-D21C56D92AB1}" type="presParOf" srcId="{B4B9D1A1-1243-4B20-9836-416E53B1E574}" destId="{4B59066E-C575-4E2A-BE12-E341F27BF3F8}" srcOrd="1" destOrd="0" presId="urn:microsoft.com/office/officeart/2005/8/layout/pList2#1"/>
    <dgm:cxn modelId="{5F8D4D4B-AC50-4649-B8E0-7D4555713C65}" type="presParOf" srcId="{B4B9D1A1-1243-4B20-9836-416E53B1E574}" destId="{B59A0390-2C8A-499F-8A52-7DA1569AB956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65ADED1-C282-4E9B-B4F8-05546AA79750}">
      <dsp:nvSpPr>
        <dsp:cNvPr id="0" name=""/>
        <dsp:cNvSpPr/>
      </dsp:nvSpPr>
      <dsp:spPr>
        <a:xfrm>
          <a:off x="0" y="51233"/>
          <a:ext cx="11713029" cy="1394636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AD7D5D-D043-470F-BE6B-CAFA5B051FCF}">
      <dsp:nvSpPr>
        <dsp:cNvPr id="0" name=""/>
        <dsp:cNvSpPr/>
      </dsp:nvSpPr>
      <dsp:spPr>
        <a:xfrm>
          <a:off x="435738" y="352641"/>
          <a:ext cx="1876371" cy="111698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F4CAA9-A3B7-43D6-B48F-EB802CE572C3}">
      <dsp:nvSpPr>
        <dsp:cNvPr id="0" name=""/>
        <dsp:cNvSpPr/>
      </dsp:nvSpPr>
      <dsp:spPr>
        <a:xfrm rot="10800000">
          <a:off x="355154" y="1822268"/>
          <a:ext cx="2037541" cy="2227216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Саморегулируемая организация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«Союз профессиональных строителей»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Некоммерческое партнёрство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«Союз строителей Архангельской области»</a:t>
          </a:r>
          <a:endParaRPr lang="ru-RU" sz="1400" kern="1200" dirty="0">
            <a:solidFill>
              <a:schemeClr val="bg1"/>
            </a:solidFill>
          </a:endParaRPr>
        </a:p>
      </dsp:txBody>
      <dsp:txXfrm rot="10800000">
        <a:off x="355154" y="1822268"/>
        <a:ext cx="2037541" cy="2227216"/>
      </dsp:txXfrm>
    </dsp:sp>
    <dsp:sp modelId="{85D11165-76A9-4563-ACA5-9DAE8AC9A573}">
      <dsp:nvSpPr>
        <dsp:cNvPr id="0" name=""/>
        <dsp:cNvSpPr/>
      </dsp:nvSpPr>
      <dsp:spPr>
        <a:xfrm>
          <a:off x="2757720" y="444888"/>
          <a:ext cx="1714998" cy="93249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14000" b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D668E5-A156-4581-9FD0-A9EA991C5749}">
      <dsp:nvSpPr>
        <dsp:cNvPr id="0" name=""/>
        <dsp:cNvSpPr/>
      </dsp:nvSpPr>
      <dsp:spPr>
        <a:xfrm rot="10800000">
          <a:off x="2596449" y="1822268"/>
          <a:ext cx="2037541" cy="2227216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677650"/>
            <a:satOff val="25000"/>
            <a:lumOff val="-36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ФГАОУ ВО «Северный (арктический) федеральный университет имени М.В. Ломоносова»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Высшая инженерная школа</a:t>
          </a:r>
          <a:endParaRPr lang="ru-RU" sz="800" kern="1200" dirty="0"/>
        </a:p>
      </dsp:txBody>
      <dsp:txXfrm rot="10800000">
        <a:off x="2596449" y="1822268"/>
        <a:ext cx="2037541" cy="2227216"/>
      </dsp:txXfrm>
    </dsp:sp>
    <dsp:sp modelId="{CE24AD5C-562C-433F-BF9F-BCBDD2016ACA}">
      <dsp:nvSpPr>
        <dsp:cNvPr id="0" name=""/>
        <dsp:cNvSpPr/>
      </dsp:nvSpPr>
      <dsp:spPr>
        <a:xfrm>
          <a:off x="5094515" y="417346"/>
          <a:ext cx="1523999" cy="98757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16000" b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C26732-A8A7-43D8-BAAD-2DAABAE5B35D}">
      <dsp:nvSpPr>
        <dsp:cNvPr id="0" name=""/>
        <dsp:cNvSpPr/>
      </dsp:nvSpPr>
      <dsp:spPr>
        <a:xfrm rot="10800000">
          <a:off x="4837744" y="1822268"/>
          <a:ext cx="2037541" cy="2227216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ГБПОУ АО «Архангельский техникум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строительства и экономики»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 rot="10800000">
        <a:off x="4837744" y="1822268"/>
        <a:ext cx="2037541" cy="2227216"/>
      </dsp:txXfrm>
    </dsp:sp>
    <dsp:sp modelId="{3470CE33-3336-43F5-9CF3-43B609E7A288}">
      <dsp:nvSpPr>
        <dsp:cNvPr id="0" name=""/>
        <dsp:cNvSpPr/>
      </dsp:nvSpPr>
      <dsp:spPr>
        <a:xfrm>
          <a:off x="7329718" y="242969"/>
          <a:ext cx="1536183" cy="133633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473173-F2A8-416F-AD43-9809D1E1B79D}">
      <dsp:nvSpPr>
        <dsp:cNvPr id="0" name=""/>
        <dsp:cNvSpPr/>
      </dsp:nvSpPr>
      <dsp:spPr>
        <a:xfrm rot="10800000">
          <a:off x="7079039" y="1822268"/>
          <a:ext cx="2037541" cy="2227216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2032949"/>
            <a:satOff val="75000"/>
            <a:lumOff val="-110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АО «</a:t>
          </a:r>
          <a:r>
            <a:rPr lang="ru-RU" sz="16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АрхангельскГражданРеконструкция</a:t>
          </a: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  <a:endParaRPr lang="ru-RU" sz="1600" kern="1200" dirty="0"/>
        </a:p>
      </dsp:txBody>
      <dsp:txXfrm rot="10800000">
        <a:off x="7079039" y="1822268"/>
        <a:ext cx="2037541" cy="2227216"/>
      </dsp:txXfrm>
    </dsp:sp>
    <dsp:sp modelId="{B59A0390-2C8A-499F-8A52-7DA1569AB956}">
      <dsp:nvSpPr>
        <dsp:cNvPr id="0" name=""/>
        <dsp:cNvSpPr/>
      </dsp:nvSpPr>
      <dsp:spPr>
        <a:xfrm>
          <a:off x="9463533" y="357626"/>
          <a:ext cx="1751144" cy="110701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E44595-0157-4CBA-AE1A-B6AA761B9307}">
      <dsp:nvSpPr>
        <dsp:cNvPr id="0" name=""/>
        <dsp:cNvSpPr/>
      </dsp:nvSpPr>
      <dsp:spPr>
        <a:xfrm rot="10800000">
          <a:off x="9320334" y="1822268"/>
          <a:ext cx="2037541" cy="2227216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Архангельскавтодор</a:t>
          </a:r>
          <a:endParaRPr lang="ru-RU" sz="1800" kern="1200" dirty="0">
            <a:solidFill>
              <a:schemeClr val="bg1"/>
            </a:solidFill>
          </a:endParaRPr>
        </a:p>
      </dsp:txBody>
      <dsp:txXfrm rot="10800000">
        <a:off x="9320334" y="1822268"/>
        <a:ext cx="2037541" cy="22272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C84200-0726-498C-946C-01B0835CF50C}" type="datetimeFigureOut">
              <a:rPr lang="ru-RU" smtClean="0"/>
              <a:pPr/>
              <a:t>01.12.2025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A73C3-6369-48A4-8C7A-C6A5FA059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0358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CFA0038-7055-434C-B6C4-B8C69565C600}" type="slidenum">
              <a:rPr lang="ru-RU" smtClean="0"/>
              <a:pPr rtl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8317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CFA0038-7055-434C-B6C4-B8C69565C600}" type="slidenum">
              <a:rPr lang="ru-RU" smtClean="0"/>
              <a:pPr rtl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29912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CFA0038-7055-434C-B6C4-B8C69565C600}" type="slidenum">
              <a:rPr lang="ru-RU" smtClean="0"/>
              <a:pPr rtl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38289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CFA0038-7055-434C-B6C4-B8C69565C600}" type="slidenum">
              <a:rPr lang="ru-RU" smtClean="0"/>
              <a:pPr rtl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61884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CFA0038-7055-434C-B6C4-B8C69565C600}" type="slidenum">
              <a:rPr lang="ru-RU" smtClean="0"/>
              <a:pPr rtl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36046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CFA0038-7055-434C-B6C4-B8C69565C600}" type="slidenum">
              <a:rPr lang="ru-RU" smtClean="0"/>
              <a:pPr rtl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17728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CFA0038-7055-434C-B6C4-B8C69565C600}" type="slidenum">
              <a:rPr lang="ru-RU" smtClean="0"/>
              <a:pPr rtl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80349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EFF2F-E4D2-4346-AD68-1FD1A58B3E64}" type="datetimeFigureOut">
              <a:rPr lang="ru-RU" smtClean="0"/>
              <a:pPr/>
              <a:t>01.12.2025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19CE-1623-42F3-B9F8-B71E6DAE466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8681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5000">
        <p14:reveal/>
      </p:transition>
    </mc:Choice>
    <mc:Fallback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EFF2F-E4D2-4346-AD68-1FD1A58B3E64}" type="datetimeFigureOut">
              <a:rPr lang="ru-RU" smtClean="0"/>
              <a:pPr/>
              <a:t>01.12.2025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19CE-1623-42F3-B9F8-B71E6DAE466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84295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5000">
        <p14:reveal/>
      </p:transition>
    </mc:Choice>
    <mc:Fallback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EFF2F-E4D2-4346-AD68-1FD1A58B3E64}" type="datetimeFigureOut">
              <a:rPr lang="ru-RU" smtClean="0"/>
              <a:pPr/>
              <a:t>01.12.2025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19CE-1623-42F3-B9F8-B71E6DAE466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38009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5000">
        <p14:reveal/>
      </p:transition>
    </mc:Choice>
    <mc:Fallback>
      <p:transition spd="slow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1964267"/>
            <a:ext cx="3052729" cy="24435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6092848" y="1964267"/>
            <a:ext cx="3052729" cy="24435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9139272" y="4414498"/>
            <a:ext cx="3052729" cy="2443502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8FBBE79-9A2D-485C-A5FF-D6F6AFD2AFC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06887" y="616350"/>
            <a:ext cx="7978227" cy="1062602"/>
          </a:xfrm>
        </p:spPr>
        <p:txBody>
          <a:bodyPr lIns="0" rtlCol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0" name="Рисунок 4">
            <a:extLst>
              <a:ext uri="{FF2B5EF4-FFF2-40B4-BE49-F238E27FC236}">
                <a16:creationId xmlns="" xmlns:a16="http://schemas.microsoft.com/office/drawing/2014/main" id="{0D8C8A61-C19F-4EF6-A991-5B6EFC5F7A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416552"/>
            <a:ext cx="3054096" cy="2441448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 sz="16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2" name="Рисунок 4">
            <a:extLst>
              <a:ext uri="{FF2B5EF4-FFF2-40B4-BE49-F238E27FC236}">
                <a16:creationId xmlns="" xmlns:a16="http://schemas.microsoft.com/office/drawing/2014/main" id="{12606688-9042-46BE-82EA-2A9034C212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6424" y="1964267"/>
            <a:ext cx="3054096" cy="2441448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 sz="16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3" name="Рисунок 4">
            <a:extLst>
              <a:ext uri="{FF2B5EF4-FFF2-40B4-BE49-F238E27FC236}">
                <a16:creationId xmlns="" xmlns:a16="http://schemas.microsoft.com/office/drawing/2014/main" id="{94A72397-DF36-48ED-9888-0827D143B9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37904" y="1964267"/>
            <a:ext cx="3054096" cy="2441448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 sz="16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3046424" y="4414498"/>
            <a:ext cx="3052729" cy="24435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Текст 6">
            <a:extLst>
              <a:ext uri="{FF2B5EF4-FFF2-40B4-BE49-F238E27FC236}">
                <a16:creationId xmlns="" xmlns:a16="http://schemas.microsoft.com/office/drawing/2014/main" id="{DD736A8B-DD51-4DE5-A500-3F2E06CA9E12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64410" y="3652861"/>
            <a:ext cx="2517605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Текст 6">
            <a:extLst>
              <a:ext uri="{FF2B5EF4-FFF2-40B4-BE49-F238E27FC236}">
                <a16:creationId xmlns="" xmlns:a16="http://schemas.microsoft.com/office/drawing/2014/main" id="{088F0D2C-15BE-4CDF-B390-80500DDD7436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4410" y="3248535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ДОБАВЬТЕ ИМЯ</a:t>
            </a:r>
          </a:p>
        </p:txBody>
      </p:sp>
      <p:sp>
        <p:nvSpPr>
          <p:cNvPr id="11" name="Текст 6">
            <a:extLst>
              <a:ext uri="{FF2B5EF4-FFF2-40B4-BE49-F238E27FC236}">
                <a16:creationId xmlns="" xmlns:a16="http://schemas.microsoft.com/office/drawing/2014/main" id="{BC14EC5C-D80F-42F2-A5F0-D4F07AADAECE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6359042" y="3652861"/>
            <a:ext cx="2517605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2" name="Текст 6">
            <a:extLst>
              <a:ext uri="{FF2B5EF4-FFF2-40B4-BE49-F238E27FC236}">
                <a16:creationId xmlns="" xmlns:a16="http://schemas.microsoft.com/office/drawing/2014/main" id="{235DD3B7-76E7-45B9-B75B-30D7AFC8EE6C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359042" y="3248535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ДОБАВЬТЕ ИМЯ</a:t>
            </a:r>
          </a:p>
        </p:txBody>
      </p:sp>
      <p:sp>
        <p:nvSpPr>
          <p:cNvPr id="13" name="Текст 6">
            <a:extLst>
              <a:ext uri="{FF2B5EF4-FFF2-40B4-BE49-F238E27FC236}">
                <a16:creationId xmlns="" xmlns:a16="http://schemas.microsoft.com/office/drawing/2014/main" id="{3B9FAC90-EA8D-4C0E-A0D1-0D252B50A12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3288925" y="5167572"/>
            <a:ext cx="2517605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4" name="Текст 6">
            <a:extLst>
              <a:ext uri="{FF2B5EF4-FFF2-40B4-BE49-F238E27FC236}">
                <a16:creationId xmlns="" xmlns:a16="http://schemas.microsoft.com/office/drawing/2014/main" id="{5556F808-0B84-4923-9C86-83F13CFABBB6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3288925" y="4763246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ДОБАВЬТЕ ИМЯ</a:t>
            </a:r>
          </a:p>
        </p:txBody>
      </p:sp>
      <p:sp>
        <p:nvSpPr>
          <p:cNvPr id="15" name="Текст 6">
            <a:extLst>
              <a:ext uri="{FF2B5EF4-FFF2-40B4-BE49-F238E27FC236}">
                <a16:creationId xmlns="" xmlns:a16="http://schemas.microsoft.com/office/drawing/2014/main" id="{6D49870F-68D7-4CDC-8F2A-696151FA2B90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9412281" y="5167572"/>
            <a:ext cx="2517605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6" name="Текст 6">
            <a:extLst>
              <a:ext uri="{FF2B5EF4-FFF2-40B4-BE49-F238E27FC236}">
                <a16:creationId xmlns="" xmlns:a16="http://schemas.microsoft.com/office/drawing/2014/main" id="{530C251D-6B9A-485B-A02D-AAF34ECA7B5D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9412281" y="4763246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ДОБАВЬТЕ ИМЯ</a:t>
            </a:r>
          </a:p>
        </p:txBody>
      </p:sp>
      <p:sp>
        <p:nvSpPr>
          <p:cNvPr id="31" name="Рисунок 4">
            <a:extLst>
              <a:ext uri="{FF2B5EF4-FFF2-40B4-BE49-F238E27FC236}">
                <a16:creationId xmlns="" xmlns:a16="http://schemas.microsoft.com/office/drawing/2014/main" id="{FB28CC40-CBF3-4E1C-841D-45C7739F95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2848" y="4416552"/>
            <a:ext cx="3054096" cy="2441448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 sz="16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279671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Изображение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0" y="0"/>
            <a:ext cx="6057900" cy="6857995"/>
          </a:xfrm>
          <a:prstGeom prst="rect">
            <a:avLst/>
          </a:prstGeom>
          <a:solidFill>
            <a:schemeClr val="accent2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 rtl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ru-RU" sz="1400" b="0" i="0" spc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23" y="1074809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=""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18323" y="2365537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=""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18323" y="3656265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9" name="Текст 8">
            <a:extLst>
              <a:ext uri="{FF2B5EF4-FFF2-40B4-BE49-F238E27FC236}">
                <a16:creationId xmlns=""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18323" y="4946994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5" name="Рисунок 5">
            <a:extLst>
              <a:ext uri="{FF2B5EF4-FFF2-40B4-BE49-F238E27FC236}">
                <a16:creationId xmlns="" xmlns:a16="http://schemas.microsoft.com/office/drawing/2014/main" id="{EADDC907-00BA-437D-8631-DCDAA19616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49917" y="1002146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1" name="Рисунок 5">
            <a:extLst>
              <a:ext uri="{FF2B5EF4-FFF2-40B4-BE49-F238E27FC236}">
                <a16:creationId xmlns="" xmlns:a16="http://schemas.microsoft.com/office/drawing/2014/main" id="{44A0EDB5-B80A-4225-9741-99690ADBCE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49917" y="2291505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2" name="Рисунок 5">
            <a:extLst>
              <a:ext uri="{FF2B5EF4-FFF2-40B4-BE49-F238E27FC236}">
                <a16:creationId xmlns="" xmlns:a16="http://schemas.microsoft.com/office/drawing/2014/main" id="{E5C18081-A6EE-421D-96AC-0A7FA46F744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9917" y="3580864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3" name="Рисунок 5">
            <a:extLst>
              <a:ext uri="{FF2B5EF4-FFF2-40B4-BE49-F238E27FC236}">
                <a16:creationId xmlns="" xmlns:a16="http://schemas.microsoft.com/office/drawing/2014/main" id="{1D21CB0A-3210-4B51-85A0-5111AEBA214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49917" y="4870223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4" name="Заголовок 1">
            <a:extLst>
              <a:ext uri="{FF2B5EF4-FFF2-40B4-BE49-F238E27FC236}">
                <a16:creationId xmlns=""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1100290"/>
            <a:ext cx="4008437" cy="1395208"/>
          </a:xfrm>
        </p:spPr>
        <p:txBody>
          <a:bodyPr lIns="0" rtlCol="0"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25" name="Текст 11">
            <a:extLst>
              <a:ext uri="{FF2B5EF4-FFF2-40B4-BE49-F238E27FC236}">
                <a16:creationId xmlns=""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2561159"/>
            <a:ext cx="4008437" cy="602887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bg1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 noProof="0" dirty="0"/>
              <a:t>МЕСТО ДЛЯ ПОДЗАГОЛОВКА</a:t>
            </a:r>
          </a:p>
        </p:txBody>
      </p:sp>
      <p:sp>
        <p:nvSpPr>
          <p:cNvPr id="26" name="Текст 6">
            <a:extLst>
              <a:ext uri="{FF2B5EF4-FFF2-40B4-BE49-F238E27FC236}">
                <a16:creationId xmlns=""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498661"/>
            <a:ext cx="4008438" cy="2560899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7" name="Фигура 62">
            <a:extLst>
              <a:ext uri="{FF2B5EF4-FFF2-40B4-BE49-F238E27FC236}">
                <a16:creationId xmlns=""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2124643"/>
            <a:ext cx="0" cy="2188806"/>
          </a:xfrm>
          <a:prstGeom prst="line">
            <a:avLst/>
          </a:prstGeom>
          <a:ln w="76200">
            <a:solidFill>
              <a:schemeClr val="accent2">
                <a:lumMod val="50000"/>
                <a:lumOff val="5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189378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538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206186"/>
            <a:ext cx="12192000" cy="3651813"/>
          </a:xfrm>
          <a:solidFill>
            <a:schemeClr val="accent2"/>
          </a:solidFill>
        </p:spPr>
        <p:txBody>
          <a:bodyPr lIns="5400000" tIns="216000" rIns="1800000" rtlCol="0">
            <a:noAutofit/>
          </a:bodyPr>
          <a:lstStyle>
            <a:lvl1pPr marL="0" indent="0" rtl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8053" y="1775520"/>
            <a:ext cx="6435524" cy="1325563"/>
          </a:xfrm>
        </p:spPr>
        <p:txBody>
          <a:bodyPr rtlCol="0" anchor="b"/>
          <a:lstStyle>
            <a:lvl1pPr algn="l">
              <a:defRPr>
                <a:latin typeface="+mj-lt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=""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71836" y="1"/>
            <a:ext cx="3523423" cy="3206186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6" name="Рисунок 4">
            <a:extLst>
              <a:ext uri="{FF2B5EF4-FFF2-40B4-BE49-F238E27FC236}">
                <a16:creationId xmlns=""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71836" y="3358587"/>
            <a:ext cx="3523423" cy="3206186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109085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4">
            <a:extLst>
              <a:ext uri="{FF2B5EF4-FFF2-40B4-BE49-F238E27FC236}">
                <a16:creationId xmlns=""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3708400" cy="6853712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3708400" y="0"/>
            <a:ext cx="4775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921" y="936980"/>
            <a:ext cx="3686159" cy="1466055"/>
          </a:xfrm>
        </p:spPr>
        <p:txBody>
          <a:bodyPr lIns="0" rtlCol="0" anchor="t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8" name="Текст 6">
            <a:extLst>
              <a:ext uri="{FF2B5EF4-FFF2-40B4-BE49-F238E27FC236}">
                <a16:creationId xmlns=""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2988" y="2407322"/>
            <a:ext cx="3686025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52921" y="2811606"/>
            <a:ext cx="3686159" cy="3044825"/>
          </a:xfrm>
        </p:spPr>
        <p:txBody>
          <a:bodyPr lIns="0" tIns="72000" rtlCol="0">
            <a:normAutofit/>
          </a:bodyPr>
          <a:lstStyle>
            <a:lvl1pPr rtl="0"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12" name="Рисунок 4">
            <a:extLst>
              <a:ext uri="{FF2B5EF4-FFF2-40B4-BE49-F238E27FC236}">
                <a16:creationId xmlns=""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83600" y="0"/>
            <a:ext cx="3708400" cy="6853712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994373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4">
            <a:extLst>
              <a:ext uri="{FF2B5EF4-FFF2-40B4-BE49-F238E27FC236}">
                <a16:creationId xmlns="" xmlns:a16="http://schemas.microsoft.com/office/drawing/2014/main" id="{AC817481-FC70-46B9-B779-4E5C04778C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25" y="1260389"/>
            <a:ext cx="2816352" cy="3173816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Рисунок 4">
            <a:extLst>
              <a:ext uri="{FF2B5EF4-FFF2-40B4-BE49-F238E27FC236}">
                <a16:creationId xmlns=""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94701" y="0"/>
            <a:ext cx="2817564" cy="3175686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5" name="Рисунок 4">
            <a:extLst>
              <a:ext uri="{FF2B5EF4-FFF2-40B4-BE49-F238E27FC236}">
                <a16:creationId xmlns="" xmlns:a16="http://schemas.microsoft.com/office/drawing/2014/main" id="{00DB6AEA-811C-4554-97AF-7D4F2639BD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3361" y="4586414"/>
            <a:ext cx="5798904" cy="2271585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6" name="Рисунок 4">
            <a:extLst>
              <a:ext uri="{FF2B5EF4-FFF2-40B4-BE49-F238E27FC236}">
                <a16:creationId xmlns="" xmlns:a16="http://schemas.microsoft.com/office/drawing/2014/main" id="{75694821-2A94-40B8-8AAD-3E3762AFD3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9737" y="4586414"/>
            <a:ext cx="2817564" cy="2271585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7" name="Рисунок 4">
            <a:extLst>
              <a:ext uri="{FF2B5EF4-FFF2-40B4-BE49-F238E27FC236}">
                <a16:creationId xmlns=""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7889" y="2030436"/>
            <a:ext cx="2817564" cy="2403769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8" name="Рисунок 4">
            <a:extLst>
              <a:ext uri="{FF2B5EF4-FFF2-40B4-BE49-F238E27FC236}">
                <a16:creationId xmlns=""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61076" y="0"/>
            <a:ext cx="2817564" cy="4434205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213361" y="0"/>
            <a:ext cx="2815716" cy="10997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3196549" y="3334454"/>
            <a:ext cx="2815716" cy="10997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6179737" y="0"/>
            <a:ext cx="2815716" cy="18782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162924" y="4598770"/>
            <a:ext cx="2815716" cy="22592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6051441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9DF8596F-E730-47C4-86C3-F4A9B3F78268}"/>
              </a:ext>
            </a:extLst>
          </p:cNvPr>
          <p:cNvSpPr/>
          <p:nvPr userDrawn="1"/>
        </p:nvSpPr>
        <p:spPr>
          <a:xfrm>
            <a:off x="0" y="0"/>
            <a:ext cx="4745620" cy="3428990"/>
          </a:xfrm>
          <a:prstGeom prst="rect">
            <a:avLst/>
          </a:prstGeom>
          <a:solidFill>
            <a:schemeClr val="accent2"/>
          </a:solidFill>
        </p:spPr>
        <p:txBody>
          <a:bodyPr vert="horz" lIns="252000" tIns="144000" rIns="144000" bIns="45720" rtlCol="0">
            <a:noAutofit/>
          </a:bodyPr>
          <a:lstStyle/>
          <a:p>
            <a:pPr lvl="0" indent="0" rtl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 sz="1400" b="0" i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Рисунок 4">
            <a:extLst>
              <a:ext uri="{FF2B5EF4-FFF2-40B4-BE49-F238E27FC236}">
                <a16:creationId xmlns=""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45620" y="3428990"/>
            <a:ext cx="7446380" cy="3429009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59770"/>
            <a:ext cx="3085618" cy="1325563"/>
          </a:xfrm>
        </p:spPr>
        <p:txBody>
          <a:bodyPr lIns="0" rtlCol="0" anchor="t"/>
          <a:lstStyle>
            <a:lvl1pPr algn="l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Щелкните, чтобы </a:t>
            </a:r>
            <a:br>
              <a:rPr lang="ru-RU" noProof="0" dirty="0"/>
            </a:br>
            <a:r>
              <a:rPr lang="ru-RU" noProof="0" dirty="0"/>
              <a:t>добавить заголовок</a:t>
            </a:r>
          </a:p>
        </p:txBody>
      </p:sp>
      <p:sp>
        <p:nvSpPr>
          <p:cNvPr id="8" name="Текст 6">
            <a:extLst>
              <a:ext uri="{FF2B5EF4-FFF2-40B4-BE49-F238E27FC236}">
                <a16:creationId xmlns="" xmlns:a16="http://schemas.microsoft.com/office/drawing/2014/main" id="{2E0AB4DF-4264-4631-9A72-72B25F9BEE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9078" y="1197273"/>
            <a:ext cx="6121722" cy="382749"/>
          </a:xfrm>
        </p:spPr>
        <p:txBody>
          <a:bodyPr lIns="0" tIns="0" rtlCol="0" anchor="t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="" xmlns:a16="http://schemas.microsoft.com/office/drawing/2014/main" id="{0E3F0CD0-D764-45BB-9798-E9046593B3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59078" y="1588155"/>
            <a:ext cx="6121722" cy="1397178"/>
          </a:xfrm>
        </p:spPr>
        <p:txBody>
          <a:bodyPr lIns="0" t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="" xmlns:a16="http://schemas.microsoft.com/office/drawing/2014/main" id="{0E3F0CD0-D764-45BB-9798-E9046593B3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3737092"/>
            <a:ext cx="3085618" cy="2663707"/>
          </a:xfrm>
        </p:spPr>
        <p:txBody>
          <a:bodyPr lIns="0" t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71050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EFF2F-E4D2-4346-AD68-1FD1A58B3E64}" type="datetimeFigureOut">
              <a:rPr lang="ru-RU" smtClean="0"/>
              <a:pPr/>
              <a:t>01.12.2025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19CE-1623-42F3-B9F8-B71E6DAE466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27818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5000">
        <p14:reveal/>
      </p:transition>
    </mc:Choice>
    <mc:Fallback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EFF2F-E4D2-4346-AD68-1FD1A58B3E64}" type="datetimeFigureOut">
              <a:rPr lang="ru-RU" smtClean="0"/>
              <a:pPr/>
              <a:t>01.12.2025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19CE-1623-42F3-B9F8-B71E6DAE466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89237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5000">
        <p14:reveal/>
      </p:transition>
    </mc:Choice>
    <mc:Fallback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EFF2F-E4D2-4346-AD68-1FD1A58B3E64}" type="datetimeFigureOut">
              <a:rPr lang="ru-RU" smtClean="0"/>
              <a:pPr/>
              <a:t>01.12.2025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19CE-1623-42F3-B9F8-B71E6DAE466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90004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5000">
        <p14:reveal/>
      </p:transition>
    </mc:Choice>
    <mc:Fallback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EFF2F-E4D2-4346-AD68-1FD1A58B3E64}" type="datetimeFigureOut">
              <a:rPr lang="ru-RU" smtClean="0"/>
              <a:pPr/>
              <a:t>01.12.2025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19CE-1623-42F3-B9F8-B71E6DAE466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65526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5000">
        <p14:reveal/>
      </p:transition>
    </mc:Choice>
    <mc:Fallback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EFF2F-E4D2-4346-AD68-1FD1A58B3E64}" type="datetimeFigureOut">
              <a:rPr lang="ru-RU" smtClean="0"/>
              <a:pPr/>
              <a:t>01.12.2025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19CE-1623-42F3-B9F8-B71E6DAE466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8355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5000">
        <p14:reveal/>
      </p:transition>
    </mc:Choice>
    <mc:Fallback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EFF2F-E4D2-4346-AD68-1FD1A58B3E64}" type="datetimeFigureOut">
              <a:rPr lang="ru-RU" smtClean="0"/>
              <a:pPr/>
              <a:t>01.12.2025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19CE-1623-42F3-B9F8-B71E6DAE466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88482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5000">
        <p14:reveal/>
      </p:transition>
    </mc:Choice>
    <mc:Fallback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EFF2F-E4D2-4346-AD68-1FD1A58B3E64}" type="datetimeFigureOut">
              <a:rPr lang="ru-RU" smtClean="0"/>
              <a:pPr/>
              <a:t>01.12.2025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19CE-1623-42F3-B9F8-B71E6DAE466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6826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5000">
        <p14:reveal/>
      </p:transition>
    </mc:Choice>
    <mc:Fallback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EFF2F-E4D2-4346-AD68-1FD1A58B3E64}" type="datetimeFigureOut">
              <a:rPr lang="ru-RU" smtClean="0"/>
              <a:pPr/>
              <a:t>01.12.2025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19CE-1623-42F3-B9F8-B71E6DAE466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1147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5000">
        <p14:reveal/>
      </p:transition>
    </mc:Choice>
    <mc:Fallback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3000">
              <a:srgbClr val="FFD84B">
                <a:alpha val="10000"/>
              </a:srgbClr>
            </a:gs>
            <a:gs pos="57000">
              <a:schemeClr val="bg1">
                <a:alpha val="0"/>
              </a:schemeClr>
            </a:gs>
            <a:gs pos="100000">
              <a:srgbClr val="FF9933">
                <a:lumMod val="100000"/>
                <a:alpha val="10000"/>
              </a:srgbClr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EFF2F-E4D2-4346-AD68-1FD1A58B3E64}" type="datetimeFigureOut">
              <a:rPr lang="ru-RU" smtClean="0"/>
              <a:pPr/>
              <a:t>01.12.2025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D19CE-1623-42F3-B9F8-B71E6DAE466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45800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mc:AlternateContent xmlns:mc="http://schemas.openxmlformats.org/markup-compatibility/2006">
    <mc:Choice xmlns:p14="http://schemas.microsoft.com/office/powerpoint/2010/main" xmlns="" Requires="p14">
      <p:transition spd="slow" p14:dur="2500" advClick="0" advTm="5000">
        <p14:reveal/>
      </p:transition>
    </mc:Choice>
    <mc:Fallback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image" Target="../media/image44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chart" Target="../charts/char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17/06/relationships/model3d" Target="../media/model3d2.glb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1.png"/><Relationship Id="rId5" Type="http://schemas.microsoft.com/office/2017/06/relationships/model3d" Target="../media/model3d1.glb"/><Relationship Id="rId10" Type="http://schemas.openxmlformats.org/officeDocument/2006/relationships/image" Target="../media/image30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араллелограмм 5"/>
          <p:cNvSpPr/>
          <p:nvPr/>
        </p:nvSpPr>
        <p:spPr>
          <a:xfrm>
            <a:off x="9069355" y="2463800"/>
            <a:ext cx="4570444" cy="4394200"/>
          </a:xfrm>
          <a:prstGeom prst="parallelogram">
            <a:avLst>
              <a:gd name="adj" fmla="val 62035"/>
            </a:avLst>
          </a:prstGeom>
          <a:gradFill flip="none" rotWithShape="1">
            <a:gsLst>
              <a:gs pos="55000">
                <a:srgbClr val="FF9933"/>
              </a:gs>
              <a:gs pos="15000">
                <a:srgbClr val="FFCC00"/>
              </a:gs>
            </a:gsLst>
            <a:lin ang="15000000" scaled="0"/>
            <a:tileRect/>
          </a:gradFill>
          <a:ln>
            <a:noFill/>
          </a:ln>
          <a:effectLst>
            <a:outerShdw blurRad="254000" dist="38100" algn="l" rotWithShape="0">
              <a:schemeClr val="accent2">
                <a:lumMod val="50000"/>
                <a:alpha val="6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араллелограмм 3"/>
          <p:cNvSpPr/>
          <p:nvPr/>
        </p:nvSpPr>
        <p:spPr>
          <a:xfrm flipH="1">
            <a:off x="9826169" y="0"/>
            <a:ext cx="4702627" cy="3722688"/>
          </a:xfrm>
          <a:prstGeom prst="parallelogram">
            <a:avLst>
              <a:gd name="adj" fmla="val 85734"/>
            </a:avLst>
          </a:prstGeom>
          <a:gradFill flip="none" rotWithShape="1">
            <a:gsLst>
              <a:gs pos="14000">
                <a:srgbClr val="FF9933"/>
              </a:gs>
              <a:gs pos="55000">
                <a:srgbClr val="FFD84B"/>
              </a:gs>
              <a:gs pos="45000">
                <a:srgbClr val="FFCC00"/>
              </a:gs>
            </a:gsLst>
            <a:lin ang="10800000" scaled="0"/>
            <a:tileRect/>
          </a:gradFill>
          <a:ln>
            <a:noFill/>
          </a:ln>
          <a:effectLst>
            <a:outerShdw blurRad="254000" dist="38100" dir="2700000" algn="tl" rotWithShape="0">
              <a:schemeClr val="accent2">
                <a:lumMod val="50000"/>
                <a:alpha val="5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араллелограмм 10"/>
          <p:cNvSpPr/>
          <p:nvPr/>
        </p:nvSpPr>
        <p:spPr>
          <a:xfrm>
            <a:off x="71730" y="2370644"/>
            <a:ext cx="11532637" cy="2846822"/>
          </a:xfrm>
          <a:prstGeom prst="parallelogram">
            <a:avLst>
              <a:gd name="adj" fmla="val 62879"/>
            </a:avLst>
          </a:prstGeom>
          <a:gradFill flip="none" rotWithShape="1">
            <a:gsLst>
              <a:gs pos="100000">
                <a:srgbClr val="FF9933"/>
              </a:gs>
              <a:gs pos="55000">
                <a:srgbClr val="FFD84B"/>
              </a:gs>
              <a:gs pos="45000">
                <a:srgbClr val="FFCC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720190" y="2649894"/>
            <a:ext cx="10093990" cy="2463282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Траектория развития учреждения с целью повышения качества математического и естественно-научного образования: </a:t>
            </a:r>
          </a:p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ОПЫТ, РЕАЛЬНОСТЬ и ПЕРСПЕКТИВЫ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71730" y="5863111"/>
            <a:ext cx="5684883" cy="838200"/>
            <a:chOff x="179569" y="5717968"/>
            <a:chExt cx="6921500" cy="838200"/>
          </a:xfrm>
        </p:grpSpPr>
        <p:sp>
          <p:nvSpPr>
            <p:cNvPr id="18" name="Параллелограмм 17"/>
            <p:cNvSpPr/>
            <p:nvPr/>
          </p:nvSpPr>
          <p:spPr>
            <a:xfrm>
              <a:off x="179569" y="5717968"/>
              <a:ext cx="6921500" cy="838200"/>
            </a:xfrm>
            <a:prstGeom prst="parallelogram">
              <a:avLst>
                <a:gd name="adj" fmla="val 628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Заголовок 1"/>
            <p:cNvSpPr txBox="1">
              <a:spLocks/>
            </p:cNvSpPr>
            <p:nvPr/>
          </p:nvSpPr>
          <p:spPr>
            <a:xfrm>
              <a:off x="1940410" y="5901094"/>
              <a:ext cx="4101059" cy="438538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ноябрь 2025 года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794691" y="649064"/>
            <a:ext cx="7923843" cy="1021326"/>
            <a:chOff x="-825501" y="4921282"/>
            <a:chExt cx="6921500" cy="1021326"/>
          </a:xfrm>
        </p:grpSpPr>
        <p:sp>
          <p:nvSpPr>
            <p:cNvPr id="12" name="Параллелограмм 11"/>
            <p:cNvSpPr/>
            <p:nvPr/>
          </p:nvSpPr>
          <p:spPr>
            <a:xfrm>
              <a:off x="-825501" y="4921282"/>
              <a:ext cx="6921500" cy="1021326"/>
            </a:xfrm>
            <a:prstGeom prst="parallelogram">
              <a:avLst>
                <a:gd name="adj" fmla="val 628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Заголовок 1"/>
            <p:cNvSpPr txBox="1">
              <a:spLocks/>
            </p:cNvSpPr>
            <p:nvPr/>
          </p:nvSpPr>
          <p:spPr>
            <a:xfrm>
              <a:off x="-272643" y="5002328"/>
              <a:ext cx="5873854" cy="940280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Муниципальное бюджетное общеобразовательное учреждение </a:t>
              </a:r>
            </a:p>
            <a:p>
              <a:pPr algn="ctr"/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городского округа «Город Архангельск» </a:t>
              </a:r>
            </a:p>
            <a:p>
              <a:pPr algn="ctr"/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«Средняя школа № 14 с углублённым изучением </a:t>
              </a:r>
            </a:p>
            <a:p>
              <a:pPr algn="ctr"/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отдельных предметов имени Я.И. </a:t>
              </a:r>
              <a:r>
                <a:rPr lang="ru-RU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Лейцингера</a:t>
              </a: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049995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="" xmlns:a16="http://schemas.microsoft.com/office/drawing/2014/main" id="{EF0240E2-270B-47F4-97C1-065A42CC2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3045" y="313470"/>
            <a:ext cx="3686159" cy="1466055"/>
          </a:xfrm>
        </p:spPr>
        <p:txBody>
          <a:bodyPr rtlCol="0">
            <a:noAutofit/>
          </a:bodyPr>
          <a:lstStyle/>
          <a:p>
            <a:pPr algn="ctr"/>
            <a:r>
              <a:rPr lang="ru-RU" dirty="0">
                <a:latin typeface="-apple-system"/>
              </a:rPr>
              <a:t>Специализированный (многопрофильный) лагерь с круглосуточным пребыванием «Формула единства – путь к успеху» для детей 7-10 классов.</a:t>
            </a:r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3E1B3829-38DD-A639-DE43-9EAD90A495C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758" r="29758"/>
          <a:stretch>
            <a:fillRect/>
          </a:stretch>
        </p:blipFill>
        <p:spPr>
          <a:xfrm>
            <a:off x="-22225" y="0"/>
            <a:ext cx="3730626" cy="6853238"/>
          </a:xfr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9209BFDE-EF74-6A2F-929D-29EF8119BD5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82" r="139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885941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Заголовок  53" hidden="1">
            <a:extLst>
              <a:ext uri="{FF2B5EF4-FFF2-40B4-BE49-F238E27FC236}">
                <a16:creationId xmlns="" xmlns:a16="http://schemas.microsoft.com/office/drawing/2014/main" id="{4C6A162B-A7A0-49BC-B7CB-0A66DC41715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571500"/>
            <a:ext cx="10515600" cy="555625"/>
          </a:xfrm>
        </p:spPr>
        <p:txBody>
          <a:bodyPr rtlCol="0">
            <a:normAutofit/>
          </a:bodyPr>
          <a:lstStyle/>
          <a:p>
            <a:pPr rtl="0"/>
            <a:r>
              <a:rPr lang="ru" sz="2000">
                <a:solidFill>
                  <a:schemeClr val="bg1">
                    <a:lumMod val="85000"/>
                  </a:schemeClr>
                </a:solidFill>
              </a:rPr>
              <a:t>Photo Collage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750C3992-0CCD-D500-3779-0622D4873D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884" b="23884"/>
          <a:stretch>
            <a:fillRect/>
          </a:stretch>
        </p:blipFill>
        <p:spPr/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9C51B730-4AB1-5303-E358-228D09E6C0C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744" b="7744"/>
          <a:stretch>
            <a:fillRect/>
          </a:stretch>
        </p:blipFill>
        <p:spPr/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E304B7D3-B480-89B4-5441-C7A7B0A39FC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719" r="16719"/>
          <a:stretch>
            <a:fillRect/>
          </a:stretch>
        </p:blipFill>
        <p:spPr/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DE34CD10-24CB-92A0-5F08-105125FCB73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80" r="21980"/>
          <a:stretch>
            <a:fillRect/>
          </a:stretch>
        </p:blipFill>
        <p:spPr/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A064A4A0-BD08-6E9C-EAD0-BDD03D0B402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32" r="7632"/>
          <a:stretch>
            <a:fillRect/>
          </a:stretch>
        </p:blipFill>
        <p:spPr/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1BA1C151-797B-41A5-5134-639ACC11F74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85" r="3485"/>
          <a:stretch>
            <a:fillRect/>
          </a:stretch>
        </p:blipFill>
        <p:spPr/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2D0925D4-A699-75B1-2CEC-EDB825B69478}"/>
              </a:ext>
            </a:extLst>
          </p:cNvPr>
          <p:cNvSpPr txBox="1"/>
          <p:nvPr/>
        </p:nvSpPr>
        <p:spPr>
          <a:xfrm>
            <a:off x="6481592" y="306282"/>
            <a:ext cx="22101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Обновление 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школы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9C085EA7-1C8E-E6C1-BE46-9967245023C2}"/>
              </a:ext>
            </a:extLst>
          </p:cNvPr>
          <p:cNvSpPr txBox="1"/>
          <p:nvPr/>
        </p:nvSpPr>
        <p:spPr>
          <a:xfrm>
            <a:off x="3498404" y="3403996"/>
            <a:ext cx="22101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Обновление 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школы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5661CBF-7732-6994-08DC-25982BBEF996}"/>
              </a:ext>
            </a:extLst>
          </p:cNvPr>
          <p:cNvSpPr txBox="1"/>
          <p:nvPr/>
        </p:nvSpPr>
        <p:spPr>
          <a:xfrm>
            <a:off x="9464779" y="5245152"/>
            <a:ext cx="24336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Обновление 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оборудования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1250005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44A0257C-3D98-4E46-86D3-1B752C837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97273"/>
            <a:ext cx="3751217" cy="1788060"/>
          </a:xfrm>
        </p:spPr>
        <p:txBody>
          <a:bodyPr rtlCol="0">
            <a:normAutofit/>
          </a:bodyPr>
          <a:lstStyle/>
          <a:p>
            <a:pPr rtl="0"/>
            <a:r>
              <a:rPr lang="ru-RU" b="1" dirty="0"/>
              <a:t>Результаты олимпиад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A07FC37E-9058-4ED1-8333-F003F720C9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72251" y="181490"/>
            <a:ext cx="7206017" cy="382749"/>
          </a:xfrm>
        </p:spPr>
        <p:txBody>
          <a:bodyPr rtlCol="0">
            <a:normAutofit/>
          </a:bodyPr>
          <a:lstStyle/>
          <a:p>
            <a:r>
              <a:rPr lang="ru-RU" sz="1800" dirty="0"/>
              <a:t>Лидер среди школ региона по результатам заключительного этапа </a:t>
            </a:r>
            <a:r>
              <a:rPr lang="ru-RU" sz="1800" dirty="0" err="1"/>
              <a:t>ВсОШ</a:t>
            </a:r>
            <a:endParaRPr lang="ru-RU" sz="1800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/>
          </p:nvPr>
        </p:nvSpPr>
        <p:spPr>
          <a:xfrm>
            <a:off x="235781" y="4194292"/>
            <a:ext cx="4353635" cy="2663707"/>
          </a:xfrm>
        </p:spPr>
        <p:txBody>
          <a:bodyPr rtlCol="0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2019-2020 Соломонова Светлана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2021-2022 </a:t>
            </a:r>
            <a:r>
              <a:rPr lang="ru-RU" dirty="0" err="1"/>
              <a:t>Гардт</a:t>
            </a:r>
            <a:r>
              <a:rPr lang="ru-RU" dirty="0"/>
              <a:t> Анастасия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2022-2023 Харин Андрей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2024-2025 Щеглова Мария, </a:t>
            </a:r>
            <a:r>
              <a:rPr lang="ru-RU" dirty="0" err="1"/>
              <a:t>Барабанкин</a:t>
            </a:r>
            <a:r>
              <a:rPr lang="ru-RU" dirty="0"/>
              <a:t> Илья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2A5D3E2-F73F-C199-4596-8064A3B57A0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071" b="13071"/>
          <a:stretch>
            <a:fillRect/>
          </a:stretch>
        </p:blipFill>
        <p:spPr/>
      </p:pic>
      <p:sp>
        <p:nvSpPr>
          <p:cNvPr id="11" name="Текст 6">
            <a:extLst>
              <a:ext uri="{FF2B5EF4-FFF2-40B4-BE49-F238E27FC236}">
                <a16:creationId xmlns="" xmlns:a16="http://schemas.microsoft.com/office/drawing/2014/main" id="{CAFF5C93-674B-ED45-D402-3C44B026BA63}"/>
              </a:ext>
            </a:extLst>
          </p:cNvPr>
          <p:cNvSpPr txBox="1">
            <a:spLocks/>
          </p:cNvSpPr>
          <p:nvPr/>
        </p:nvSpPr>
        <p:spPr>
          <a:xfrm>
            <a:off x="235781" y="3674885"/>
            <a:ext cx="4509839" cy="382749"/>
          </a:xfrm>
          <a:prstGeom prst="rect">
            <a:avLst/>
          </a:prstGeom>
        </p:spPr>
        <p:txBody>
          <a:bodyPr vert="horz" lIns="0" tIns="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/>
              <a:t>"Золотая надежда Архангельской области"</a:t>
            </a:r>
            <a:endParaRPr lang="ru-RU" sz="2000" dirty="0"/>
          </a:p>
        </p:txBody>
      </p:sp>
      <p:graphicFrame>
        <p:nvGraphicFramePr>
          <p:cNvPr id="19" name="Диаграмма 18">
            <a:extLst>
              <a:ext uri="{FF2B5EF4-FFF2-40B4-BE49-F238E27FC236}">
                <a16:creationId xmlns="" xmlns:a16="http://schemas.microsoft.com/office/drawing/2014/main" id="{52A39155-E7BB-4A6C-0B03-F70C6D32DC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945192888"/>
              </p:ext>
            </p:extLst>
          </p:nvPr>
        </p:nvGraphicFramePr>
        <p:xfrm>
          <a:off x="5390865" y="527251"/>
          <a:ext cx="6519828" cy="2948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268795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8B2BF6D0-03B5-1B7E-A0DB-128035D9BBB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5000" y="-4288"/>
            <a:ext cx="102870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3A50DA3-E3FF-5CF8-F2DC-7B4BBF610E1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4288"/>
            <a:ext cx="5883215" cy="686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6037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rgbClr val="FFD84B">
                <a:alpha val="10000"/>
              </a:srgbClr>
            </a:gs>
            <a:gs pos="57000">
              <a:schemeClr val="bg1">
                <a:alpha val="0"/>
              </a:schemeClr>
            </a:gs>
            <a:gs pos="100000">
              <a:srgbClr val="FF9933">
                <a:lumMod val="100000"/>
                <a:alpha val="10000"/>
              </a:srgbClr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="" xmlns:a16="http://schemas.microsoft.com/office/drawing/2014/main" id="{95D9B132-4641-8068-3B21-5B14EDD48E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302799049"/>
              </p:ext>
            </p:extLst>
          </p:nvPr>
        </p:nvGraphicFramePr>
        <p:xfrm>
          <a:off x="176464" y="992381"/>
          <a:ext cx="3593431" cy="3270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="" xmlns:a16="http://schemas.microsoft.com/office/drawing/2014/main" id="{4DAE861C-61BE-0E51-C9C8-0D2ECF2FB0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692153101"/>
              </p:ext>
            </p:extLst>
          </p:nvPr>
        </p:nvGraphicFramePr>
        <p:xfrm>
          <a:off x="4192338" y="988369"/>
          <a:ext cx="3593431" cy="3270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>
            <a:extLst>
              <a:ext uri="{FF2B5EF4-FFF2-40B4-BE49-F238E27FC236}">
                <a16:creationId xmlns="" xmlns:a16="http://schemas.microsoft.com/office/drawing/2014/main" id="{465E1E0D-9342-E39B-0F6B-1435112FB1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98503185"/>
              </p:ext>
            </p:extLst>
          </p:nvPr>
        </p:nvGraphicFramePr>
        <p:xfrm>
          <a:off x="8208212" y="988369"/>
          <a:ext cx="3807324" cy="3270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DB50D8B0-2B74-B3A9-14FD-42FC255DBDE0}"/>
              </a:ext>
            </a:extLst>
          </p:cNvPr>
          <p:cNvSpPr/>
          <p:nvPr/>
        </p:nvSpPr>
        <p:spPr>
          <a:xfrm>
            <a:off x="0" y="0"/>
            <a:ext cx="12192000" cy="75397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Выбор выпускников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993853B9-92F5-53F2-7AEF-5495EA0A988A}"/>
              </a:ext>
            </a:extLst>
          </p:cNvPr>
          <p:cNvSpPr/>
          <p:nvPr/>
        </p:nvSpPr>
        <p:spPr>
          <a:xfrm>
            <a:off x="0" y="4501591"/>
            <a:ext cx="12192000" cy="235640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2AED5123-51BC-D626-03F2-37AC7DA6F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464" y="4566146"/>
            <a:ext cx="3367410" cy="22272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="" xmlns:a16="http://schemas.microsoft.com/office/drawing/2014/main" id="{334F16BE-6F4D-6B8D-AF6E-A01A64803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9274" y="4566146"/>
            <a:ext cx="3379557" cy="22272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 descr="C:\Users\user.S14-32C5NB\Desktop\ольга Николаевна\77.jpg">
            <a:extLst>
              <a:ext uri="{FF2B5EF4-FFF2-40B4-BE49-F238E27FC236}">
                <a16:creationId xmlns="" xmlns:a16="http://schemas.microsoft.com/office/drawing/2014/main" id="{3525C6AC-26C5-168C-7225-DCEF6806F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48128" y="4566146"/>
            <a:ext cx="3133812" cy="23503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9126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687FAD28-57F7-4FB3-E148-5557C43A49E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50000"/>
          <a:stretch>
            <a:fillRect/>
          </a:stretch>
        </p:blipFill>
        <p:spPr>
          <a:xfrm>
            <a:off x="6211824" y="0"/>
            <a:ext cx="5980176" cy="6858000"/>
          </a:xfrm>
          <a:prstGeom prst="rect">
            <a:avLst/>
          </a:prstGeom>
        </p:spPr>
      </p:pic>
      <p:sp>
        <p:nvSpPr>
          <p:cNvPr id="4" name="Параллелограмм 3">
            <a:extLst>
              <a:ext uri="{FF2B5EF4-FFF2-40B4-BE49-F238E27FC236}">
                <a16:creationId xmlns="" xmlns:a16="http://schemas.microsoft.com/office/drawing/2014/main" id="{4C1BDC80-5310-B7D9-17E0-A6DC499210FC}"/>
              </a:ext>
            </a:extLst>
          </p:cNvPr>
          <p:cNvSpPr/>
          <p:nvPr/>
        </p:nvSpPr>
        <p:spPr>
          <a:xfrm>
            <a:off x="12050973" y="-86497"/>
            <a:ext cx="86436" cy="6858000"/>
          </a:xfrm>
          <a:prstGeom prst="parallelogram">
            <a:avLst>
              <a:gd name="adj" fmla="val 85734"/>
            </a:avLst>
          </a:prstGeom>
          <a:gradFill flip="none" rotWithShape="1">
            <a:gsLst>
              <a:gs pos="14000">
                <a:srgbClr val="FF9933"/>
              </a:gs>
              <a:gs pos="55000">
                <a:srgbClr val="FFD84B"/>
              </a:gs>
              <a:gs pos="45000">
                <a:srgbClr val="FFCC00"/>
              </a:gs>
            </a:gsLst>
            <a:lin ang="10800000" scaled="0"/>
            <a:tileRect/>
          </a:gradFill>
          <a:ln>
            <a:noFill/>
          </a:ln>
          <a:effectLst>
            <a:outerShdw blurRad="254000" dist="38100" dir="2700000" algn="tl" rotWithShape="0">
              <a:schemeClr val="accent2">
                <a:lumMod val="50000"/>
                <a:alpha val="5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87FCC6D1-213C-4A86-A2D0-742E15438C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2029" y="385520"/>
            <a:ext cx="5835173" cy="3946348"/>
          </a:xfrm>
        </p:spPr>
        <p:txBody>
          <a:bodyPr rtlCol="0">
            <a:normAutofit fontScale="47500" lnSpcReduction="20000"/>
          </a:bodyPr>
          <a:lstStyle/>
          <a:p>
            <a:pPr algn="ctr"/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КВАЛИФИКАЦИИ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3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математики: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высшая квалификационная категория – 3, первая квалификационная категория -1, СЗД -1 (молодой специалист)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3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физики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учитель-методист – 1, высшая квалификационная категория – 3, первая квалификационная категория -1, молодой специалист -1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3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химии: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высшая квалификационная категория -1,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молодой специалист -1,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3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биологии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высшая квалификационная категория 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96DBE169-BA91-4B17-9AF2-4BAD528BE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72" y="284458"/>
            <a:ext cx="5715378" cy="1395208"/>
          </a:xfrm>
        </p:spPr>
        <p:txBody>
          <a:bodyPr rtlCol="0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Кадровое обеспечение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3661845-E2B7-1909-5EF0-B14291E0F6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5497" y="2580475"/>
            <a:ext cx="4893858" cy="602887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Естественно-научное и математическое направление</a:t>
            </a:r>
            <a:endParaRPr lang="ru-RU" sz="2000" b="1" dirty="0"/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8A3133C9-56F0-AAA8-2D63-08A0ADF7E6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3772" y="3589773"/>
            <a:ext cx="5945877" cy="2560899"/>
          </a:xfrm>
        </p:spPr>
        <p:txBody>
          <a:bodyPr/>
          <a:lstStyle/>
          <a:p>
            <a:r>
              <a:rPr lang="ru-RU" sz="2400" b="1" dirty="0"/>
              <a:t>Учителя математики – 5,</a:t>
            </a:r>
          </a:p>
          <a:p>
            <a:r>
              <a:rPr lang="ru-RU" sz="2400" b="1" dirty="0"/>
              <a:t>Учителя физики – 6 (из них 2 физика + информатика),</a:t>
            </a:r>
          </a:p>
          <a:p>
            <a:r>
              <a:rPr lang="ru-RU" sz="2400" b="1" dirty="0"/>
              <a:t>Учителя химии – 2,</a:t>
            </a:r>
          </a:p>
          <a:p>
            <a:r>
              <a:rPr lang="ru-RU" sz="2400" b="1" dirty="0"/>
              <a:t>Учитель биологии – 1.</a:t>
            </a:r>
          </a:p>
          <a:p>
            <a:endParaRPr lang="ru-RU" dirty="0"/>
          </a:p>
        </p:txBody>
      </p:sp>
      <p:sp>
        <p:nvSpPr>
          <p:cNvPr id="13" name="Текст 12">
            <a:extLst>
              <a:ext uri="{FF2B5EF4-FFF2-40B4-BE49-F238E27FC236}">
                <a16:creationId xmlns="" xmlns:a16="http://schemas.microsoft.com/office/drawing/2014/main" id="{67C33474-2F2A-AFB3-E506-740164C302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11824" y="4331868"/>
            <a:ext cx="5775635" cy="2376564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пройдено своевременно</a:t>
            </a:r>
          </a:p>
          <a:p>
            <a:pPr algn="ctr">
              <a:lnSpc>
                <a:spcPct val="11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курсы для учителей математики «Решение задач повышенной сложности», Государственный университет морского и речного флота имени адмирала С.О. Макарова и Центр тестирования «Кенгуру Плюс», Научно-методическая школа для учителей в ОИЯИ   </a:t>
            </a:r>
          </a:p>
          <a:p>
            <a:pPr>
              <a:lnSpc>
                <a:spcPct val="100000"/>
              </a:lnSpc>
            </a:pPr>
            <a:endParaRPr lang="ru-RU" sz="1100" dirty="0"/>
          </a:p>
        </p:txBody>
      </p:sp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553448E9-DEDF-012D-523A-94DE05B3432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grayscl/>
          </a:blip>
          <a:srcRect l="12243" r="12243"/>
          <a:stretch>
            <a:fillRect/>
          </a:stretch>
        </p:blipFill>
        <p:spPr>
          <a:xfrm>
            <a:off x="5905808" y="547393"/>
            <a:ext cx="612032" cy="61313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7B2E5289-C0ED-89DF-E314-68168405D9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rcRect l="12243" r="12243"/>
          <a:stretch>
            <a:fillRect/>
          </a:stretch>
        </p:blipFill>
        <p:spPr>
          <a:xfrm>
            <a:off x="5874051" y="4331868"/>
            <a:ext cx="612032" cy="61313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9B8F1616-8BCF-91E4-D318-A0FA310D76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rcRect l="12243" r="12243"/>
          <a:stretch>
            <a:fillRect/>
          </a:stretch>
        </p:blipFill>
        <p:spPr>
          <a:xfrm>
            <a:off x="54591" y="2655097"/>
            <a:ext cx="612032" cy="61313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xmlns="" val="2032607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A19FE19A-FBE2-D68A-F698-DD45F52C2A2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b="39524"/>
          <a:stretch>
            <a:fillRect/>
          </a:stretch>
        </p:blipFill>
        <p:spPr>
          <a:xfrm>
            <a:off x="0" y="-76784"/>
            <a:ext cx="12192000" cy="2019474"/>
          </a:xfrm>
          <a:prstGeom prst="rect">
            <a:avLst/>
          </a:prstGeom>
        </p:spPr>
      </p:pic>
      <p:sp>
        <p:nvSpPr>
          <p:cNvPr id="12" name="Заголовок 11">
            <a:extLst>
              <a:ext uri="{FF2B5EF4-FFF2-40B4-BE49-F238E27FC236}">
                <a16:creationId xmlns="" xmlns:a16="http://schemas.microsoft.com/office/drawing/2014/main" id="{13F9A722-C416-4CA0-9E81-3AB439623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25" y="542602"/>
            <a:ext cx="11286698" cy="1062602"/>
          </a:xfrm>
        </p:spPr>
        <p:txBody>
          <a:bodyPr rtlCol="0">
            <a:noAutofit/>
          </a:bodyPr>
          <a:lstStyle/>
          <a:p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ФизМатАльянс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строим БУДУЩЕЕ вместе!</a:t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университетом, учреждениями СПО, 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партнёрство с предприятиями, обучение педагогов 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Текст 19">
            <a:extLst>
              <a:ext uri="{FF2B5EF4-FFF2-40B4-BE49-F238E27FC236}">
                <a16:creationId xmlns="" xmlns:a16="http://schemas.microsoft.com/office/drawing/2014/main" id="{D20F164F-C51A-49BD-BCBB-07C7BED267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87154" y="3770065"/>
            <a:ext cx="2517605" cy="382749"/>
          </a:xfrm>
        </p:spPr>
        <p:txBody>
          <a:bodyPr rtlCol="0"/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гостевые лекции от преподавателей университета, инженеров и специалистов</a:t>
            </a:r>
          </a:p>
        </p:txBody>
      </p:sp>
      <p:sp>
        <p:nvSpPr>
          <p:cNvPr id="22" name="Текст 21">
            <a:extLst>
              <a:ext uri="{FF2B5EF4-FFF2-40B4-BE49-F238E27FC236}">
                <a16:creationId xmlns="" xmlns:a16="http://schemas.microsoft.com/office/drawing/2014/main" id="{3604A973-1FC1-4BD3-A8B8-0C46262D77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14669" y="6241650"/>
            <a:ext cx="2517605" cy="382749"/>
          </a:xfrm>
        </p:spPr>
        <p:txBody>
          <a:bodyPr rtlCol="0"/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занятия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учителей физики в лабораториях университета и научных лабораториях</a:t>
            </a:r>
          </a:p>
        </p:txBody>
      </p:sp>
      <p:sp>
        <p:nvSpPr>
          <p:cNvPr id="24" name="Текст 23">
            <a:extLst>
              <a:ext uri="{FF2B5EF4-FFF2-40B4-BE49-F238E27FC236}">
                <a16:creationId xmlns="" xmlns:a16="http://schemas.microsoft.com/office/drawing/2014/main" id="{DDC5EC52-0B52-4D0E-B00E-8E5EF35BC9C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407518" y="5805061"/>
            <a:ext cx="2517605" cy="382749"/>
          </a:xfrm>
        </p:spPr>
        <p:txBody>
          <a:bodyPr rtlCol="0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совместных образовательных проектов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76D5892-B4C8-3A6E-F462-174909B91D6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/>
          <a:srcRect l="18124" r="1812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1A74D207-EE58-D70C-63BF-2FF95F9527C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/>
          <a:srcRect t="372" b="37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4" name="Текст 33">
            <a:extLst>
              <a:ext uri="{FF2B5EF4-FFF2-40B4-BE49-F238E27FC236}">
                <a16:creationId xmlns="" xmlns:a16="http://schemas.microsoft.com/office/drawing/2014/main" id="{A8C3424A-C61D-EF8D-E96D-D2824CDF61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185" y="2151678"/>
            <a:ext cx="2517605" cy="484146"/>
          </a:xfrm>
        </p:spPr>
        <p:txBody>
          <a:bodyPr/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предприятия для педагогов с целью ознакомления с технологическими процессами и производством</a:t>
            </a:r>
          </a:p>
          <a:p>
            <a:endParaRPr lang="ru-RU" sz="1800" b="1" dirty="0"/>
          </a:p>
        </p:txBody>
      </p:sp>
      <p:pic>
        <p:nvPicPr>
          <p:cNvPr id="46" name="Рисунок 45">
            <a:extLst>
              <a:ext uri="{FF2B5EF4-FFF2-40B4-BE49-F238E27FC236}">
                <a16:creationId xmlns="" xmlns:a16="http://schemas.microsoft.com/office/drawing/2014/main" id="{B0851F91-D2DB-9C89-1D1F-78BABDDE2FD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01" r="8301"/>
          <a:stretch>
            <a:fillRect/>
          </a:stretch>
        </p:blipFill>
        <p:spPr/>
      </p:pic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4EB0DA2C-F27C-C77D-865E-CABCA40BF51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/>
          <a:srcRect t="19976" b="1997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8056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C7D3D4D3-10F3-0E8C-A73E-03C4440241A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Заголовок 25">
            <a:extLst>
              <a:ext uri="{FF2B5EF4-FFF2-40B4-BE49-F238E27FC236}">
                <a16:creationId xmlns="" xmlns:a16="http://schemas.microsoft.com/office/drawing/2014/main" id="{F156AC19-73CE-6B89-96DD-0E3081728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90" y="1068606"/>
            <a:ext cx="11319991" cy="1197332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ОБРАЗОВАТЕЛЬНАЯ ПРОГРАММА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27" name="Текст 26">
            <a:extLst>
              <a:ext uri="{FF2B5EF4-FFF2-40B4-BE49-F238E27FC236}">
                <a16:creationId xmlns="" xmlns:a16="http://schemas.microsoft.com/office/drawing/2014/main" id="{F4144CAA-F408-912E-7128-EFC315755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0064" y="2045142"/>
            <a:ext cx="5157787" cy="823912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ОСНОВНОГО ОБЩЕГО ОБРАЗОВАНИЯ: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8" name="Объект 27">
            <a:extLst>
              <a:ext uri="{FF2B5EF4-FFF2-40B4-BE49-F238E27FC236}">
                <a16:creationId xmlns="" xmlns:a16="http://schemas.microsoft.com/office/drawing/2014/main" id="{B3754432-F4FB-9095-0A14-D3CCC066B8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424" y="3334543"/>
            <a:ext cx="5899151" cy="3684588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Классы с углублённым изучением математики – 2 (5а, 6а, 6в)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Классы с углублённым изучением математики и физики – 3 (7а, 8а, 9а)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29" name="Текст 28">
            <a:extLst>
              <a:ext uri="{FF2B5EF4-FFF2-40B4-BE49-F238E27FC236}">
                <a16:creationId xmlns="" xmlns:a16="http://schemas.microsoft.com/office/drawing/2014/main" id="{082FCCB5-AE3F-99CA-A4A7-C4DF736207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8748" y="2045142"/>
            <a:ext cx="5183188" cy="823912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СРЕДНЕГО ОБЩЕГО ОБРАЗОВАНИЯ: </a:t>
            </a:r>
          </a:p>
        </p:txBody>
      </p:sp>
      <p:sp>
        <p:nvSpPr>
          <p:cNvPr id="30" name="Объект 29">
            <a:extLst>
              <a:ext uri="{FF2B5EF4-FFF2-40B4-BE49-F238E27FC236}">
                <a16:creationId xmlns="" xmlns:a16="http://schemas.microsoft.com/office/drawing/2014/main" id="{253FF09F-D465-6262-0333-56E7E8B854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7686" y="3429000"/>
            <a:ext cx="5465311" cy="2671762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ИНЖЕНЕРНЫЕ КЛАССЫ (технологический профиль) – 3 (10а, 10в, 11а)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естественно-научного профиля (15 человек) в 10б классе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98966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5F013DF-0D5C-F17F-6C21-6A80452BD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D3DFEBE9-BA08-4CFA-05B5-6325D791C3D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Заголовок 25">
            <a:extLst>
              <a:ext uri="{FF2B5EF4-FFF2-40B4-BE49-F238E27FC236}">
                <a16:creationId xmlns="" xmlns:a16="http://schemas.microsoft.com/office/drawing/2014/main" id="{212193AD-CE86-1383-70CD-78BE4331E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00" y="1069200"/>
            <a:ext cx="11319991" cy="1197332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КУРСЫ ВНЕУРОЧНОЙ ДЕЯТЕЛЬСТИ: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27" name="Текст 26">
            <a:extLst>
              <a:ext uri="{FF2B5EF4-FFF2-40B4-BE49-F238E27FC236}">
                <a16:creationId xmlns="" xmlns:a16="http://schemas.microsoft.com/office/drawing/2014/main" id="{ED3775CD-342A-6F91-DA48-164DA64F5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0064" y="2045142"/>
            <a:ext cx="5157787" cy="823912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ОСНОВНОГО ОБЩЕГО ОБРАЗОВАНИЯ: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8" name="Объект 27">
            <a:extLst>
              <a:ext uri="{FF2B5EF4-FFF2-40B4-BE49-F238E27FC236}">
                <a16:creationId xmlns="" xmlns:a16="http://schemas.microsoft.com/office/drawing/2014/main" id="{C4967957-2085-66C1-8F9E-E1A24A119E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424" y="3334543"/>
            <a:ext cx="5899151" cy="368458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математических задач повышенной сложности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физических задач повышенной сложности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 химии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физического эксперимента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программирования на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PYTHON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компьютерного моделирования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29" name="Текст 28">
            <a:extLst>
              <a:ext uri="{FF2B5EF4-FFF2-40B4-BE49-F238E27FC236}">
                <a16:creationId xmlns="" xmlns:a16="http://schemas.microsoft.com/office/drawing/2014/main" id="{620CA307-BD79-9D33-20CD-FA9C2657B3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8748" y="2045142"/>
            <a:ext cx="5183188" cy="823912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СРЕДНЕГО ОБЩЕГО ОБРАЗОВАНИЯ: </a:t>
            </a:r>
          </a:p>
        </p:txBody>
      </p:sp>
      <p:sp>
        <p:nvSpPr>
          <p:cNvPr id="30" name="Объект 29">
            <a:extLst>
              <a:ext uri="{FF2B5EF4-FFF2-40B4-BE49-F238E27FC236}">
                <a16:creationId xmlns="" xmlns:a16="http://schemas.microsoft.com/office/drawing/2014/main" id="{4EF4CE8D-B18C-94F6-D14B-0EF695071C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7686" y="3429000"/>
            <a:ext cx="5465311" cy="267176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Программирование на языке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PYTHON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задач повышенной сложности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олимпиадных задач по математике/физике/информатике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в экономике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агробиотехнологии</a:t>
            </a:r>
          </a:p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Компьютерное моделирование</a:t>
            </a: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5942625-EE06-9605-3806-40741F23AF1D}"/>
              </a:ext>
            </a:extLst>
          </p:cNvPr>
          <p:cNvSpPr txBox="1"/>
          <p:nvPr/>
        </p:nvSpPr>
        <p:spPr>
          <a:xfrm>
            <a:off x="4054097" y="5981476"/>
            <a:ext cx="3627508" cy="584775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логики и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алгоритмики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уровне НОО)</a:t>
            </a:r>
          </a:p>
        </p:txBody>
      </p:sp>
    </p:spTree>
    <p:extLst>
      <p:ext uri="{BB962C8B-B14F-4D97-AF65-F5344CB8AC3E}">
        <p14:creationId xmlns:p14="http://schemas.microsoft.com/office/powerpoint/2010/main" xmlns="" val="3855879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0ACDFA9-54F2-B4AD-9682-256CAC17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830" y="492173"/>
            <a:ext cx="4008437" cy="1395208"/>
          </a:xfrm>
        </p:spPr>
        <p:txBody>
          <a:bodyPr/>
          <a:lstStyle/>
          <a:p>
            <a:r>
              <a:rPr lang="ru-RU" dirty="0"/>
              <a:t>Учебный план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32C14F3-48BA-96CC-9361-3384B8BDDA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6319" y="3693955"/>
            <a:ext cx="5445457" cy="2560899"/>
          </a:xfrm>
        </p:spPr>
        <p:txBody>
          <a:bodyPr/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– углублённый уровень - 8 ч./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 – углублённый уровень - 5 ч./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b="1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6A438C63-A179-42A6-E0C6-C8DF54173F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Обязательная часть</a:t>
            </a:r>
          </a:p>
          <a:p>
            <a:endParaRPr lang="ru-RU" sz="2800" dirty="0"/>
          </a:p>
        </p:txBody>
      </p:sp>
      <p:pic>
        <p:nvPicPr>
          <p:cNvPr id="16" name="Рисунок 15" descr="Назад со сплошной заливкой">
            <a:extLst>
              <a:ext uri="{FF2B5EF4-FFF2-40B4-BE49-F238E27FC236}">
                <a16:creationId xmlns="" xmlns:a16="http://schemas.microsoft.com/office/drawing/2014/main" id="{DBA15B6E-478E-FD0C-3F76-64C871E0DE9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90" r="90"/>
          <a:stretch>
            <a:fillRect/>
          </a:stretch>
        </p:blipFill>
        <p:spPr>
          <a:xfrm>
            <a:off x="5664200" y="631825"/>
            <a:ext cx="884238" cy="885825"/>
          </a:xfrm>
        </p:spPr>
      </p:pic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C44A1BAC-8EED-E49B-1F96-5847551EACF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48438" y="-15882"/>
            <a:ext cx="4764114" cy="2784143"/>
          </a:xfrm>
        </p:spPr>
        <p:txBody>
          <a:bodyPr>
            <a:norm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Часть, формируемая участниками образовательных отношений: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в инженерную деятельность – 2 ч./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компьютерной графики и начертательной геометрии – 1 ч./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в профессию – 34 ч./год </a:t>
            </a:r>
          </a:p>
          <a:p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37009DF5-3336-3242-689C-59C932037CF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41660" y="2945682"/>
            <a:ext cx="6095999" cy="3693953"/>
          </a:xfrm>
        </p:spPr>
        <p:txBody>
          <a:bodyPr>
            <a:norm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Курсы внеурочной деятельности:</a:t>
            </a:r>
            <a:endParaRPr lang="ru-RU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Программирование на языке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PYTHON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задач повышенной сложности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олимпиадных задач по математике/физике/информатике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в экономике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агробиотехнологии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Навигационная астрономия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архитектуры и строительства в истории Архангельска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Фабрика процессов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Компьютерное моделирование и проектирование</a:t>
            </a:r>
          </a:p>
          <a:p>
            <a:endParaRPr lang="ru-RU" dirty="0"/>
          </a:p>
        </p:txBody>
      </p:sp>
      <p:pic>
        <p:nvPicPr>
          <p:cNvPr id="20" name="Рисунок 19" descr="Назад со сплошной заливкой">
            <a:extLst>
              <a:ext uri="{FF2B5EF4-FFF2-40B4-BE49-F238E27FC236}">
                <a16:creationId xmlns="" xmlns:a16="http://schemas.microsoft.com/office/drawing/2014/main" id="{C00BD23C-1E2A-9874-AB3A-855732197DC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42946" y="2854195"/>
            <a:ext cx="885235" cy="885235"/>
          </a:xfrm>
        </p:spPr>
      </p:pic>
    </p:spTree>
    <p:extLst>
      <p:ext uri="{BB962C8B-B14F-4D97-AF65-F5344CB8AC3E}">
        <p14:creationId xmlns:p14="http://schemas.microsoft.com/office/powerpoint/2010/main" xmlns="" val="969253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B8EB34D7-A166-6994-E604-7A02178F1D8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33" name="Параллелограмм 32">
            <a:extLst>
              <a:ext uri="{FF2B5EF4-FFF2-40B4-BE49-F238E27FC236}">
                <a16:creationId xmlns="" xmlns:a16="http://schemas.microsoft.com/office/drawing/2014/main" id="{330E4545-5D5A-8411-98A1-C1546A50CEFC}"/>
              </a:ext>
            </a:extLst>
          </p:cNvPr>
          <p:cNvSpPr/>
          <p:nvPr/>
        </p:nvSpPr>
        <p:spPr>
          <a:xfrm rot="8440573">
            <a:off x="-732234" y="529974"/>
            <a:ext cx="4856397" cy="920914"/>
          </a:xfrm>
          <a:prstGeom prst="parallelogram">
            <a:avLst>
              <a:gd name="adj" fmla="val 81881"/>
            </a:avLst>
          </a:prstGeom>
          <a:gradFill>
            <a:gsLst>
              <a:gs pos="100000">
                <a:srgbClr val="FFD84B"/>
              </a:gs>
              <a:gs pos="24000">
                <a:srgbClr val="FF9933">
                  <a:lumMod val="100000"/>
                </a:srgbClr>
              </a:gs>
            </a:gsLst>
            <a:lin ang="10800000" scaled="0"/>
          </a:gradFill>
          <a:ln>
            <a:noFill/>
          </a:ln>
          <a:effectLst>
            <a:outerShdw blurRad="139700" dist="38100" dir="10740000" sx="1000" sy="1000" algn="tl" rotWithShape="0">
              <a:schemeClr val="accent2">
                <a:lumMod val="50000"/>
                <a:alpha val="5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7" name="Схема 26">
            <a:extLst>
              <a:ext uri="{FF2B5EF4-FFF2-40B4-BE49-F238E27FC236}">
                <a16:creationId xmlns="" xmlns:a16="http://schemas.microsoft.com/office/drawing/2014/main" id="{4CA8EE7B-472B-2EC4-2B1F-BEB49AAE35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418473756"/>
              </p:ext>
            </p:extLst>
          </p:nvPr>
        </p:nvGraphicFramePr>
        <p:xfrm>
          <a:off x="362856" y="2670629"/>
          <a:ext cx="11713030" cy="4049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" name="Пятиугольник 8">
            <a:extLst>
              <a:ext uri="{FF2B5EF4-FFF2-40B4-BE49-F238E27FC236}">
                <a16:creationId xmlns="" xmlns:a16="http://schemas.microsoft.com/office/drawing/2014/main" id="{10C3BA30-3940-49D6-EB39-9FDE16B487A0}"/>
              </a:ext>
            </a:extLst>
          </p:cNvPr>
          <p:cNvSpPr/>
          <p:nvPr/>
        </p:nvSpPr>
        <p:spPr>
          <a:xfrm>
            <a:off x="167497" y="137886"/>
            <a:ext cx="3673251" cy="758687"/>
          </a:xfrm>
          <a:prstGeom prst="homePlat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ИЗ ОПЫТА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80032037-9A8E-887E-F22D-EFC473D80136}"/>
              </a:ext>
            </a:extLst>
          </p:cNvPr>
          <p:cNvSpPr txBox="1"/>
          <p:nvPr/>
        </p:nvSpPr>
        <p:spPr>
          <a:xfrm>
            <a:off x="3892131" y="239486"/>
            <a:ext cx="8183755" cy="2031325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dirty="0"/>
              <a:t>Проект </a:t>
            </a:r>
          </a:p>
          <a:p>
            <a:r>
              <a:rPr lang="ru-RU" b="1" dirty="0"/>
              <a:t>«ИЗ ШКОЛЫ  В ПРОФЕССИЮ» ИНЖЕНЕРНО-СТРОИТЕЛЬНЫЕ КЛАССЫ (10А, 11А)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1 сентября 2016 года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При поддержке губернатора Архангельской области, Министерства образования Архангельской области, Министерства строительства и архитектуры Архангельской области</a:t>
            </a:r>
          </a:p>
          <a:p>
            <a:r>
              <a:rPr lang="ru-RU" b="1" dirty="0"/>
              <a:t>8 выпусков</a:t>
            </a:r>
          </a:p>
        </p:txBody>
      </p:sp>
      <p:pic>
        <p:nvPicPr>
          <p:cNvPr id="31" name="Picture 3">
            <a:extLst>
              <a:ext uri="{FF2B5EF4-FFF2-40B4-BE49-F238E27FC236}">
                <a16:creationId xmlns="" xmlns:a16="http://schemas.microsoft.com/office/drawing/2014/main" id="{55DBE845-4711-746D-0A07-A3820E371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856" y="896573"/>
            <a:ext cx="3157119" cy="1844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83244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CF30858-F665-A46B-9F6E-0617AA6C5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A2E20551-0B56-B522-6DA0-B8CF693C46D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470" y="57427"/>
            <a:ext cx="12192002" cy="6858000"/>
          </a:xfrm>
          <a:prstGeom prst="rect">
            <a:avLst/>
          </a:prstGeom>
        </p:spPr>
      </p:pic>
      <p:sp>
        <p:nvSpPr>
          <p:cNvPr id="7" name="Параллелограмм 6">
            <a:extLst>
              <a:ext uri="{FF2B5EF4-FFF2-40B4-BE49-F238E27FC236}">
                <a16:creationId xmlns="" xmlns:a16="http://schemas.microsoft.com/office/drawing/2014/main" id="{E1D23141-B310-EE97-65E8-C70153A01270}"/>
              </a:ext>
            </a:extLst>
          </p:cNvPr>
          <p:cNvSpPr/>
          <p:nvPr/>
        </p:nvSpPr>
        <p:spPr>
          <a:xfrm rot="8440573">
            <a:off x="-732234" y="529974"/>
            <a:ext cx="4856397" cy="920914"/>
          </a:xfrm>
          <a:prstGeom prst="parallelogram">
            <a:avLst>
              <a:gd name="adj" fmla="val 81881"/>
            </a:avLst>
          </a:prstGeom>
          <a:gradFill>
            <a:gsLst>
              <a:gs pos="100000">
                <a:srgbClr val="FFD84B"/>
              </a:gs>
              <a:gs pos="24000">
                <a:srgbClr val="FF9933">
                  <a:lumMod val="100000"/>
                </a:srgbClr>
              </a:gs>
            </a:gsLst>
            <a:lin ang="10800000" scaled="0"/>
          </a:gradFill>
          <a:ln>
            <a:noFill/>
          </a:ln>
          <a:effectLst>
            <a:outerShdw blurRad="139700" dist="38100" dir="10740000" sx="1000" sy="1000" algn="tl" rotWithShape="0">
              <a:schemeClr val="accent2">
                <a:lumMod val="50000"/>
                <a:alpha val="5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3B454A25-70CD-2C0C-B0F7-B8AE4FBAB15D}"/>
              </a:ext>
            </a:extLst>
          </p:cNvPr>
          <p:cNvSpPr txBox="1"/>
          <p:nvPr/>
        </p:nvSpPr>
        <p:spPr>
          <a:xfrm>
            <a:off x="4008245" y="319652"/>
            <a:ext cx="8183755" cy="923330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dirty="0"/>
              <a:t>Проект </a:t>
            </a:r>
          </a:p>
          <a:p>
            <a:r>
              <a:rPr lang="ru-RU" b="1" dirty="0"/>
              <a:t>«ИЗ ШКОЛЫ  В ПРОФЕССИЮ» ИНЖЕНЕРНЫЙ СУДОСТРОИТЕЛЬНЫЙ КЛАСС (10В)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1 сентября 2025 года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902FBF1-999C-D668-2684-C070799DAD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8374" y="1116849"/>
            <a:ext cx="3143281" cy="1798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Picture background">
            <a:extLst>
              <a:ext uri="{FF2B5EF4-FFF2-40B4-BE49-F238E27FC236}">
                <a16:creationId xmlns="" xmlns:a16="http://schemas.microsoft.com/office/drawing/2014/main" id="{3AEEA6FA-F437-2846-44A1-6AE626384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351" y="3138578"/>
            <a:ext cx="962153" cy="96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F49896F-A72D-857D-A10A-12B75F75E7B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90015" y="3138578"/>
            <a:ext cx="2164268" cy="41456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9194F13-B912-07A6-AC01-E5520B9EDC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6525" y="4344220"/>
            <a:ext cx="7843499" cy="237589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1D79EDD-EC47-CBC5-1110-517ED4887D8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85" t="7223" r="8570" b="11814"/>
          <a:stretch/>
        </p:blipFill>
        <p:spPr>
          <a:xfrm>
            <a:off x="4657474" y="3138578"/>
            <a:ext cx="1183093" cy="114107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1C687C8-8765-1055-D63E-251890C8FB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6666" y="3138578"/>
            <a:ext cx="1769892" cy="1149457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Пятиугольник 8">
            <a:extLst>
              <a:ext uri="{FF2B5EF4-FFF2-40B4-BE49-F238E27FC236}">
                <a16:creationId xmlns="" xmlns:a16="http://schemas.microsoft.com/office/drawing/2014/main" id="{66FB3EF3-EE8F-03DE-637F-780DBB21898A}"/>
              </a:ext>
            </a:extLst>
          </p:cNvPr>
          <p:cNvSpPr/>
          <p:nvPr/>
        </p:nvSpPr>
        <p:spPr>
          <a:xfrm>
            <a:off x="167497" y="137886"/>
            <a:ext cx="3673251" cy="1008526"/>
          </a:xfrm>
          <a:prstGeom prst="homePlat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ПЕРСПЕКТИВЫ и ОПЫТ</a:t>
            </a:r>
          </a:p>
        </p:txBody>
      </p:sp>
      <p:sp>
        <p:nvSpPr>
          <p:cNvPr id="9" name="AutoShape 2">
            <a:extLst>
              <a:ext uri="{FF2B5EF4-FFF2-40B4-BE49-F238E27FC236}">
                <a16:creationId xmlns="" xmlns:a16="http://schemas.microsoft.com/office/drawing/2014/main" id="{9695FA38-8D82-D8C1-B91D-E161BB4C82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F0E5B53A-B7CB-5EB3-6B2B-5417CFAC24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 b="67850"/>
          <a:stretch>
            <a:fillRect/>
          </a:stretch>
        </p:blipFill>
        <p:spPr>
          <a:xfrm>
            <a:off x="8390784" y="1629349"/>
            <a:ext cx="3365895" cy="192379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DD9C1F6F-B7D3-88C3-9C0B-610135C5D4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189" t="35768" r="2189" b="23640"/>
          <a:stretch>
            <a:fillRect/>
          </a:stretch>
        </p:blipFill>
        <p:spPr>
          <a:xfrm>
            <a:off x="4601597" y="1385976"/>
            <a:ext cx="3196559" cy="169531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C4E62978-8BB8-5439-2EDC-F78E0E6426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784" t="21985" r="4784" b="19707"/>
          <a:stretch>
            <a:fillRect/>
          </a:stretch>
        </p:blipFill>
        <p:spPr>
          <a:xfrm>
            <a:off x="8222657" y="3709113"/>
            <a:ext cx="3639140" cy="282923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2855286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577946A2-8DCE-4047-9CAE-38128B4BAF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3199363"/>
            <a:ext cx="12192000" cy="3651813"/>
          </a:xfrm>
        </p:spPr>
        <p:txBody>
          <a:bodyPr rtlCol="0"/>
          <a:lstStyle/>
          <a:p>
            <a:pPr algn="ctr"/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Естественно-научная направленность: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Юный геолог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Юный натуралист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Исследователи космоса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F2A2497-8F1A-0368-0395-F1EC56EBCE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/>
          <a:srcRect t="15902" b="15902"/>
          <a:stretch>
            <a:fillRect/>
          </a:stretch>
        </p:blipFill>
        <p:spPr>
          <a:xfrm>
            <a:off x="8668577" y="0"/>
            <a:ext cx="3523423" cy="320618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25167CDC-596F-2604-08DC-9686ECF7B9B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819" b="18819"/>
          <a:stretch>
            <a:fillRect/>
          </a:stretch>
        </p:blipFill>
        <p:spPr/>
      </p:pic>
      <p:sp>
        <p:nvSpPr>
          <p:cNvPr id="16" name="Пятиугольник 8">
            <a:extLst>
              <a:ext uri="{FF2B5EF4-FFF2-40B4-BE49-F238E27FC236}">
                <a16:creationId xmlns="" xmlns:a16="http://schemas.microsoft.com/office/drawing/2014/main" id="{3E6AC364-ACCD-0464-104D-1F86200047DF}"/>
              </a:ext>
            </a:extLst>
          </p:cNvPr>
          <p:cNvSpPr/>
          <p:nvPr/>
        </p:nvSpPr>
        <p:spPr>
          <a:xfrm>
            <a:off x="4670378" y="5842650"/>
            <a:ext cx="3673251" cy="1008526"/>
          </a:xfrm>
          <a:prstGeom prst="homePlat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Реальность и перспективы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6259594-F8D7-E82B-07D5-CA800D29EC93}"/>
              </a:ext>
            </a:extLst>
          </p:cNvPr>
          <p:cNvSpPr txBox="1"/>
          <p:nvPr/>
        </p:nvSpPr>
        <p:spPr>
          <a:xfrm>
            <a:off x="3829593" y="60042"/>
            <a:ext cx="673175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400" u="sng" dirty="0"/>
              <a:t>Научно-техническая </a:t>
            </a:r>
          </a:p>
          <a:p>
            <a:pPr algn="ctr">
              <a:spcAft>
                <a:spcPts val="600"/>
              </a:spcAft>
            </a:pPr>
            <a:r>
              <a:rPr lang="ru-RU" sz="2400" u="sng" dirty="0"/>
              <a:t>направленность: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/>
              <a:t>Техническое конструирование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/>
              <a:t>Робототехника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/>
              <a:t>Компьютерная грамотность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/>
              <a:t>Компьютерная графика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/>
              <a:t>Основы энергетики</a:t>
            </a:r>
          </a:p>
        </p:txBody>
      </p:sp>
      <p:sp>
        <p:nvSpPr>
          <p:cNvPr id="21" name="Пятиугольник 8">
            <a:extLst>
              <a:ext uri="{FF2B5EF4-FFF2-40B4-BE49-F238E27FC236}">
                <a16:creationId xmlns="" xmlns:a16="http://schemas.microsoft.com/office/drawing/2014/main" id="{6C93F6F2-66C0-3662-F79B-806E3FBD9BD6}"/>
              </a:ext>
            </a:extLst>
          </p:cNvPr>
          <p:cNvSpPr/>
          <p:nvPr/>
        </p:nvSpPr>
        <p:spPr>
          <a:xfrm>
            <a:off x="67373" y="1941089"/>
            <a:ext cx="3673251" cy="1008526"/>
          </a:xfrm>
          <a:prstGeom prst="homePlat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Дополнительное образование</a:t>
            </a:r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34" name="Трехмерная модель 33" descr="Шестеренки">
                <a:extLst>
                  <a:ext uri="{FF2B5EF4-FFF2-40B4-BE49-F238E27FC236}">
                    <a16:creationId xmlns:a16="http://schemas.microsoft.com/office/drawing/2014/main" id="{A495A902-2C6C-CA64-6D46-4AA719E074E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94525183"/>
                  </p:ext>
                </p:extLst>
              </p:nvPr>
            </p:nvGraphicFramePr>
            <p:xfrm>
              <a:off x="132755" y="-12093"/>
              <a:ext cx="2134764" cy="1876981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134764" cy="1876981"/>
                    </a:xfrm>
                    <a:prstGeom prst="rect">
                      <a:avLst/>
                    </a:prstGeom>
                  </am3d:spPr>
                  <am3d:camera>
                    <am3d:pos x="0" y="0" z="601063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07604" d="1000000"/>
                    <am3d:preTrans dx="718081" dy="-13902428" dz="156387"/>
                    <am3d:scale>
                      <am3d:sx n="1000000" d="1000000"/>
                      <am3d:sy n="1000000" d="1000000"/>
                      <am3d:sz n="1000000" d="1000000"/>
                    </am3d:scale>
                    <am3d:rot ax="108034" ay="2021619" az="59946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77922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4" name="Трехмерная модель 33" descr="Шестеренки">
                <a:extLst>
                  <a:ext uri="{FF2B5EF4-FFF2-40B4-BE49-F238E27FC236}">
                    <a16:creationId xmlns="" xmlns:a16="http://schemas.microsoft.com/office/drawing/2014/main" id="{A495A902-2C6C-CA64-6D46-4AA719E074E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32755" y="-12093"/>
                <a:ext cx="2134764" cy="18769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40" name="Трехмерная модель 39" descr="Солнечная система">
                <a:extLst>
                  <a:ext uri="{FF2B5EF4-FFF2-40B4-BE49-F238E27FC236}">
                    <a16:creationId xmlns:a16="http://schemas.microsoft.com/office/drawing/2014/main" id="{D1AAF6EA-7A2D-2DC5-1250-4A0A4A13134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98623409"/>
                  </p:ext>
                </p:extLst>
              </p:nvPr>
            </p:nvGraphicFramePr>
            <p:xfrm>
              <a:off x="8970533" y="3019171"/>
              <a:ext cx="3531874" cy="3379555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3531874" cy="3379555"/>
                    </a:xfrm>
                    <a:prstGeom prst="rect">
                      <a:avLst/>
                    </a:prstGeom>
                  </am3d:spPr>
                  <am3d:camera>
                    <am3d:pos x="0" y="0" z="6691403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3" d="1000000"/>
                    <am3d:preTrans dx="-200638" dy="-51960" dz="-12378"/>
                    <am3d:scale>
                      <am3d:sx n="1000000" d="1000000"/>
                      <am3d:sy n="1000000" d="1000000"/>
                      <am3d:sz n="1000000" d="1000000"/>
                    </am3d:scale>
                    <am3d:rot ax="3160619" ay="1881542" az="2058936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516929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0" name="Трехмерная модель 39" descr="Солнечная система">
                <a:extLst>
                  <a:ext uri="{FF2B5EF4-FFF2-40B4-BE49-F238E27FC236}">
                    <a16:creationId xmlns="" xmlns:a16="http://schemas.microsoft.com/office/drawing/2014/main" id="{D1AAF6EA-7A2D-2DC5-1250-4A0A4A13134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8970533" y="3019171"/>
                <a:ext cx="3531874" cy="33795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xmlns="" val="4299176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3343</TotalTime>
  <Words>673</Words>
  <Application>Microsoft Office PowerPoint</Application>
  <PresentationFormat>Произвольный</PresentationFormat>
  <Paragraphs>136</Paragraphs>
  <Slides>14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Кадровое обеспечение</vt:lpstr>
      <vt:lpstr>ФизМатАльянс: строим БУДУЩЕЕ вместе! сотрудничество с университетом, учреждениями СПО,  партнёрство с предприятиями, обучение педагогов </vt:lpstr>
      <vt:lpstr>ОСНОВНАЯ ОБРАЗОВАТЕЛЬНАЯ ПРОГРАММА  </vt:lpstr>
      <vt:lpstr>КУРСЫ ВНЕУРОЧНОЙ ДЕЯТЕЛЬСТИ: </vt:lpstr>
      <vt:lpstr>Учебный план</vt:lpstr>
      <vt:lpstr>Слайд 7</vt:lpstr>
      <vt:lpstr>Слайд 8</vt:lpstr>
      <vt:lpstr>Слайд 9</vt:lpstr>
      <vt:lpstr>Специализированный (многопрофильный) лагерь с круглосуточным пребыванием «Формула единства – путь к успеху» для детей 7-10 классов.</vt:lpstr>
      <vt:lpstr>Photo Collage</vt:lpstr>
      <vt:lpstr>Результаты олимпиад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Аминева Мария Олеговна</dc:creator>
  <cp:lastModifiedBy>GA</cp:lastModifiedBy>
  <cp:revision>283</cp:revision>
  <dcterms:created xsi:type="dcterms:W3CDTF">2024-08-19T06:05:11Z</dcterms:created>
  <dcterms:modified xsi:type="dcterms:W3CDTF">2025-12-01T09:13:42Z</dcterms:modified>
</cp:coreProperties>
</file>