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599" r:id="rId3"/>
    <p:sldId id="600" r:id="rId4"/>
    <p:sldId id="601" r:id="rId5"/>
    <p:sldId id="602" r:id="rId6"/>
    <p:sldId id="603" r:id="rId7"/>
    <p:sldId id="604" r:id="rId8"/>
    <p:sldId id="605" r:id="rId9"/>
    <p:sldId id="607" r:id="rId10"/>
    <p:sldId id="608" r:id="rId11"/>
    <p:sldId id="606" r:id="rId12"/>
    <p:sldId id="609" r:id="rId13"/>
    <p:sldId id="494" r:id="rId14"/>
  </p:sldIdLst>
  <p:sldSz cx="10691813" cy="7559675"/>
  <p:notesSz cx="6797675" cy="9926638"/>
  <p:defaultTextStyle>
    <a:defPPr marL="0" marR="0" indent="0" algn="l" defTabSz="577022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36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9972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67" b="0" i="0" u="none" strike="noStrike" cap="none" spc="0" normalizeH="0" baseline="0">
        <a:ln>
          <a:noFill/>
        </a:ln>
        <a:solidFill>
          <a:srgbClr val="333639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288511" algn="l" defTabSz="89972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67" b="0" i="0" u="none" strike="noStrike" cap="none" spc="0" normalizeH="0" baseline="0">
        <a:ln>
          <a:noFill/>
        </a:ln>
        <a:solidFill>
          <a:srgbClr val="333639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577022" algn="l" defTabSz="89972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67" b="0" i="0" u="none" strike="noStrike" cap="none" spc="0" normalizeH="0" baseline="0">
        <a:ln>
          <a:noFill/>
        </a:ln>
        <a:solidFill>
          <a:srgbClr val="333639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865532" algn="l" defTabSz="89972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67" b="0" i="0" u="none" strike="noStrike" cap="none" spc="0" normalizeH="0" baseline="0">
        <a:ln>
          <a:noFill/>
        </a:ln>
        <a:solidFill>
          <a:srgbClr val="333639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154043" algn="l" defTabSz="89972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67" b="0" i="0" u="none" strike="noStrike" cap="none" spc="0" normalizeH="0" baseline="0">
        <a:ln>
          <a:noFill/>
        </a:ln>
        <a:solidFill>
          <a:srgbClr val="333639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1442555" algn="l" defTabSz="89972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67" b="0" i="0" u="none" strike="noStrike" cap="none" spc="0" normalizeH="0" baseline="0">
        <a:ln>
          <a:noFill/>
        </a:ln>
        <a:solidFill>
          <a:srgbClr val="333639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1731066" algn="l" defTabSz="89972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67" b="0" i="0" u="none" strike="noStrike" cap="none" spc="0" normalizeH="0" baseline="0">
        <a:ln>
          <a:noFill/>
        </a:ln>
        <a:solidFill>
          <a:srgbClr val="333639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2019576" algn="l" defTabSz="89972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67" b="0" i="0" u="none" strike="noStrike" cap="none" spc="0" normalizeH="0" baseline="0">
        <a:ln>
          <a:noFill/>
        </a:ln>
        <a:solidFill>
          <a:srgbClr val="333639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2308087" algn="l" defTabSz="89972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67" b="0" i="0" u="none" strike="noStrike" cap="none" spc="0" normalizeH="0" baseline="0">
        <a:ln>
          <a:noFill/>
        </a:ln>
        <a:solidFill>
          <a:srgbClr val="333639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7C52659-D5AF-4BF8-A4E5-2883B98E0092}">
          <p14:sldIdLst>
            <p14:sldId id="256"/>
            <p14:sldId id="599"/>
            <p14:sldId id="600"/>
            <p14:sldId id="601"/>
            <p14:sldId id="602"/>
            <p14:sldId id="603"/>
            <p14:sldId id="604"/>
            <p14:sldId id="605"/>
            <p14:sldId id="607"/>
            <p14:sldId id="608"/>
            <p14:sldId id="606"/>
            <p14:sldId id="609"/>
            <p14:sldId id="49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66FF33"/>
    <a:srgbClr val="FF66CC"/>
    <a:srgbClr val="004F9F"/>
    <a:srgbClr val="16C2F4"/>
    <a:srgbClr val="FF7C80"/>
    <a:srgbClr val="FF6600"/>
    <a:srgbClr val="FFFFFF"/>
    <a:srgbClr val="F5F5F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F8CFCC"/>
          </a:solidFill>
        </a:fill>
      </a:tcStyle>
    </a:wholeTbl>
    <a:band2H>
      <a:tcTxStyle/>
      <a:tcStyle>
        <a:tcBdr/>
        <a:fill>
          <a:solidFill>
            <a:srgbClr val="FCE8E7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381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381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CFE7D4"/>
          </a:solidFill>
        </a:fill>
      </a:tcStyle>
    </a:wholeTbl>
    <a:band2H>
      <a:tcTxStyle/>
      <a:tcStyle>
        <a:tcBdr/>
        <a:fill>
          <a:solidFill>
            <a:srgbClr val="E9F3EB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381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381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E2E4E7"/>
          </a:solidFill>
        </a:fill>
      </a:tcStyle>
    </a:wholeTbl>
    <a:band2H>
      <a:tcTxStyle/>
      <a:tcStyle>
        <a:tcBdr/>
        <a:fill>
          <a:solidFill>
            <a:srgbClr val="F1F2F4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381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381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4F5FC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33639"/>
        </a:fontRef>
        <a:srgbClr val="3336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33639"/>
              </a:solidFill>
              <a:prstDash val="solid"/>
              <a:round/>
            </a:ln>
          </a:top>
          <a:bottom>
            <a:ln w="254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4F5FC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33639"/>
              </a:solidFill>
              <a:prstDash val="solid"/>
              <a:round/>
            </a:ln>
          </a:top>
          <a:bottom>
            <a:ln w="254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CCCC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333639"/>
          </a:solidFill>
        </a:fill>
      </a:tcStyle>
    </a:firstCol>
    <a:la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381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333639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381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33363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333639"/>
              </a:solidFill>
              <a:prstDash val="solid"/>
              <a:round/>
            </a:ln>
          </a:left>
          <a:right>
            <a:ln w="12700" cap="flat">
              <a:solidFill>
                <a:srgbClr val="333639"/>
              </a:solidFill>
              <a:prstDash val="solid"/>
              <a:round/>
            </a:ln>
          </a:right>
          <a:top>
            <a:ln w="12700" cap="flat">
              <a:solidFill>
                <a:srgbClr val="333639"/>
              </a:solidFill>
              <a:prstDash val="solid"/>
              <a:round/>
            </a:ln>
          </a:top>
          <a:bottom>
            <a:ln w="127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solidFill>
                <a:srgbClr val="333639"/>
              </a:solidFill>
              <a:prstDash val="solid"/>
              <a:round/>
            </a:ln>
          </a:insideH>
          <a:insideV>
            <a:ln w="12700" cap="flat">
              <a:solidFill>
                <a:srgbClr val="333639"/>
              </a:solidFill>
              <a:prstDash val="solid"/>
              <a:round/>
            </a:ln>
          </a:insideV>
        </a:tcBdr>
        <a:fill>
          <a:solidFill>
            <a:srgbClr val="33363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333639"/>
              </a:solidFill>
              <a:prstDash val="solid"/>
              <a:round/>
            </a:ln>
          </a:left>
          <a:right>
            <a:ln w="12700" cap="flat">
              <a:solidFill>
                <a:srgbClr val="333639"/>
              </a:solidFill>
              <a:prstDash val="solid"/>
              <a:round/>
            </a:ln>
          </a:right>
          <a:top>
            <a:ln w="12700" cap="flat">
              <a:solidFill>
                <a:srgbClr val="333639"/>
              </a:solidFill>
              <a:prstDash val="solid"/>
              <a:round/>
            </a:ln>
          </a:top>
          <a:bottom>
            <a:ln w="127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solidFill>
                <a:srgbClr val="333639"/>
              </a:solidFill>
              <a:prstDash val="solid"/>
              <a:round/>
            </a:ln>
          </a:insideH>
          <a:insideV>
            <a:ln w="12700" cap="flat">
              <a:solidFill>
                <a:srgbClr val="333639"/>
              </a:solidFill>
              <a:prstDash val="solid"/>
              <a:round/>
            </a:ln>
          </a:insideV>
        </a:tcBdr>
        <a:fill>
          <a:solidFill>
            <a:srgbClr val="333639">
              <a:alpha val="20000"/>
            </a:srgbClr>
          </a:solidFill>
        </a:fill>
      </a:tcStyle>
    </a:firstCol>
    <a:lastRow>
      <a:tcTxStyle b="on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333639"/>
              </a:solidFill>
              <a:prstDash val="solid"/>
              <a:round/>
            </a:ln>
          </a:left>
          <a:right>
            <a:ln w="12700" cap="flat">
              <a:solidFill>
                <a:srgbClr val="333639"/>
              </a:solidFill>
              <a:prstDash val="solid"/>
              <a:round/>
            </a:ln>
          </a:right>
          <a:top>
            <a:ln w="50800" cap="flat">
              <a:solidFill>
                <a:srgbClr val="333639"/>
              </a:solidFill>
              <a:prstDash val="solid"/>
              <a:round/>
            </a:ln>
          </a:top>
          <a:bottom>
            <a:ln w="127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solidFill>
                <a:srgbClr val="333639"/>
              </a:solidFill>
              <a:prstDash val="solid"/>
              <a:round/>
            </a:ln>
          </a:insideH>
          <a:insideV>
            <a:ln w="12700" cap="flat">
              <a:solidFill>
                <a:srgbClr val="333639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333639"/>
              </a:solidFill>
              <a:prstDash val="solid"/>
              <a:round/>
            </a:ln>
          </a:left>
          <a:right>
            <a:ln w="12700" cap="flat">
              <a:solidFill>
                <a:srgbClr val="333639"/>
              </a:solidFill>
              <a:prstDash val="solid"/>
              <a:round/>
            </a:ln>
          </a:right>
          <a:top>
            <a:ln w="12700" cap="flat">
              <a:solidFill>
                <a:srgbClr val="333639"/>
              </a:solidFill>
              <a:prstDash val="solid"/>
              <a:round/>
            </a:ln>
          </a:top>
          <a:bottom>
            <a:ln w="254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solidFill>
                <a:srgbClr val="333639"/>
              </a:solidFill>
              <a:prstDash val="solid"/>
              <a:round/>
            </a:ln>
          </a:insideH>
          <a:insideV>
            <a:ln w="12700" cap="flat">
              <a:solidFill>
                <a:srgbClr val="333639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97" autoAdjust="0"/>
    <p:restoredTop sz="99314" autoAdjust="0"/>
  </p:normalViewPr>
  <p:slideViewPr>
    <p:cSldViewPr snapToGrid="0" snapToObjects="1">
      <p:cViewPr varScale="1">
        <p:scale>
          <a:sx n="102" d="100"/>
          <a:sy n="102" d="100"/>
        </p:scale>
        <p:origin x="-1662" y="-90"/>
      </p:cViewPr>
      <p:guideLst>
        <p:guide orient="horz" pos="2381"/>
        <p:guide pos="33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  <a:prstGeom prst="rect">
            <a:avLst/>
          </a:prstGeom>
        </p:spPr>
        <p:txBody>
          <a:bodyPr lIns="91391" tIns="45694" rIns="91391" bIns="45694"/>
          <a:lstStyle/>
          <a:p>
            <a:endParaRPr/>
          </a:p>
        </p:txBody>
      </p:sp>
      <p:sp>
        <p:nvSpPr>
          <p:cNvPr id="452" name="Shape 452"/>
          <p:cNvSpPr>
            <a:spLocks noGrp="1"/>
          </p:cNvSpPr>
          <p:nvPr>
            <p:ph type="body" sz="quarter" idx="1"/>
          </p:nvPr>
        </p:nvSpPr>
        <p:spPr>
          <a:xfrm>
            <a:off x="906357" y="4715159"/>
            <a:ext cx="4984962" cy="4466986"/>
          </a:xfrm>
          <a:prstGeom prst="rect">
            <a:avLst/>
          </a:prstGeom>
        </p:spPr>
        <p:txBody>
          <a:bodyPr lIns="91391" tIns="45694" rIns="91391" bIns="45694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479854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899726" latinLnBrk="0">
      <a:defRPr>
        <a:latin typeface="+mn-lt"/>
        <a:ea typeface="+mn-ea"/>
        <a:cs typeface="+mn-cs"/>
        <a:sym typeface="Calibri"/>
      </a:defRPr>
    </a:lvl1pPr>
    <a:lvl2pPr indent="144255" defTabSz="899726" latinLnBrk="0">
      <a:defRPr>
        <a:latin typeface="+mn-lt"/>
        <a:ea typeface="+mn-ea"/>
        <a:cs typeface="+mn-cs"/>
        <a:sym typeface="Calibri"/>
      </a:defRPr>
    </a:lvl2pPr>
    <a:lvl3pPr indent="288511" defTabSz="899726" latinLnBrk="0">
      <a:defRPr>
        <a:latin typeface="+mn-lt"/>
        <a:ea typeface="+mn-ea"/>
        <a:cs typeface="+mn-cs"/>
        <a:sym typeface="Calibri"/>
      </a:defRPr>
    </a:lvl3pPr>
    <a:lvl4pPr indent="432766" defTabSz="899726" latinLnBrk="0">
      <a:defRPr>
        <a:latin typeface="+mn-lt"/>
        <a:ea typeface="+mn-ea"/>
        <a:cs typeface="+mn-cs"/>
        <a:sym typeface="Calibri"/>
      </a:defRPr>
    </a:lvl4pPr>
    <a:lvl5pPr indent="577022" defTabSz="899726" latinLnBrk="0">
      <a:defRPr>
        <a:latin typeface="+mn-lt"/>
        <a:ea typeface="+mn-ea"/>
        <a:cs typeface="+mn-cs"/>
        <a:sym typeface="Calibri"/>
      </a:defRPr>
    </a:lvl5pPr>
    <a:lvl6pPr indent="721277" defTabSz="899726" latinLnBrk="0">
      <a:defRPr>
        <a:latin typeface="+mn-lt"/>
        <a:ea typeface="+mn-ea"/>
        <a:cs typeface="+mn-cs"/>
        <a:sym typeface="Calibri"/>
      </a:defRPr>
    </a:lvl6pPr>
    <a:lvl7pPr indent="865532" defTabSz="899726" latinLnBrk="0">
      <a:defRPr>
        <a:latin typeface="+mn-lt"/>
        <a:ea typeface="+mn-ea"/>
        <a:cs typeface="+mn-cs"/>
        <a:sym typeface="Calibri"/>
      </a:defRPr>
    </a:lvl7pPr>
    <a:lvl8pPr indent="1009788" defTabSz="899726" latinLnBrk="0">
      <a:defRPr>
        <a:latin typeface="+mn-lt"/>
        <a:ea typeface="+mn-ea"/>
        <a:cs typeface="+mn-cs"/>
        <a:sym typeface="Calibri"/>
      </a:defRPr>
    </a:lvl8pPr>
    <a:lvl9pPr indent="1154043" defTabSz="899726" latinLnBrk="0">
      <a:defRPr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938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938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938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938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938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938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938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938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938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938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938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pic" sz="quarter" idx="13"/>
          </p:nvPr>
        </p:nvSpPr>
        <p:spPr>
          <a:xfrm>
            <a:off x="554082" y="3342648"/>
            <a:ext cx="2560190" cy="257580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pic" sz="quarter" idx="14"/>
          </p:nvPr>
        </p:nvSpPr>
        <p:spPr>
          <a:xfrm>
            <a:off x="3346857" y="3342648"/>
            <a:ext cx="2560190" cy="257580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pic" idx="13"/>
          </p:nvPr>
        </p:nvSpPr>
        <p:spPr>
          <a:xfrm>
            <a:off x="-1" y="772409"/>
            <a:ext cx="10691814" cy="601485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a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pic" sz="half" idx="13"/>
          </p:nvPr>
        </p:nvSpPr>
        <p:spPr>
          <a:xfrm>
            <a:off x="-1" y="772409"/>
            <a:ext cx="10691814" cy="300742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ight Imag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0" name="Shape 290"/>
          <p:cNvSpPr>
            <a:spLocks noGrp="1"/>
          </p:cNvSpPr>
          <p:nvPr>
            <p:ph type="pic" sz="half" idx="13"/>
          </p:nvPr>
        </p:nvSpPr>
        <p:spPr>
          <a:xfrm>
            <a:off x="6153361" y="772409"/>
            <a:ext cx="4538452" cy="601485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10022496" y="6393033"/>
            <a:ext cx="228364" cy="228748"/>
          </a:xfrm>
          <a:prstGeom prst="rect">
            <a:avLst/>
          </a:prstGeom>
          <a:ln w="12700">
            <a:miter lim="400000"/>
          </a:ln>
        </p:spPr>
        <p:txBody>
          <a:bodyPr wrap="none" lIns="56721" tIns="56721" rIns="56721" bIns="56721" anchor="ctr">
            <a:spAutoFit/>
          </a:bodyPr>
          <a:lstStyle>
            <a:lvl1pPr algn="r">
              <a:defRPr sz="742">
                <a:solidFill>
                  <a:srgbClr val="77849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34592" y="853164"/>
            <a:ext cx="9622633" cy="1322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6721" tIns="56721" rIns="56721" bIns="56721" anchor="ctr"/>
          <a:lstStyle/>
          <a:p>
            <a:r>
              <a:t>Текст заголовка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34592" y="2175876"/>
            <a:ext cx="9622633" cy="4611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6721" tIns="56721" rIns="56721" bIns="56721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76" r:id="rId5"/>
  </p:sldLayoutIdLst>
  <p:transition spd="med"/>
  <p:txStyles>
    <p:titleStyle>
      <a:lvl1pPr marL="0" marR="0" indent="0" algn="l" defTabSz="75596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75596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75596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75596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75596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75596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75596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75596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75596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81808" marR="0" indent="-181808" algn="l" defTabSz="755961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1pPr>
      <a:lvl2pPr marL="454519" marR="0" indent="-212109" algn="l" defTabSz="755961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2pPr>
      <a:lvl3pPr marL="739351" marR="0" indent="-254531" algn="l" defTabSz="755961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3pPr>
      <a:lvl4pPr marL="1010043" marR="0" indent="-282812" algn="l" defTabSz="755961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4pPr>
      <a:lvl5pPr marL="1252453" marR="0" indent="-282812" algn="l" defTabSz="755961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5pPr>
      <a:lvl6pPr marL="1494863" marR="0" indent="-282812" algn="l" defTabSz="755961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6pPr>
      <a:lvl7pPr marL="1737274" marR="0" indent="-282812" algn="l" defTabSz="755961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7pPr>
      <a:lvl8pPr marL="1979685" marR="0" indent="-282812" algn="l" defTabSz="755961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8pPr>
      <a:lvl9pPr marL="2222095" marR="0" indent="-282812" algn="l" defTabSz="755961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755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1pPr>
      <a:lvl2pPr marL="0" marR="0" indent="242410" algn="r" defTabSz="755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2pPr>
      <a:lvl3pPr marL="0" marR="0" indent="484820" algn="r" defTabSz="755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3pPr>
      <a:lvl4pPr marL="0" marR="0" indent="727231" algn="r" defTabSz="755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4pPr>
      <a:lvl5pPr marL="0" marR="0" indent="969642" algn="r" defTabSz="755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5pPr>
      <a:lvl6pPr marL="0" marR="0" indent="1212052" algn="r" defTabSz="755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6pPr>
      <a:lvl7pPr marL="0" marR="0" indent="1454462" algn="r" defTabSz="755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7pPr>
      <a:lvl8pPr marL="0" marR="0" indent="1696872" algn="r" defTabSz="755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8pPr>
      <a:lvl9pPr marL="0" marR="0" indent="1939283" algn="r" defTabSz="755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947619" cy="7559529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694725"/>
            <a:ext cx="3648456" cy="124358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384300" y="5204117"/>
            <a:ext cx="7575987" cy="4360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3400"/>
              </a:lnSpc>
            </a:pPr>
            <a:endParaRPr lang="ru-RU" sz="3100" dirty="0">
              <a:solidFill>
                <a:srgbClr val="004F9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49500" y="5640134"/>
            <a:ext cx="7782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4F9F"/>
                </a:solidFill>
                <a:latin typeface="Times New Roman"/>
              </a:rPr>
              <a:t> </a:t>
            </a:r>
            <a:endParaRPr lang="ru-RU" sz="1800" dirty="0">
              <a:solidFill>
                <a:srgbClr val="004F9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3883" y="6697013"/>
            <a:ext cx="2691763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400"/>
              </a:lnSpc>
            </a:pPr>
            <a:r>
              <a:rPr lang="ru-RU" sz="1600" dirty="0" smtClean="0">
                <a:solidFill>
                  <a:srgbClr val="004F9F"/>
                </a:solidFill>
                <a:latin typeface="Times New Roman" charset="0"/>
                <a:ea typeface="Times New Roman" charset="0"/>
                <a:cs typeface="Times New Roman" charset="0"/>
              </a:rPr>
              <a:t>декабрь 2025</a:t>
            </a:r>
            <a:r>
              <a:rPr lang="en-US" sz="1600" dirty="0" smtClean="0">
                <a:solidFill>
                  <a:srgbClr val="004F9F"/>
                </a:solidFill>
                <a:latin typeface="Times New Roman" charset="0"/>
                <a:ea typeface="Times New Roman" charset="0"/>
                <a:cs typeface="Times New Roman" charset="0"/>
              </a:rPr>
              <a:t>|</a:t>
            </a:r>
            <a:r>
              <a:rPr lang="ru-RU" sz="1600" dirty="0" smtClean="0">
                <a:solidFill>
                  <a:srgbClr val="004F9F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1600" dirty="0">
                <a:solidFill>
                  <a:srgbClr val="004F9F"/>
                </a:solidFill>
                <a:latin typeface="Times New Roman" charset="0"/>
                <a:ea typeface="Times New Roman" charset="0"/>
                <a:cs typeface="Times New Roman" charset="0"/>
              </a:rPr>
              <a:t>ЯРОСЛАВЛЬ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113881" y="5547685"/>
            <a:ext cx="0" cy="1149328"/>
          </a:xfrm>
          <a:prstGeom prst="line">
            <a:avLst/>
          </a:prstGeom>
          <a:noFill/>
          <a:ln w="12700" cap="flat">
            <a:solidFill>
              <a:srgbClr val="004F9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2059764" y="5711131"/>
            <a:ext cx="8676023" cy="822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ctr" defTabSz="1425786"/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Автофиксация административных правонарушений </a:t>
            </a:r>
            <a:endParaRPr lang="ru-RU" sz="2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425786"/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сфере благоустройства на территории города Ярославля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" y="0"/>
            <a:ext cx="10682483" cy="7526201"/>
          </a:xfrm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9957763" y="235655"/>
            <a:ext cx="423194" cy="1015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rPr sz="660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10</a:t>
            </a:fld>
            <a:endParaRPr sz="66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243150"/>
            <a:ext cx="2255520" cy="7680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7330" y="1767092"/>
            <a:ext cx="8231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19224" y="1767092"/>
            <a:ext cx="8677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  <a:p>
            <a:r>
              <a:rPr lang="ru-RU" sz="3200" b="1" dirty="0" smtClean="0"/>
              <a:t> </a:t>
            </a:r>
            <a:endParaRPr lang="ru-RU" sz="3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083327"/>
              </p:ext>
            </p:extLst>
          </p:nvPr>
        </p:nvGraphicFramePr>
        <p:xfrm>
          <a:off x="340062" y="1436915"/>
          <a:ext cx="9741655" cy="55932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655"/>
              </a:tblGrid>
              <a:tr h="5593278">
                <a:tc>
                  <a:txBody>
                    <a:bodyPr/>
                    <a:lstStyle/>
                    <a:p>
                      <a:pPr marL="0" marR="0" indent="0" algn="ctr" defTabSz="7559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Разрушение фасада 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086098" y="301558"/>
            <a:ext cx="67390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25786"/>
            <a:r>
              <a:rPr lang="ru-RU" sz="2800" b="1" kern="1200" dirty="0" smtClean="0">
                <a:solidFill>
                  <a:srgbClr val="004EA2"/>
                </a:solidFill>
              </a:rPr>
              <a:t>Виды фиксируемых нарушений </a:t>
            </a:r>
          </a:p>
          <a:p>
            <a:pPr algn="ctr" defTabSz="1425786"/>
            <a:r>
              <a:rPr lang="ru-RU" sz="2800" b="1" kern="1200" dirty="0" smtClean="0">
                <a:solidFill>
                  <a:srgbClr val="004EA2"/>
                </a:solidFill>
              </a:rPr>
              <a:t>в </a:t>
            </a:r>
            <a:r>
              <a:rPr lang="ru-RU" sz="2800" b="1" kern="1200" dirty="0">
                <a:solidFill>
                  <a:srgbClr val="004EA2"/>
                </a:solidFill>
              </a:rPr>
              <a:t>сфере благоустройства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4217436"/>
            <a:ext cx="7389845" cy="2781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73" y="1967148"/>
            <a:ext cx="7148026" cy="272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8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" y="0"/>
            <a:ext cx="10682483" cy="7526201"/>
          </a:xfrm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9957763" y="235655"/>
            <a:ext cx="423194" cy="1015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rPr sz="660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11</a:t>
            </a:fld>
            <a:endParaRPr sz="66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243150"/>
            <a:ext cx="2255520" cy="7680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7330" y="1767092"/>
            <a:ext cx="8231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19224" y="1767092"/>
            <a:ext cx="8677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  <a:p>
            <a:r>
              <a:rPr lang="ru-RU" sz="3200" b="1" dirty="0" smtClean="0"/>
              <a:t> </a:t>
            </a:r>
            <a:endParaRPr lang="ru-RU" sz="3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89594"/>
              </p:ext>
            </p:extLst>
          </p:nvPr>
        </p:nvGraphicFramePr>
        <p:xfrm>
          <a:off x="340062" y="1436915"/>
          <a:ext cx="9741655" cy="55932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655"/>
              </a:tblGrid>
              <a:tr h="5593278">
                <a:tc>
                  <a:txBody>
                    <a:bodyPr/>
                    <a:lstStyle/>
                    <a:p>
                      <a:pPr marL="0" marR="0" indent="0" algn="ctr" defTabSz="7559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Сосульки, наледь и снежные образования 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086098" y="301558"/>
            <a:ext cx="67390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25786"/>
            <a:r>
              <a:rPr lang="ru-RU" sz="2800" b="1" kern="1200" dirty="0" smtClean="0">
                <a:solidFill>
                  <a:srgbClr val="004EA2"/>
                </a:solidFill>
              </a:rPr>
              <a:t>Виды фиксируемых нарушений </a:t>
            </a:r>
          </a:p>
          <a:p>
            <a:pPr algn="ctr" defTabSz="1425786"/>
            <a:r>
              <a:rPr lang="ru-RU" sz="2800" b="1" kern="1200" dirty="0" smtClean="0">
                <a:solidFill>
                  <a:srgbClr val="004EA2"/>
                </a:solidFill>
              </a:rPr>
              <a:t>в </a:t>
            </a:r>
            <a:r>
              <a:rPr lang="ru-RU" sz="2800" b="1" kern="1200" dirty="0">
                <a:solidFill>
                  <a:srgbClr val="004EA2"/>
                </a:solidFill>
              </a:rPr>
              <a:t>сфере благоустройства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7" y="2167202"/>
            <a:ext cx="9650561" cy="470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" y="0"/>
            <a:ext cx="10682483" cy="7526201"/>
          </a:xfrm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9957763" y="235655"/>
            <a:ext cx="423194" cy="1015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rPr sz="660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12</a:t>
            </a:fld>
            <a:endParaRPr sz="66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243150"/>
            <a:ext cx="2255520" cy="7680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7330" y="1767092"/>
            <a:ext cx="8231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19224" y="1767092"/>
            <a:ext cx="8677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  <a:p>
            <a:r>
              <a:rPr lang="ru-RU" sz="3200" b="1" dirty="0" smtClean="0"/>
              <a:t> </a:t>
            </a:r>
            <a:endParaRPr lang="ru-RU" sz="3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485449"/>
              </p:ext>
            </p:extLst>
          </p:nvPr>
        </p:nvGraphicFramePr>
        <p:xfrm>
          <a:off x="340062" y="1436915"/>
          <a:ext cx="9741655" cy="55932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655"/>
              </a:tblGrid>
              <a:tr h="5593278">
                <a:tc>
                  <a:txBody>
                    <a:bodyPr/>
                    <a:lstStyle/>
                    <a:p>
                      <a:pPr marL="2155825" marR="0" indent="0" algn="ctr" defTabSz="7559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793988" y="208217"/>
            <a:ext cx="70311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25786"/>
            <a:r>
              <a:rPr lang="ru-RU" sz="2400" b="1" kern="1200" dirty="0" smtClean="0">
                <a:solidFill>
                  <a:srgbClr val="004EA2"/>
                </a:solidFill>
              </a:rPr>
              <a:t>Результаты работы по </a:t>
            </a:r>
            <a:r>
              <a:rPr lang="ru-RU" sz="2400" b="1" kern="1200" dirty="0" err="1" smtClean="0">
                <a:solidFill>
                  <a:srgbClr val="004EA2"/>
                </a:solidFill>
              </a:rPr>
              <a:t>автофиксации</a:t>
            </a:r>
            <a:r>
              <a:rPr lang="ru-RU" sz="2400" b="1" kern="1200" dirty="0" smtClean="0">
                <a:solidFill>
                  <a:srgbClr val="004EA2"/>
                </a:solidFill>
              </a:rPr>
              <a:t> административных правонарушений </a:t>
            </a:r>
            <a:endParaRPr lang="ru-RU" sz="2400" b="1" kern="1200" dirty="0" smtClean="0">
              <a:solidFill>
                <a:srgbClr val="004EA2"/>
              </a:solidFill>
            </a:endParaRPr>
          </a:p>
          <a:p>
            <a:pPr algn="ctr" defTabSz="1425786"/>
            <a:r>
              <a:rPr lang="ru-RU" sz="2400" b="1" kern="1200" dirty="0" smtClean="0">
                <a:solidFill>
                  <a:srgbClr val="004EA2"/>
                </a:solidFill>
              </a:rPr>
              <a:t>в </a:t>
            </a:r>
            <a:r>
              <a:rPr lang="ru-RU" sz="2400" b="1" kern="1200" dirty="0" smtClean="0">
                <a:solidFill>
                  <a:srgbClr val="004EA2"/>
                </a:solidFill>
              </a:rPr>
              <a:t>сфере благоустройства в 2025 году</a:t>
            </a:r>
            <a:endParaRPr lang="ru-RU" sz="2400" b="1" kern="1200" dirty="0">
              <a:solidFill>
                <a:srgbClr val="004EA2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923662"/>
              </p:ext>
            </p:extLst>
          </p:nvPr>
        </p:nvGraphicFramePr>
        <p:xfrm>
          <a:off x="575613" y="1530221"/>
          <a:ext cx="9506103" cy="5558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90909"/>
                <a:gridCol w="1846493"/>
                <a:gridCol w="3168701"/>
              </a:tblGrid>
              <a:tr h="415587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Вид нарушения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Привлечение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к административной ответственности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54564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количество постановлений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сумма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(руб.)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25711">
                <a:tc>
                  <a:txBody>
                    <a:bodyPr/>
                    <a:lstStyle/>
                    <a:p>
                      <a:pPr algn="just"/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Парковка на озелененной территории</a:t>
                      </a:r>
                      <a:endParaRPr lang="ru-RU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5  812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24 957 000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625711">
                <a:tc>
                  <a:txBody>
                    <a:bodyPr/>
                    <a:lstStyle/>
                    <a:p>
                      <a:pPr algn="just"/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Наличие надписей, рисунков, графических изображений на фасаде </a:t>
                      </a:r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административных зданий </a:t>
                      </a:r>
                      <a:endParaRPr lang="ru-RU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444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7 502 000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625711">
                <a:tc>
                  <a:txBody>
                    <a:bodyPr/>
                    <a:lstStyle/>
                    <a:p>
                      <a:pPr algn="just"/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Наличие</a:t>
                      </a:r>
                      <a:r>
                        <a:rPr lang="ru-RU" sz="1600" b="0" baseline="0" dirty="0" smtClean="0">
                          <a:latin typeface="Arial" pitchFamily="34" charset="0"/>
                          <a:cs typeface="Arial" pitchFamily="34" charset="0"/>
                        </a:rPr>
                        <a:t> мусора на земельном участке</a:t>
                      </a:r>
                      <a:endParaRPr lang="ru-RU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976 000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625711">
                <a:tc>
                  <a:txBody>
                    <a:bodyPr/>
                    <a:lstStyle/>
                    <a:p>
                      <a:pPr algn="just"/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Наличие мусора на контейнерной площадке</a:t>
                      </a:r>
                      <a:endParaRPr lang="ru-RU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1 143 000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672925">
                <a:tc>
                  <a:txBody>
                    <a:bodyPr/>
                    <a:lstStyle/>
                    <a:p>
                      <a:pPr algn="just"/>
                      <a:r>
                        <a:rPr lang="ru-RU" sz="16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Roboto Light"/>
                        </a:rPr>
                        <a:t>Произрастание борщевика Сосновского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2 141 000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625711">
                <a:tc>
                  <a:txBody>
                    <a:bodyPr/>
                    <a:lstStyle/>
                    <a:p>
                      <a:pPr algn="just"/>
                      <a:r>
                        <a:rPr lang="ru-RU" sz="16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Roboto Light"/>
                        </a:rPr>
                        <a:t>Иные нарушения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298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7 795 000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625711">
                <a:tc>
                  <a:txBody>
                    <a:bodyPr/>
                    <a:lstStyle/>
                    <a:p>
                      <a:pPr algn="r"/>
                      <a:r>
                        <a:rPr lang="ru-RU" sz="16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Roboto Light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6 672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44 514 000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680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6"/>
          <a:stretch/>
        </p:blipFill>
        <p:spPr>
          <a:xfrm>
            <a:off x="0" y="509665"/>
            <a:ext cx="10691813" cy="647274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4784330" y="5126636"/>
            <a:ext cx="0" cy="1086787"/>
          </a:xfrm>
          <a:prstGeom prst="line">
            <a:avLst/>
          </a:prstGeom>
          <a:noFill/>
          <a:ln w="12700" cap="flat">
            <a:solidFill>
              <a:srgbClr val="004F9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Прямоугольник 11"/>
          <p:cNvSpPr/>
          <p:nvPr/>
        </p:nvSpPr>
        <p:spPr>
          <a:xfrm>
            <a:off x="5032756" y="5459063"/>
            <a:ext cx="5396196" cy="4360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3100" dirty="0">
                <a:solidFill>
                  <a:srgbClr val="004F9F"/>
                </a:solidFill>
                <a:latin typeface="Times New Roman" charset="0"/>
                <a:ea typeface="Times New Roman" charset="0"/>
                <a:cs typeface="Times New Roman" charset="0"/>
              </a:rPr>
              <a:t>СПАСИБО ЗА ВНИМАНИЕ!</a:t>
            </a: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25" y="4925504"/>
            <a:ext cx="3441421" cy="117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202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" y="33474"/>
            <a:ext cx="10682483" cy="7526201"/>
          </a:xfrm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9957763" y="235655"/>
            <a:ext cx="423194" cy="1015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rPr sz="660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2</a:t>
            </a:fld>
            <a:endParaRPr sz="66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243150"/>
            <a:ext cx="2255520" cy="7680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7330" y="1767092"/>
            <a:ext cx="8231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19224" y="1767092"/>
            <a:ext cx="8677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  <a:p>
            <a:r>
              <a:rPr lang="ru-RU" sz="3200" b="1" dirty="0" smtClean="0"/>
              <a:t> </a:t>
            </a:r>
            <a:endParaRPr lang="ru-RU" sz="3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146501"/>
              </p:ext>
            </p:extLst>
          </p:nvPr>
        </p:nvGraphicFramePr>
        <p:xfrm>
          <a:off x="340062" y="1436915"/>
          <a:ext cx="9741655" cy="55932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655"/>
              </a:tblGrid>
              <a:tr h="5593278">
                <a:tc>
                  <a:txBody>
                    <a:bodyPr/>
                    <a:lstStyle/>
                    <a:p>
                      <a:pPr marL="0" marR="0" indent="0" algn="just" defTabSz="7559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710013" y="317919"/>
            <a:ext cx="70971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25786"/>
            <a:r>
              <a:rPr lang="ru-RU" sz="2800" b="1" kern="1200" dirty="0">
                <a:solidFill>
                  <a:srgbClr val="004EA2"/>
                </a:solidFill>
              </a:rPr>
              <a:t>Административное </a:t>
            </a:r>
            <a:r>
              <a:rPr lang="ru-RU" sz="2800" b="1" kern="1200" dirty="0" smtClean="0">
                <a:solidFill>
                  <a:srgbClr val="004EA2"/>
                </a:solidFill>
              </a:rPr>
              <a:t>деление </a:t>
            </a:r>
          </a:p>
          <a:p>
            <a:pPr algn="ctr" defTabSz="1425786"/>
            <a:r>
              <a:rPr lang="ru-RU" sz="2800" b="1" kern="1200" dirty="0" smtClean="0">
                <a:solidFill>
                  <a:srgbClr val="004EA2"/>
                </a:solidFill>
              </a:rPr>
              <a:t>города </a:t>
            </a:r>
            <a:r>
              <a:rPr lang="ru-RU" sz="2800" b="1" kern="1200" dirty="0">
                <a:solidFill>
                  <a:srgbClr val="004EA2"/>
                </a:solidFill>
              </a:rPr>
              <a:t>Ярославля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1272025"/>
            <a:ext cx="9631899" cy="596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0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" y="0"/>
            <a:ext cx="10682483" cy="7526201"/>
          </a:xfrm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9957763" y="235655"/>
            <a:ext cx="423194" cy="1015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rPr sz="660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3</a:t>
            </a:fld>
            <a:endParaRPr sz="66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243150"/>
            <a:ext cx="2255520" cy="7680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7330" y="1767092"/>
            <a:ext cx="8231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19224" y="1767092"/>
            <a:ext cx="8677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  <a:p>
            <a:r>
              <a:rPr lang="ru-RU" sz="3200" b="1" dirty="0" smtClean="0"/>
              <a:t> </a:t>
            </a:r>
            <a:endParaRPr lang="ru-RU" sz="3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343500"/>
              </p:ext>
            </p:extLst>
          </p:nvPr>
        </p:nvGraphicFramePr>
        <p:xfrm>
          <a:off x="340062" y="1436915"/>
          <a:ext cx="9741655" cy="55932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655"/>
              </a:tblGrid>
              <a:tr h="5593278">
                <a:tc>
                  <a:txBody>
                    <a:bodyPr/>
                    <a:lstStyle/>
                    <a:p>
                      <a:pPr marL="0" marR="0" indent="0" algn="just" defTabSz="7559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086098" y="301558"/>
            <a:ext cx="67390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25786"/>
            <a:r>
              <a:rPr lang="ru-RU" sz="2800" b="1" kern="1200" dirty="0" smtClean="0">
                <a:solidFill>
                  <a:srgbClr val="004EA2"/>
                </a:solidFill>
              </a:rPr>
              <a:t>Административные комиссии районов </a:t>
            </a:r>
            <a:endParaRPr lang="ru-RU" sz="2800" b="1" kern="1200" dirty="0">
              <a:solidFill>
                <a:srgbClr val="004EA2"/>
              </a:solidFill>
            </a:endParaRPr>
          </a:p>
          <a:p>
            <a:pPr algn="ctr" defTabSz="1425786"/>
            <a:r>
              <a:rPr lang="ru-RU" sz="2800" b="1" kern="1200" dirty="0">
                <a:solidFill>
                  <a:srgbClr val="004EA2"/>
                </a:solidFill>
              </a:rPr>
              <a:t>города Ярославля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7" y="1268601"/>
            <a:ext cx="9795355" cy="576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0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" y="0"/>
            <a:ext cx="10682483" cy="7526201"/>
          </a:xfrm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9957763" y="235655"/>
            <a:ext cx="423194" cy="1015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rPr sz="660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4</a:t>
            </a:fld>
            <a:endParaRPr sz="66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243150"/>
            <a:ext cx="2255520" cy="7680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7330" y="1767092"/>
            <a:ext cx="8231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19224" y="1767092"/>
            <a:ext cx="8677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  <a:p>
            <a:r>
              <a:rPr lang="ru-RU" sz="3200" b="1" dirty="0" smtClean="0"/>
              <a:t> </a:t>
            </a:r>
            <a:endParaRPr lang="ru-RU" sz="3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727015"/>
              </p:ext>
            </p:extLst>
          </p:nvPr>
        </p:nvGraphicFramePr>
        <p:xfrm>
          <a:off x="340062" y="1436915"/>
          <a:ext cx="9741655" cy="55932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655"/>
              </a:tblGrid>
              <a:tr h="5593278">
                <a:tc>
                  <a:txBody>
                    <a:bodyPr/>
                    <a:lstStyle/>
                    <a:p>
                      <a:pPr marL="0" marR="0" indent="0" algn="just" defTabSz="7559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086098" y="301558"/>
            <a:ext cx="67390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25786"/>
            <a:r>
              <a:rPr lang="ru-RU" sz="2800" b="1" kern="1200" dirty="0" smtClean="0">
                <a:solidFill>
                  <a:srgbClr val="004EA2"/>
                </a:solidFill>
              </a:rPr>
              <a:t>Автофиксация </a:t>
            </a:r>
            <a:r>
              <a:rPr lang="ru-RU" sz="2800" b="1" kern="1200" dirty="0">
                <a:solidFill>
                  <a:srgbClr val="004EA2"/>
                </a:solidFill>
              </a:rPr>
              <a:t>нарушений </a:t>
            </a:r>
            <a:endParaRPr lang="ru-RU" sz="2800" b="1" kern="1200" dirty="0" smtClean="0">
              <a:solidFill>
                <a:srgbClr val="004EA2"/>
              </a:solidFill>
            </a:endParaRPr>
          </a:p>
          <a:p>
            <a:pPr algn="ctr" defTabSz="1425786"/>
            <a:r>
              <a:rPr lang="ru-RU" sz="2800" b="1" kern="1200" dirty="0" smtClean="0">
                <a:solidFill>
                  <a:srgbClr val="004EA2"/>
                </a:solidFill>
              </a:rPr>
              <a:t>в </a:t>
            </a:r>
            <a:r>
              <a:rPr lang="ru-RU" sz="2800" b="1" kern="1200" dirty="0">
                <a:solidFill>
                  <a:srgbClr val="004EA2"/>
                </a:solidFill>
              </a:rPr>
              <a:t>сфере благоустройства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72" y="3763100"/>
            <a:ext cx="4412505" cy="33093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594" y="3763100"/>
            <a:ext cx="4961325" cy="33093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23" y="1286520"/>
            <a:ext cx="3968216" cy="263499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1" y="1359542"/>
            <a:ext cx="3978427" cy="256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46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" y="0"/>
            <a:ext cx="10682483" cy="7526201"/>
          </a:xfrm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9957763" y="235655"/>
            <a:ext cx="423194" cy="1015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rPr sz="660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5</a:t>
            </a:fld>
            <a:endParaRPr sz="66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243150"/>
            <a:ext cx="2255520" cy="7680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7330" y="1767092"/>
            <a:ext cx="8231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19224" y="1767092"/>
            <a:ext cx="8677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  <a:p>
            <a:r>
              <a:rPr lang="ru-RU" sz="3200" b="1" dirty="0" smtClean="0"/>
              <a:t> </a:t>
            </a:r>
            <a:endParaRPr lang="ru-RU" sz="3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631314"/>
              </p:ext>
            </p:extLst>
          </p:nvPr>
        </p:nvGraphicFramePr>
        <p:xfrm>
          <a:off x="340062" y="1436915"/>
          <a:ext cx="9741655" cy="55932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655"/>
              </a:tblGrid>
              <a:tr h="5593278">
                <a:tc>
                  <a:txBody>
                    <a:bodyPr/>
                    <a:lstStyle/>
                    <a:p>
                      <a:pPr marL="0" marR="0" indent="0" algn="ctr" defTabSz="7559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ctr" defTabSz="7559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2155825" algn="l"/>
                        </a:tabLst>
                        <a:defRPr/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Борщевик Сосновского</a:t>
                      </a:r>
                    </a:p>
                    <a:p>
                      <a:pPr marL="0" marR="0" indent="0" algn="ctr" defTabSz="7559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086098" y="301558"/>
            <a:ext cx="67390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25786"/>
            <a:r>
              <a:rPr lang="ru-RU" sz="2800" b="1" kern="1200" dirty="0" smtClean="0">
                <a:solidFill>
                  <a:srgbClr val="004EA2"/>
                </a:solidFill>
              </a:rPr>
              <a:t>Виды фиксируемых нарушений </a:t>
            </a:r>
          </a:p>
          <a:p>
            <a:pPr algn="ctr" defTabSz="1425786"/>
            <a:r>
              <a:rPr lang="ru-RU" sz="2800" b="1" kern="1200" dirty="0" smtClean="0">
                <a:solidFill>
                  <a:srgbClr val="004EA2"/>
                </a:solidFill>
              </a:rPr>
              <a:t>в </a:t>
            </a:r>
            <a:r>
              <a:rPr lang="ru-RU" sz="2800" b="1" kern="1200" dirty="0">
                <a:solidFill>
                  <a:srgbClr val="004EA2"/>
                </a:solidFill>
              </a:rPr>
              <a:t>сфере благоустройства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8" y="2425958"/>
            <a:ext cx="4893100" cy="43365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65" y="2425958"/>
            <a:ext cx="4893100" cy="433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0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" y="0"/>
            <a:ext cx="10682483" cy="7526201"/>
          </a:xfrm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9957763" y="235655"/>
            <a:ext cx="423194" cy="1015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rPr sz="660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6</a:t>
            </a:fld>
            <a:endParaRPr sz="66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243150"/>
            <a:ext cx="2255520" cy="7680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7330" y="1767092"/>
            <a:ext cx="8231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19224" y="1767092"/>
            <a:ext cx="8677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  <a:p>
            <a:r>
              <a:rPr lang="ru-RU" sz="3200" b="1" dirty="0" smtClean="0"/>
              <a:t> </a:t>
            </a:r>
            <a:endParaRPr lang="ru-RU" sz="3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093116"/>
              </p:ext>
            </p:extLst>
          </p:nvPr>
        </p:nvGraphicFramePr>
        <p:xfrm>
          <a:off x="340062" y="1436915"/>
          <a:ext cx="9741655" cy="55932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655"/>
              </a:tblGrid>
              <a:tr h="5593278">
                <a:tc>
                  <a:txBody>
                    <a:bodyPr/>
                    <a:lstStyle/>
                    <a:p>
                      <a:pPr marL="0" marR="0" indent="0" algn="just" defTabSz="7559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086098" y="301558"/>
            <a:ext cx="67390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25786"/>
            <a:r>
              <a:rPr lang="ru-RU" sz="2800" b="1" kern="1200" dirty="0" smtClean="0">
                <a:solidFill>
                  <a:srgbClr val="004EA2"/>
                </a:solidFill>
              </a:rPr>
              <a:t>Виды фиксируемых нарушений </a:t>
            </a:r>
          </a:p>
          <a:p>
            <a:pPr algn="ctr" defTabSz="1425786"/>
            <a:r>
              <a:rPr lang="ru-RU" sz="2800" b="1" kern="1200" dirty="0" smtClean="0">
                <a:solidFill>
                  <a:srgbClr val="004EA2"/>
                </a:solidFill>
              </a:rPr>
              <a:t>в </a:t>
            </a:r>
            <a:r>
              <a:rPr lang="ru-RU" sz="2800" b="1" kern="1200" dirty="0">
                <a:solidFill>
                  <a:srgbClr val="004EA2"/>
                </a:solidFill>
              </a:rPr>
              <a:t>сфере благоустройства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91142" y="1365875"/>
            <a:ext cx="47788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55961" hangingPunct="1">
              <a:defRPr/>
            </a:pPr>
            <a:r>
              <a:rPr lang="ru-RU" sz="2800" b="1" dirty="0">
                <a:solidFill>
                  <a:srgbClr val="FF0000"/>
                </a:solidFill>
              </a:rPr>
              <a:t>Мусор на земельном участке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1889095"/>
            <a:ext cx="6394177" cy="29935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56" y="4338736"/>
            <a:ext cx="7492944" cy="275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6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" y="0"/>
            <a:ext cx="10682483" cy="7526201"/>
          </a:xfrm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9957763" y="235655"/>
            <a:ext cx="423194" cy="1015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rPr sz="660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7</a:t>
            </a:fld>
            <a:endParaRPr sz="66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243150"/>
            <a:ext cx="2255520" cy="7680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7330" y="1767092"/>
            <a:ext cx="8231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19224" y="1767092"/>
            <a:ext cx="8677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  <a:p>
            <a:r>
              <a:rPr lang="ru-RU" sz="3200" b="1" dirty="0" smtClean="0"/>
              <a:t> </a:t>
            </a:r>
            <a:endParaRPr lang="ru-RU" sz="3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703754"/>
              </p:ext>
            </p:extLst>
          </p:nvPr>
        </p:nvGraphicFramePr>
        <p:xfrm>
          <a:off x="340062" y="1436915"/>
          <a:ext cx="9741655" cy="55932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655"/>
              </a:tblGrid>
              <a:tr h="5593278">
                <a:tc>
                  <a:txBody>
                    <a:bodyPr/>
                    <a:lstStyle/>
                    <a:p>
                      <a:pPr marL="0" marR="0" indent="0" algn="ctr" defTabSz="7559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Мусор в</a:t>
                      </a:r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</a:rPr>
                        <a:t> границах</a:t>
                      </a:r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 контейнерной площадки</a:t>
                      </a:r>
                    </a:p>
                    <a:p>
                      <a:pPr marL="2416175" marR="0" indent="0" algn="ctr" defTabSz="7559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086098" y="301558"/>
            <a:ext cx="67390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25786"/>
            <a:r>
              <a:rPr lang="ru-RU" sz="2800" b="1" kern="1200" dirty="0" smtClean="0">
                <a:solidFill>
                  <a:srgbClr val="004EA2"/>
                </a:solidFill>
              </a:rPr>
              <a:t>Виды фиксируемых нарушений </a:t>
            </a:r>
          </a:p>
          <a:p>
            <a:pPr algn="ctr" defTabSz="1425786"/>
            <a:r>
              <a:rPr lang="ru-RU" sz="2800" b="1" kern="1200" dirty="0" smtClean="0">
                <a:solidFill>
                  <a:srgbClr val="004EA2"/>
                </a:solidFill>
              </a:rPr>
              <a:t>в </a:t>
            </a:r>
            <a:r>
              <a:rPr lang="ru-RU" sz="2800" b="1" kern="1200" dirty="0">
                <a:solidFill>
                  <a:srgbClr val="004EA2"/>
                </a:solidFill>
              </a:rPr>
              <a:t>сфере благоустройства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1941388"/>
            <a:ext cx="6617085" cy="32465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6" y="4450702"/>
            <a:ext cx="6942686" cy="279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7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" y="0"/>
            <a:ext cx="10682483" cy="7526201"/>
          </a:xfrm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9957763" y="235655"/>
            <a:ext cx="423194" cy="1015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rPr sz="660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8</a:t>
            </a:fld>
            <a:endParaRPr sz="66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243150"/>
            <a:ext cx="2255520" cy="7680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7330" y="1767092"/>
            <a:ext cx="8231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19224" y="1767092"/>
            <a:ext cx="8677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  <a:p>
            <a:r>
              <a:rPr lang="ru-RU" sz="3200" b="1" dirty="0" smtClean="0"/>
              <a:t> </a:t>
            </a:r>
            <a:endParaRPr lang="ru-RU" sz="3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908906"/>
              </p:ext>
            </p:extLst>
          </p:nvPr>
        </p:nvGraphicFramePr>
        <p:xfrm>
          <a:off x="340062" y="1436915"/>
          <a:ext cx="9741655" cy="55932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655"/>
              </a:tblGrid>
              <a:tr h="5593278">
                <a:tc>
                  <a:txBody>
                    <a:bodyPr/>
                    <a:lstStyle/>
                    <a:p>
                      <a:pPr marL="0" marR="0" indent="0" algn="ctr" defTabSz="7559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Надписи, рисунки, графические изображения</a:t>
                      </a:r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br>
                        <a:rPr lang="ru-RU" sz="2800" b="1" baseline="0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(МКД, КП, нежилое здание, ограждение)</a:t>
                      </a:r>
                    </a:p>
                    <a:p>
                      <a:pPr marL="0" marR="0" indent="0" algn="ctr" defTabSz="7559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086098" y="301558"/>
            <a:ext cx="67390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25786"/>
            <a:r>
              <a:rPr lang="ru-RU" sz="2800" b="1" kern="1200" dirty="0" smtClean="0">
                <a:solidFill>
                  <a:srgbClr val="004EA2"/>
                </a:solidFill>
              </a:rPr>
              <a:t>Виды фиксируемых нарушений </a:t>
            </a:r>
          </a:p>
          <a:p>
            <a:pPr algn="ctr" defTabSz="1425786"/>
            <a:r>
              <a:rPr lang="ru-RU" sz="2800" b="1" kern="1200" dirty="0" smtClean="0">
                <a:solidFill>
                  <a:srgbClr val="004EA2"/>
                </a:solidFill>
              </a:rPr>
              <a:t>в </a:t>
            </a:r>
            <a:r>
              <a:rPr lang="ru-RU" sz="2800" b="1" kern="1200" dirty="0">
                <a:solidFill>
                  <a:srgbClr val="004EA2"/>
                </a:solidFill>
              </a:rPr>
              <a:t>сфере благоустройства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126" y="4664813"/>
            <a:ext cx="4670297" cy="19044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4664813"/>
            <a:ext cx="4888376" cy="19044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126" y="2411108"/>
            <a:ext cx="4666700" cy="18954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9" y="2411108"/>
            <a:ext cx="4865215" cy="18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5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" y="0"/>
            <a:ext cx="10682483" cy="7526201"/>
          </a:xfrm>
          <a:prstGeom prst="rect">
            <a:avLst/>
          </a:prstGeom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9957763" y="235655"/>
            <a:ext cx="423194" cy="1015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rPr sz="6600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9</a:t>
            </a:fld>
            <a:endParaRPr sz="6600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8" y="243150"/>
            <a:ext cx="2255520" cy="7680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7330" y="1767092"/>
            <a:ext cx="8231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19224" y="1767092"/>
            <a:ext cx="8677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  <a:p>
            <a:r>
              <a:rPr lang="ru-RU" sz="3200" b="1" dirty="0" smtClean="0"/>
              <a:t> </a:t>
            </a:r>
            <a:endParaRPr lang="ru-RU" sz="3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002508"/>
              </p:ext>
            </p:extLst>
          </p:nvPr>
        </p:nvGraphicFramePr>
        <p:xfrm>
          <a:off x="340062" y="1436915"/>
          <a:ext cx="9741655" cy="55932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655"/>
              </a:tblGrid>
              <a:tr h="5593278">
                <a:tc>
                  <a:txBody>
                    <a:bodyPr/>
                    <a:lstStyle/>
                    <a:p>
                      <a:pPr marL="0" marR="0" indent="0" algn="ctr" defTabSz="7559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Парковка на озелененной территории 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086098" y="301558"/>
            <a:ext cx="67390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25786"/>
            <a:r>
              <a:rPr lang="ru-RU" sz="2800" b="1" kern="1200" dirty="0" smtClean="0">
                <a:solidFill>
                  <a:srgbClr val="004EA2"/>
                </a:solidFill>
              </a:rPr>
              <a:t>Виды фиксируемых нарушений </a:t>
            </a:r>
          </a:p>
          <a:p>
            <a:pPr algn="ctr" defTabSz="1425786"/>
            <a:r>
              <a:rPr lang="ru-RU" sz="2800" b="1" kern="1200" dirty="0" smtClean="0">
                <a:solidFill>
                  <a:srgbClr val="004EA2"/>
                </a:solidFill>
              </a:rPr>
              <a:t>в </a:t>
            </a:r>
            <a:r>
              <a:rPr lang="ru-RU" sz="2800" b="1" kern="1200" dirty="0">
                <a:solidFill>
                  <a:srgbClr val="004EA2"/>
                </a:solidFill>
              </a:rPr>
              <a:t>сфере благоустройства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70" y="1967146"/>
            <a:ext cx="5081329" cy="51344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2" y="1967147"/>
            <a:ext cx="4253452" cy="52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5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52B75"/>
        </a:solidFill>
        <a:ln w="12700">
          <a:miter lim="400000"/>
        </a:ln>
      </a:spPr>
      <a:bodyPr lIns="27283" tIns="27283" rIns="27283" bIns="27283" anchor="ctr"/>
      <a:lstStyle>
        <a:defPPr algn="ctr">
          <a:defRPr sz="745">
            <a:solidFill>
              <a:srgbClr val="F4F5FC"/>
            </a:solidFill>
            <a:latin typeface="Arial" charset="0"/>
            <a:ea typeface="Arial" charset="0"/>
            <a:cs typeface="Arial" charset="0"/>
          </a:defRPr>
        </a:defPPr>
      </a:lstStyle>
    </a:spDef>
    <a:lnDef>
      <a:spPr>
        <a:noFill/>
        <a:ln w="6350" cap="flat">
          <a:solidFill>
            <a:srgbClr val="152B75"/>
          </a:solidFill>
          <a:prstDash val="solid"/>
          <a:miter lim="800000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6721" tIns="56721" rIns="56721" bIns="56721" numCol="1" spcCol="38100" rtlCol="0" anchor="t">
        <a:spAutoFit/>
      </a:bodyPr>
      <a:lstStyle>
        <a:defPPr marL="0" marR="0" indent="0" algn="l" defTabSz="14257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333639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E5031"/>
      </a:accent1>
      <a:accent2>
        <a:srgbClr val="FFB640"/>
      </a:accent2>
      <a:accent3>
        <a:srgbClr val="53BC71"/>
      </a:accent3>
      <a:accent4>
        <a:srgbClr val="57ADCD"/>
      </a:accent4>
      <a:accent5>
        <a:srgbClr val="776299"/>
      </a:accent5>
      <a:accent6>
        <a:srgbClr val="AAB2BD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4F5FC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56721" tIns="56721" rIns="56721" bIns="56721" numCol="1" spcCol="38100" rtlCol="0" anchor="ctr">
        <a:spAutoFit/>
      </a:bodyPr>
      <a:lstStyle>
        <a:defPPr marL="0" marR="0" indent="0" algn="l" defTabSz="14257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333639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6721" tIns="56721" rIns="56721" bIns="56721" numCol="1" spcCol="38100" rtlCol="0" anchor="t">
        <a:spAutoFit/>
      </a:bodyPr>
      <a:lstStyle>
        <a:defPPr marL="0" marR="0" indent="0" algn="l" defTabSz="14257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333639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21703</TotalTime>
  <Words>210</Words>
  <Application>Microsoft Office PowerPoint</Application>
  <PresentationFormat>Произвольный</PresentationFormat>
  <Paragraphs>94</Paragraphs>
  <Slides>13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Смирнова, Анастасия Валерьевна</dc:creator>
  <cp:lastModifiedBy>Денисенко Марина Александровна</cp:lastModifiedBy>
  <cp:revision>1512</cp:revision>
  <cp:lastPrinted>2025-07-07T05:58:06Z</cp:lastPrinted>
  <dcterms:modified xsi:type="dcterms:W3CDTF">2025-12-16T10:20:07Z</dcterms:modified>
</cp:coreProperties>
</file>