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4" r:id="rId7"/>
    <p:sldId id="265" r:id="rId8"/>
    <p:sldId id="266" r:id="rId9"/>
    <p:sldId id="260" r:id="rId10"/>
    <p:sldId id="261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4D4D"/>
    <a:srgbClr val="666666"/>
    <a:srgbClr val="CCA2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41" autoAdjust="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pPr>
            <a:r>
              <a:rPr lang="ru-RU" sz="2800" b="1" dirty="0">
                <a:solidFill>
                  <a:srgbClr val="CCA25E"/>
                </a:solidFill>
                <a:effectLst/>
                <a:latin typeface="EB Garamond" panose="00000500000000000000" pitchFamily="2" charset="0"/>
                <a:ea typeface="EB Garamond" panose="00000500000000000000" pitchFamily="2" charset="0"/>
              </a:rPr>
              <a:t>Эффекты для горожан: вовлеченность </a:t>
            </a:r>
            <a:br>
              <a:rPr lang="ru-RU" sz="2800" b="1" dirty="0">
                <a:solidFill>
                  <a:srgbClr val="CCA25E"/>
                </a:solidFill>
                <a:effectLst/>
                <a:latin typeface="EB Garamond" panose="00000500000000000000" pitchFamily="2" charset="0"/>
                <a:ea typeface="EB Garamond" panose="00000500000000000000" pitchFamily="2" charset="0"/>
              </a:rPr>
            </a:br>
            <a:r>
              <a:rPr lang="ru-RU" sz="2800" b="1" dirty="0">
                <a:solidFill>
                  <a:srgbClr val="CCA25E"/>
                </a:solidFill>
                <a:effectLst/>
                <a:latin typeface="EB Garamond" panose="00000500000000000000" pitchFamily="2" charset="0"/>
                <a:ea typeface="EB Garamond" panose="00000500000000000000" pitchFamily="2" charset="0"/>
              </a:rPr>
              <a:t>и качество жизни</a:t>
            </a:r>
          </a:p>
        </c:rich>
      </c:tx>
      <c:layout>
        <c:manualLayout>
          <c:xMode val="edge"/>
          <c:yMode val="edge"/>
          <c:x val="0.12195499410204966"/>
          <c:y val="2.2081557100994088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благоустроено дворов, шт.</c:v>
                </c:pt>
              </c:strCache>
            </c:strRef>
          </c:tx>
          <c:spPr>
            <a:solidFill>
              <a:schemeClr val="accent2">
                <a:tint val="65000"/>
              </a:schemeClr>
            </a:solidFill>
            <a:ln>
              <a:noFill/>
            </a:ln>
            <a:effectLst/>
          </c:spPr>
          <c:invertIfNegative val="0"/>
          <c:cat>
            <c:numRef>
              <c:f>Лист1!$A$2:$A$7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10</c:v>
                </c:pt>
                <c:pt idx="1">
                  <c:v>11.7</c:v>
                </c:pt>
                <c:pt idx="2">
                  <c:v>13.4</c:v>
                </c:pt>
                <c:pt idx="3">
                  <c:v>15</c:v>
                </c:pt>
                <c:pt idx="4">
                  <c:v>16.3</c:v>
                </c:pt>
                <c:pt idx="5">
                  <c:v>18.399999999999999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69-4105-91F3-A8D94A5DB9E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голосов на ФКГС, 10 тыс.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Лист1!$A$2:$A$7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1.2</c:v>
                </c:pt>
                <c:pt idx="1">
                  <c:v>2.8</c:v>
                </c:pt>
                <c:pt idx="2">
                  <c:v>4.5</c:v>
                </c:pt>
                <c:pt idx="3">
                  <c:v>6</c:v>
                </c:pt>
                <c:pt idx="4">
                  <c:v>7.5</c:v>
                </c:pt>
                <c:pt idx="5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169-4105-91F3-A8D94A5DB9EC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Индекс качества городской среды, 10 балл</c:v>
                </c:pt>
              </c:strCache>
            </c:strRef>
          </c:tx>
          <c:spPr>
            <a:solidFill>
              <a:schemeClr val="accent2">
                <a:shade val="65000"/>
              </a:schemeClr>
            </a:solidFill>
            <a:ln>
              <a:noFill/>
            </a:ln>
            <a:effectLst/>
          </c:spPr>
          <c:invertIfNegative val="0"/>
          <c:cat>
            <c:numRef>
              <c:f>Лист1!$A$2:$A$7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Лист1!$D$2:$D$7</c:f>
              <c:numCache>
                <c:formatCode>General</c:formatCode>
                <c:ptCount val="6"/>
                <c:pt idx="0">
                  <c:v>16.8</c:v>
                </c:pt>
                <c:pt idx="1">
                  <c:v>17.5</c:v>
                </c:pt>
                <c:pt idx="2">
                  <c:v>18.5</c:v>
                </c:pt>
                <c:pt idx="3">
                  <c:v>19.600000000000001</c:v>
                </c:pt>
                <c:pt idx="4">
                  <c:v>20.2</c:v>
                </c:pt>
                <c:pt idx="5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169-4105-91F3-A8D94A5DB9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1"/>
        <c:overlap val="-17"/>
        <c:axId val="255668239"/>
        <c:axId val="255667759"/>
      </c:barChart>
      <c:catAx>
        <c:axId val="2556682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pPr>
            <a:endParaRPr lang="ru-RU"/>
          </a:p>
        </c:txPr>
        <c:crossAx val="255667759"/>
        <c:crosses val="autoZero"/>
        <c:auto val="1"/>
        <c:lblAlgn val="ctr"/>
        <c:lblOffset val="100"/>
        <c:noMultiLvlLbl val="0"/>
      </c:catAx>
      <c:valAx>
        <c:axId val="2556677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pPr>
            <a:endParaRPr lang="ru-RU"/>
          </a:p>
        </c:txPr>
        <c:crossAx val="2556682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Roboto Medium" panose="02000000000000000000" pitchFamily="2" charset="0"/>
          <a:ea typeface="Roboto Medium" panose="02000000000000000000" pitchFamily="2" charset="0"/>
          <a:cs typeface="Roboto Medium" panose="02000000000000000000" pitchFamily="2" charset="0"/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2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B2C1BB-1263-7834-FE20-EDA57B9F90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CDCDBB5-AD69-CD2F-BE73-D5BC1BC913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5EA2E28-630E-D35B-F1B0-337BFAEA3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0CAD-0DF2-43B0-99CF-7E9677F487B1}" type="datetimeFigureOut">
              <a:rPr lang="ru-RU" smtClean="0"/>
              <a:t>25.08.2026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77097E-E031-762C-28F2-851B033B3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F3B20A8-BF26-984B-AF02-378728181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EDA27-6C45-46F9-8919-D5881861BD5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0115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28048E-99D3-3224-E390-97DAFE091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E79DA3D-FBC5-F625-6F25-4ACF9F1FF5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51A8C5A-CB0E-68C4-DADF-BF585794E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0CAD-0DF2-43B0-99CF-7E9677F487B1}" type="datetimeFigureOut">
              <a:rPr lang="ru-RU" smtClean="0"/>
              <a:t>25.08.2026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2B16480-266A-3643-089C-9F2DC6EFC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97232C-81EA-15E5-2438-863B4162A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EDA27-6C45-46F9-8919-D5881861BD5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9467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071E4E3-4F3D-A69A-B711-448831B8E1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D8A2679-00C9-FBD3-6F8C-298BD722DF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62BFEB-A974-1238-6D72-C842483B4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0CAD-0DF2-43B0-99CF-7E9677F487B1}" type="datetimeFigureOut">
              <a:rPr lang="ru-RU" smtClean="0"/>
              <a:t>25.08.2026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0ACE53-631F-691E-3EFE-2E8EA08F2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FA06511-F401-01FE-90F2-A887F132E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EDA27-6C45-46F9-8919-D5881861BD5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0595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D7115A-40E5-4324-CB8D-74B4434B5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099BC97-9427-16FA-56AC-8A7F16574E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5265F9-E744-5CAA-8A3A-6C0F9857F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0CAD-0DF2-43B0-99CF-7E9677F487B1}" type="datetimeFigureOut">
              <a:rPr lang="ru-RU" smtClean="0"/>
              <a:t>25.08.2026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4DEB1A7-1FB3-AF72-9EED-816067454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A91953D-4848-1C25-B3AE-EF5BD82E7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EDA27-6C45-46F9-8919-D5881861BD5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7210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69AA80-7198-1FAE-32FC-4E1B2D63F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1CE26F1-671F-F08F-E5EE-B8EF6BBE81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0E631B9-1AE4-27D6-DDAB-7F7CC2D15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0CAD-0DF2-43B0-99CF-7E9677F487B1}" type="datetimeFigureOut">
              <a:rPr lang="ru-RU" smtClean="0"/>
              <a:t>25.08.2026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29199B-B684-1184-6B28-50488809C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CB99A4B-E32C-8AA6-4403-E971FC209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EDA27-6C45-46F9-8919-D5881861BD5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6297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5E99AE-0312-FBD3-D2D5-5451431CF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F49B6B5-B825-8595-B2B1-43B33D7DF9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BCE2736-2949-37D3-4B6C-652274B1A8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D2DA71E-584E-DC23-32FE-F10A4667E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0CAD-0DF2-43B0-99CF-7E9677F487B1}" type="datetimeFigureOut">
              <a:rPr lang="ru-RU" smtClean="0"/>
              <a:t>25.08.2026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C24BB74-6FC7-682D-6E6F-8D463E68F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C6C1515-65AB-27CE-BA9B-A7240A2F3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EDA27-6C45-46F9-8919-D5881861BD5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0260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19984B-6210-0CD4-5C3E-C0E936F08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91CDB5A-B7B5-B32B-0329-78B8EACA20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995B170-1075-7838-EA1D-9BC476DEAD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FCF0E3A-FAC5-5CB4-FA04-077B973B63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E073A45-500C-B1B7-900C-C87F96D1B8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D88786D-45B0-172C-03E7-3E5637256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0CAD-0DF2-43B0-99CF-7E9677F487B1}" type="datetimeFigureOut">
              <a:rPr lang="ru-RU" smtClean="0"/>
              <a:t>25.08.2026</a:t>
            </a:fld>
            <a:endParaRPr lang="ru-RU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6192727-0C4F-5F5A-EC52-1EF96DC27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664ECC5-C36A-9ADE-28DB-515B929DC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EDA27-6C45-46F9-8919-D5881861BD5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6104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53C094-8136-56EE-FF7D-151989617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5047DED-5874-C196-4116-F62067801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0CAD-0DF2-43B0-99CF-7E9677F487B1}" type="datetimeFigureOut">
              <a:rPr lang="ru-RU" smtClean="0"/>
              <a:t>25.08.2026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8DADBB6-0EF6-C9DB-AF7D-AE7989E01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A1FFEFD-500F-9598-FEC4-0A2049718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EDA27-6C45-46F9-8919-D5881861BD5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5216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BE831B7-8727-E469-E415-B707119A2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0CAD-0DF2-43B0-99CF-7E9677F487B1}" type="datetimeFigureOut">
              <a:rPr lang="ru-RU" smtClean="0"/>
              <a:t>25.08.2026</a:t>
            </a:fld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4134165-7623-CA4B-B4D4-063ADCA3B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77CD4D9-3A09-8139-59C8-D857D7BD1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EDA27-6C45-46F9-8919-D5881861BD5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5146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D2ECBC-3E35-769D-7188-77153299D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6E25CA-8A2E-53E3-7B9E-7DD3F71891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FD22AF7-0FAC-969D-D29E-A7DF377B88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8EFF62D-5868-4318-9293-BBAC21AC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0CAD-0DF2-43B0-99CF-7E9677F487B1}" type="datetimeFigureOut">
              <a:rPr lang="ru-RU" smtClean="0"/>
              <a:t>25.08.2026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77863B5-C670-98F3-82A9-BEF3697FA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8D6D02C-AD20-3CA6-8A35-1C00EB9A5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EDA27-6C45-46F9-8919-D5881861BD5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0613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C5F066-F42A-31FF-0118-A7FE9C7BF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A28B354-5A0D-FEE4-1B2F-A96D527A63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131FD2C-2EDE-5706-EEC2-510D8DF5FF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0613178-6941-E977-C471-1F862301C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30CAD-0DF2-43B0-99CF-7E9677F487B1}" type="datetimeFigureOut">
              <a:rPr lang="ru-RU" smtClean="0"/>
              <a:t>25.08.2026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C78D827-AA2B-8EAB-6554-B0C3F71D6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93E81D3-D1BA-1521-0B24-119CABCCC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EDA27-6C45-46F9-8919-D5881861BD5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5785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F196A8-2595-F113-C248-3799D4C7D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8ABB71F-613F-8508-CB7B-E98F6C5FB7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344C045-BBD7-A8D8-6EA5-CA61BB4594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B30CAD-0DF2-43B0-99CF-7E9677F487B1}" type="datetimeFigureOut">
              <a:rPr lang="ru-RU" smtClean="0"/>
              <a:t>25.08.2026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7B6F00-B7C1-7C8E-B7AF-8351397316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F92A1D3-CC20-127C-F0EB-D29CA0F59C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DEDA27-6C45-46F9-8919-D5881861BD5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9061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5.png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6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85;g3dfb7171e1f_1_0">
            <a:extLst>
              <a:ext uri="{FF2B5EF4-FFF2-40B4-BE49-F238E27FC236}">
                <a16:creationId xmlns:a16="http://schemas.microsoft.com/office/drawing/2014/main" id="{2D206CE9-EE45-C682-4CFE-CD01499A8314}"/>
              </a:ext>
            </a:extLst>
          </p:cNvPr>
          <p:cNvSpPr txBox="1"/>
          <p:nvPr/>
        </p:nvSpPr>
        <p:spPr>
          <a:xfrm>
            <a:off x="595003" y="355600"/>
            <a:ext cx="10758154" cy="1666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7325" rIns="0" bIns="0" anchor="t" anchorCtr="0">
            <a:spAutoFit/>
          </a:bodyPr>
          <a:lstStyle/>
          <a:p>
            <a:pPr marL="0" marR="508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ru-RU" sz="3200" b="1" dirty="0">
                <a:solidFill>
                  <a:srgbClr val="CCA25E"/>
                </a:solidFill>
                <a:latin typeface="EB Garamond"/>
                <a:ea typeface="EB Garamond"/>
                <a:cs typeface="EB Garamond"/>
                <a:sym typeface="EB Garamond"/>
              </a:rPr>
              <a:t>От дворов до общественных пространств:</a:t>
            </a:r>
          </a:p>
          <a:p>
            <a:pPr marL="0" marR="508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ru-RU" sz="3200" b="1" dirty="0">
                <a:solidFill>
                  <a:srgbClr val="CCA25E"/>
                </a:solidFill>
                <a:latin typeface="EB Garamond"/>
                <a:ea typeface="EB Garamond"/>
                <a:cs typeface="EB Garamond"/>
                <a:sym typeface="EB Garamond"/>
              </a:rPr>
              <a:t>Итоги участия Пскова в программе ФКГС</a:t>
            </a:r>
          </a:p>
          <a:p>
            <a:pPr marL="0" marR="508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ru-RU" sz="3200" b="1" dirty="0">
                <a:solidFill>
                  <a:srgbClr val="CCA25E"/>
                </a:solidFill>
                <a:latin typeface="EB Garamond"/>
                <a:ea typeface="EB Garamond"/>
                <a:cs typeface="EB Garamond"/>
                <a:sym typeface="EB Garamond"/>
              </a:rPr>
              <a:t>ключевые проекты и эффекты для горожан</a:t>
            </a:r>
            <a:endParaRPr lang="ru-RU" dirty="0">
              <a:solidFill>
                <a:srgbClr val="CCA25E"/>
              </a:solidFill>
              <a:latin typeface="EB Garamond SemiBold"/>
              <a:ea typeface="EB Garamond SemiBold"/>
              <a:cs typeface="EB Garamond SemiBold"/>
              <a:sym typeface="EB Garamond SemiBold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8C5CAF8-BFF9-B3D0-98D6-4E2DA861FE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154229"/>
            <a:ext cx="12192000" cy="70377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E4FDE34-FC25-8ED8-9778-CC4981D8DE30}"/>
              </a:ext>
            </a:extLst>
          </p:cNvPr>
          <p:cNvSpPr txBox="1"/>
          <p:nvPr/>
        </p:nvSpPr>
        <p:spPr>
          <a:xfrm>
            <a:off x="523883" y="2022082"/>
            <a:ext cx="71221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u="none" strike="noStrike" cap="none" spc="0" dirty="0">
                <a:solidFill>
                  <a:srgbClr val="666666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Комплексный подход к повышению качества жизни населения: реализация федеральных и региональных проектов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72819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5F60079-C05B-683C-549E-B80B1360614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alphaModFix amt="22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000"/>
                    </a14:imgEffect>
                    <a14:imgEffect>
                      <a14:brightnessContrast bright="-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6858001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D87B0A7-459D-94F9-3A5F-5B96635B930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5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154229"/>
            <a:ext cx="12192000" cy="703771"/>
          </a:xfrm>
          <a:prstGeom prst="rect">
            <a:avLst/>
          </a:prstGeom>
          <a:effectLst>
            <a:reflection endPos="65000" dist="50800" dir="5400000" sy="-100000" algn="bl" rotWithShape="0"/>
          </a:effectLst>
        </p:spPr>
      </p:pic>
      <p:sp>
        <p:nvSpPr>
          <p:cNvPr id="4" name="Google Shape;85;g3dfb7171e1f_1_0">
            <a:extLst>
              <a:ext uri="{FF2B5EF4-FFF2-40B4-BE49-F238E27FC236}">
                <a16:creationId xmlns:a16="http://schemas.microsoft.com/office/drawing/2014/main" id="{44FB128E-FA37-9991-5FBE-2DB65057D195}"/>
              </a:ext>
            </a:extLst>
          </p:cNvPr>
          <p:cNvSpPr txBox="1"/>
          <p:nvPr/>
        </p:nvSpPr>
        <p:spPr>
          <a:xfrm>
            <a:off x="563880" y="238321"/>
            <a:ext cx="10758154" cy="74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7325" rIns="0" bIns="0" anchor="t" anchorCtr="0">
            <a:spAutoFit/>
          </a:bodyPr>
          <a:lstStyle/>
          <a:p>
            <a:pPr marL="0" marR="508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ru-RU" sz="3600" b="1" dirty="0">
                <a:solidFill>
                  <a:srgbClr val="CCA25E"/>
                </a:solidFill>
                <a:latin typeface="EB Garamond"/>
                <a:ea typeface="EB Garamond"/>
                <a:cs typeface="EB Garamond"/>
                <a:sym typeface="EB Garamond"/>
              </a:rPr>
              <a:t>Спасибо за внимание!</a:t>
            </a:r>
            <a:endParaRPr lang="ru-RU" sz="2000" dirty="0">
              <a:solidFill>
                <a:srgbClr val="CCA25E"/>
              </a:solidFill>
              <a:latin typeface="EB Garamond SemiBold"/>
              <a:ea typeface="EB Garamond SemiBold"/>
              <a:cs typeface="EB Garamond SemiBold"/>
              <a:sym typeface="EB Garamond SemiBold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3FE53E-6C58-FF95-08E8-B0684B24A2BE}"/>
              </a:ext>
            </a:extLst>
          </p:cNvPr>
          <p:cNvSpPr txBox="1"/>
          <p:nvPr/>
        </p:nvSpPr>
        <p:spPr>
          <a:xfrm>
            <a:off x="563880" y="3765062"/>
            <a:ext cx="3815495" cy="13167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ru-RU" i="0" dirty="0">
                <a:solidFill>
                  <a:srgbClr val="4D4D4D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Заместитель главы Администрации города Пскова</a:t>
            </a:r>
          </a:p>
          <a:p>
            <a:pPr>
              <a:lnSpc>
                <a:spcPct val="114000"/>
              </a:lnSpc>
            </a:pPr>
            <a:r>
              <a:rPr lang="ru-RU" dirty="0">
                <a:solidFill>
                  <a:srgbClr val="4D4D4D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Саенко Алексей Константинович</a:t>
            </a:r>
          </a:p>
          <a:p>
            <a:endParaRPr lang="ru-RU" dirty="0">
              <a:solidFill>
                <a:srgbClr val="666666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C90D8EE-E93F-D381-4193-F82E55F542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55785" y="238321"/>
            <a:ext cx="2830129" cy="2356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646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D87B0A7-459D-94F9-3A5F-5B96635B93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154229"/>
            <a:ext cx="12192000" cy="70377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82CB504-38B2-FDF0-F549-5D1F59BFEC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004"/>
                    </a14:imgEffect>
                    <a14:imgEffect>
                      <a14:saturation sat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6471920" y="0"/>
            <a:ext cx="5751824" cy="6154229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2" name="Google Shape;85;g3dfb7171e1f_1_0">
            <a:extLst>
              <a:ext uri="{FF2B5EF4-FFF2-40B4-BE49-F238E27FC236}">
                <a16:creationId xmlns:a16="http://schemas.microsoft.com/office/drawing/2014/main" id="{C7D6855A-434A-8720-C61E-FE426544BA75}"/>
              </a:ext>
            </a:extLst>
          </p:cNvPr>
          <p:cNvSpPr txBox="1"/>
          <p:nvPr/>
        </p:nvSpPr>
        <p:spPr>
          <a:xfrm>
            <a:off x="344176" y="172720"/>
            <a:ext cx="5751824" cy="1732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7325" rIns="0" bIns="0" anchor="t" anchorCtr="0">
            <a:spAutoFit/>
          </a:bodyPr>
          <a:lstStyle/>
          <a:p>
            <a:pPr marL="0" marR="0" lvl="0" algn="l" rtl="0" fontAlgn="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u="none" strike="noStrike" cap="none" spc="0" dirty="0">
                <a:solidFill>
                  <a:srgbClr val="CCA25E"/>
                </a:solidFill>
                <a:latin typeface="EB Garamond" panose="00000500000000000000" pitchFamily="2" charset="0"/>
                <a:ea typeface="EB Garamond" panose="00000500000000000000" pitchFamily="2" charset="0"/>
              </a:rPr>
              <a:t>Псков </a:t>
            </a:r>
            <a:r>
              <a:rPr lang="ru-RU" sz="3200" b="1" u="none" strike="noStrike" cap="none" spc="0" dirty="0">
                <a:solidFill>
                  <a:srgbClr val="CCA25E"/>
                </a:solidFill>
                <a:latin typeface="EB Garamond" panose="00000500000000000000" pitchFamily="2" charset="0"/>
                <a:ea typeface="EB Garamond" panose="00000500000000000000" pitchFamily="2" charset="0"/>
              </a:rPr>
              <a:t>-</a:t>
            </a:r>
            <a:r>
              <a:rPr lang="en-US" sz="3200" b="1" u="none" strike="noStrike" cap="none" spc="0" dirty="0">
                <a:solidFill>
                  <a:srgbClr val="CCA25E"/>
                </a:solidFill>
                <a:latin typeface="EB Garamond" panose="00000500000000000000" pitchFamily="2" charset="0"/>
                <a:ea typeface="EB Garamond" panose="00000500000000000000" pitchFamily="2" charset="0"/>
              </a:rPr>
              <a:t> сочетание наследия</a:t>
            </a:r>
            <a:endParaRPr lang="ru-RU" sz="3200" b="1" u="none" strike="noStrike" cap="none" spc="0" dirty="0">
              <a:solidFill>
                <a:srgbClr val="CCA25E"/>
              </a:solidFill>
              <a:latin typeface="EB Garamond" panose="00000500000000000000" pitchFamily="2" charset="0"/>
              <a:ea typeface="EB Garamond" panose="00000500000000000000" pitchFamily="2" charset="0"/>
            </a:endParaRPr>
          </a:p>
          <a:p>
            <a:pPr marL="0" marR="0" lvl="0" algn="l" rtl="0" fontAlgn="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u="none" strike="noStrike" cap="none" spc="0" dirty="0">
                <a:solidFill>
                  <a:srgbClr val="CCA25E"/>
                </a:solidFill>
                <a:latin typeface="EB Garamond" panose="00000500000000000000" pitchFamily="2" charset="0"/>
                <a:ea typeface="EB Garamond" panose="00000500000000000000" pitchFamily="2" charset="0"/>
              </a:rPr>
              <a:t>и современности</a:t>
            </a:r>
            <a:endParaRPr lang="ru-RU" sz="3200" b="1" u="none" strike="noStrike" cap="none" spc="0" dirty="0">
              <a:solidFill>
                <a:srgbClr val="CCA25E"/>
              </a:solidFill>
              <a:latin typeface="EB Garamond" panose="00000500000000000000" pitchFamily="2" charset="0"/>
              <a:ea typeface="EB Garamond" panose="00000500000000000000" pitchFamily="2" charset="0"/>
            </a:endParaRPr>
          </a:p>
          <a:p>
            <a:pPr marL="0" marR="0" lvl="0" indent="450000" algn="l" rtl="0" fontAlgn="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endParaRPr lang="en-US" sz="2400" b="1" u="none" strike="noStrike" cap="none" spc="0" dirty="0">
              <a:solidFill>
                <a:srgbClr val="0F172A">
                  <a:alpha val="100000"/>
                </a:srgbClr>
              </a:solidFill>
              <a:latin typeface="Inter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C86E748-F4CC-A34E-9327-D0204060423A}"/>
              </a:ext>
            </a:extLst>
          </p:cNvPr>
          <p:cNvSpPr txBox="1"/>
          <p:nvPr/>
        </p:nvSpPr>
        <p:spPr>
          <a:xfrm>
            <a:off x="262896" y="1717099"/>
            <a:ext cx="5924544" cy="35660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5080" lvl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800" dirty="0">
                <a:solidFill>
                  <a:srgbClr val="666666"/>
                </a:solidFill>
                <a:latin typeface="Roboto Medium"/>
                <a:ea typeface="Roboto Medium"/>
                <a:cs typeface="Roboto Medium"/>
                <a:sym typeface="Roboto Medium"/>
              </a:rPr>
              <a:t>Древний город, современная среда </a:t>
            </a:r>
          </a:p>
          <a:p>
            <a:pPr marL="0" marR="0" lvl="0" algn="l" rtl="0" fontAlgn="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endParaRPr lang="ru-RU" sz="1800" b="1" u="none" strike="noStrike" cap="none" spc="0" dirty="0">
              <a:solidFill>
                <a:srgbClr val="0F172A">
                  <a:alpha val="100000"/>
                </a:srgbClr>
              </a:solidFill>
              <a:latin typeface="Inter"/>
            </a:endParaRPr>
          </a:p>
          <a:p>
            <a:pPr fontAlgn="t">
              <a:lnSpc>
                <a:spcPct val="114000"/>
              </a:lnSpc>
            </a:pPr>
            <a:r>
              <a:rPr lang="en-US" sz="1800" u="none" strike="noStrike" cap="none" spc="0" dirty="0">
                <a:solidFill>
                  <a:srgbClr val="666666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Псков - один из древнейших городов России, и наша особая задача - сочетать сохранение исторического наследия с созданием современной, комфортной среды для жизни. Основной инструмент, который позволяет нам это делать, - федеральный</a:t>
            </a:r>
            <a:r>
              <a:rPr lang="ru-RU" sz="1800" u="none" strike="noStrike" cap="none" spc="0" dirty="0">
                <a:solidFill>
                  <a:srgbClr val="666666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 </a:t>
            </a:r>
            <a:r>
              <a:rPr lang="en-US" sz="1800" u="none" strike="noStrike" cap="none" spc="0" dirty="0">
                <a:solidFill>
                  <a:srgbClr val="666666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проект «Формирование комфортной городской</a:t>
            </a:r>
            <a:r>
              <a:rPr lang="ru-RU" sz="1800" u="none" strike="noStrike" cap="none" spc="0" dirty="0">
                <a:solidFill>
                  <a:srgbClr val="666666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 </a:t>
            </a:r>
            <a:r>
              <a:rPr lang="en-US" sz="1800" u="none" strike="noStrike" cap="none" spc="0" dirty="0">
                <a:solidFill>
                  <a:srgbClr val="666666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среды».</a:t>
            </a:r>
            <a:r>
              <a:rPr lang="ru-RU" dirty="0">
                <a:solidFill>
                  <a:srgbClr val="666666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 </a:t>
            </a:r>
            <a:r>
              <a:rPr lang="ru-RU" sz="1800" u="none" strike="noStrike" cap="none" spc="0" dirty="0">
                <a:solidFill>
                  <a:srgbClr val="666666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П</a:t>
            </a:r>
            <a:r>
              <a:rPr lang="en-US" sz="1800" u="none" strike="noStrike" cap="none" spc="0" dirty="0">
                <a:solidFill>
                  <a:srgbClr val="666666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редстав</a:t>
            </a:r>
            <a:r>
              <a:rPr lang="ru-RU" sz="1800" u="none" strike="noStrike" cap="none" spc="0" dirty="0">
                <a:solidFill>
                  <a:srgbClr val="666666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ляю</a:t>
            </a:r>
            <a:r>
              <a:rPr lang="en-US" sz="1800" u="none" strike="noStrike" cap="none" spc="0" dirty="0">
                <a:solidFill>
                  <a:srgbClr val="666666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 итоги нашего участия</a:t>
            </a:r>
            <a:r>
              <a:rPr lang="ru-RU" sz="1800" u="none" strike="noStrike" cap="none" spc="0" dirty="0">
                <a:solidFill>
                  <a:srgbClr val="666666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 </a:t>
            </a:r>
            <a:r>
              <a:rPr lang="en-US" sz="1800" u="none" strike="noStrike" cap="none" spc="0" dirty="0">
                <a:solidFill>
                  <a:srgbClr val="666666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в этой программе и те эффекты,</a:t>
            </a:r>
            <a:r>
              <a:rPr lang="ru-RU" sz="1800" u="none" strike="noStrike" cap="none" spc="0" dirty="0">
                <a:solidFill>
                  <a:srgbClr val="666666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 </a:t>
            </a:r>
            <a:r>
              <a:rPr lang="en-US" sz="1800" u="none" strike="noStrike" cap="none" spc="0" dirty="0">
                <a:solidFill>
                  <a:srgbClr val="666666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которые мы видим для псковичей.</a:t>
            </a:r>
          </a:p>
        </p:txBody>
      </p:sp>
    </p:spTree>
    <p:extLst>
      <p:ext uri="{BB962C8B-B14F-4D97-AF65-F5344CB8AC3E}">
        <p14:creationId xmlns:p14="http://schemas.microsoft.com/office/powerpoint/2010/main" val="1754506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D87B0A7-459D-94F9-3A5F-5B96635B93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154229"/>
            <a:ext cx="12192000" cy="70377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30D2F39-04D3-8F19-4F39-C12876A191F3}"/>
              </a:ext>
            </a:extLst>
          </p:cNvPr>
          <p:cNvSpPr txBox="1"/>
          <p:nvPr/>
        </p:nvSpPr>
        <p:spPr>
          <a:xfrm>
            <a:off x="254000" y="134063"/>
            <a:ext cx="7630160" cy="653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algn="l" rtl="0" fontAlgn="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3200" b="1" u="none" strike="noStrike" cap="none" spc="0" dirty="0">
                <a:solidFill>
                  <a:srgbClr val="CCA25E"/>
                </a:solidFill>
                <a:latin typeface="EB Garamond" panose="00000500000000000000" pitchFamily="2" charset="0"/>
                <a:ea typeface="EB Garamond" panose="00000500000000000000" pitchFamily="2" charset="0"/>
              </a:rPr>
              <a:t>Масштаб системной работы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074FC0-CC3B-9AFC-D8DD-9757FB12F2DF}"/>
              </a:ext>
            </a:extLst>
          </p:cNvPr>
          <p:cNvSpPr txBox="1"/>
          <p:nvPr/>
        </p:nvSpPr>
        <p:spPr>
          <a:xfrm>
            <a:off x="254000" y="843212"/>
            <a:ext cx="5184274" cy="60147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000" algn="just">
              <a:lnSpc>
                <a:spcPct val="114000"/>
              </a:lnSpc>
            </a:pPr>
            <a:r>
              <a:rPr lang="ru-RU" dirty="0">
                <a:solidFill>
                  <a:srgbClr val="666666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С 2020 по 2025 годы в городе благоустроено 96 дворов и отремонтировано 76 проездов, что существенно улучшило городскую среду.</a:t>
            </a:r>
          </a:p>
          <a:p>
            <a:pPr indent="450000" algn="just">
              <a:lnSpc>
                <a:spcPct val="114000"/>
              </a:lnSpc>
            </a:pPr>
            <a:r>
              <a:rPr lang="en-US" sz="1800" u="none" strike="noStrike" cap="none" spc="0" dirty="0">
                <a:solidFill>
                  <a:srgbClr val="666666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Суммарные затраты на эти работы достигли порядка 190 млн рублей, </a:t>
            </a:r>
            <a:r>
              <a:rPr lang="ru-RU" sz="1800" u="none" strike="noStrike" cap="none" spc="0" dirty="0">
                <a:solidFill>
                  <a:srgbClr val="666666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                           </a:t>
            </a:r>
            <a:r>
              <a:rPr lang="en-US" sz="1800" u="none" strike="noStrike" cap="none" spc="0" dirty="0">
                <a:solidFill>
                  <a:srgbClr val="666666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что отражает значительные бюджетные вложения в благоустройство</a:t>
            </a:r>
            <a:r>
              <a:rPr lang="ru-RU" sz="1800" u="none" strike="noStrike" cap="none" spc="0" dirty="0">
                <a:solidFill>
                  <a:srgbClr val="666666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.</a:t>
            </a:r>
          </a:p>
          <a:p>
            <a:pPr indent="450000" algn="just">
              <a:lnSpc>
                <a:spcPct val="114000"/>
              </a:lnSpc>
            </a:pPr>
            <a:r>
              <a:rPr lang="en-US" sz="1800" u="none" strike="noStrike" cap="none" spc="0" dirty="0">
                <a:solidFill>
                  <a:srgbClr val="666666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В 2025 году отремонтировано 12 дворов </a:t>
            </a:r>
            <a:r>
              <a:rPr lang="ru-RU" sz="1800" u="none" strike="noStrike" cap="none" spc="0" dirty="0">
                <a:solidFill>
                  <a:srgbClr val="666666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                       </a:t>
            </a:r>
            <a:r>
              <a:rPr lang="en-US" sz="1800" u="none" strike="noStrike" cap="none" spc="0" dirty="0">
                <a:solidFill>
                  <a:srgbClr val="666666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и 9 проездов на сумму более </a:t>
            </a:r>
            <a:r>
              <a:rPr lang="ru-RU" sz="1800" u="none" strike="noStrike" cap="none" spc="0" dirty="0">
                <a:solidFill>
                  <a:srgbClr val="666666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70</a:t>
            </a:r>
            <a:r>
              <a:rPr lang="en-US" sz="1800" u="none" strike="noStrike" cap="none" spc="0" dirty="0">
                <a:solidFill>
                  <a:srgbClr val="666666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 млн рублей, подтверждая продолжение системной работы.</a:t>
            </a:r>
            <a:endParaRPr lang="ru-RU" dirty="0">
              <a:solidFill>
                <a:srgbClr val="666666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  <a:p>
            <a:pPr indent="450000" algn="just">
              <a:lnSpc>
                <a:spcPct val="114000"/>
              </a:lnSpc>
            </a:pPr>
            <a:r>
              <a:rPr lang="en-US" sz="1800" u="none" strike="noStrike" cap="none" spc="0" dirty="0">
                <a:solidFill>
                  <a:srgbClr val="666666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За шесть лет удалось привести</a:t>
            </a:r>
            <a:br>
              <a:rPr lang="ru-RU" sz="1800" u="none" strike="noStrike" cap="none" spc="0" dirty="0">
                <a:solidFill>
                  <a:srgbClr val="666666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</a:br>
            <a:r>
              <a:rPr lang="en-US" sz="1800" u="none" strike="noStrike" cap="none" spc="0" dirty="0">
                <a:solidFill>
                  <a:srgbClr val="666666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в порядок значительное количество дворов и проездов, что стало возможным благодаря системному подходу и выделению достаточного финансирования.</a:t>
            </a:r>
            <a:endParaRPr lang="ru-RU" dirty="0">
              <a:solidFill>
                <a:srgbClr val="666666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  <a:p>
            <a:pPr algn="just"/>
            <a:endParaRPr lang="ru-RU" dirty="0">
              <a:solidFill>
                <a:srgbClr val="666666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  <a:p>
            <a:pPr algn="just"/>
            <a:endParaRPr lang="ru-RU" dirty="0">
              <a:solidFill>
                <a:srgbClr val="666666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2BC24FC-4B0B-DC58-5DC4-ED638DAC53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9400"/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79706" y="891603"/>
            <a:ext cx="6358293" cy="2326936"/>
          </a:xfrm>
          <a:prstGeom prst="rect">
            <a:avLst/>
          </a:prstGeom>
          <a:effectLst>
            <a:softEdge rad="88900"/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C917379-87E3-ECD5-62A8-8D4075278684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9884"/>
                    </a14:imgEffect>
                    <a14:imgEffect>
                      <a14:brightnessContrast bright="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69045" y="3116424"/>
            <a:ext cx="6368748" cy="3153747"/>
          </a:xfrm>
          <a:prstGeom prst="rect">
            <a:avLst/>
          </a:prstGeom>
          <a:effectLst>
            <a:softEdge rad="88900"/>
          </a:effectLst>
        </p:spPr>
      </p:pic>
    </p:spTree>
    <p:extLst>
      <p:ext uri="{BB962C8B-B14F-4D97-AF65-F5344CB8AC3E}">
        <p14:creationId xmlns:p14="http://schemas.microsoft.com/office/powerpoint/2010/main" val="352740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D87B0A7-459D-94F9-3A5F-5B96635B93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154229"/>
            <a:ext cx="12192000" cy="70377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89866CA-CD44-52DE-2BCA-3ABBACE118EC}"/>
              </a:ext>
            </a:extLst>
          </p:cNvPr>
          <p:cNvSpPr txBox="1"/>
          <p:nvPr/>
        </p:nvSpPr>
        <p:spPr>
          <a:xfrm>
            <a:off x="192625" y="-2251"/>
            <a:ext cx="11927840" cy="12150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algn="l" rtl="0" fontAlgn="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3200" b="1" u="none" strike="noStrike" cap="none" spc="0" dirty="0">
                <a:solidFill>
                  <a:srgbClr val="CCA25E"/>
                </a:solidFill>
                <a:latin typeface="EB Garamond" panose="00000500000000000000" pitchFamily="2" charset="0"/>
                <a:ea typeface="EB Garamond" panose="00000500000000000000" pitchFamily="2" charset="0"/>
              </a:rPr>
              <a:t>Зеленая победа. </a:t>
            </a:r>
            <a:r>
              <a:rPr lang="ru-RU" sz="3200" b="1" dirty="0">
                <a:solidFill>
                  <a:srgbClr val="CCA25E"/>
                </a:solidFill>
                <a:latin typeface="EB Garamond" panose="00000500000000000000" pitchFamily="2" charset="0"/>
                <a:ea typeface="EB Garamond" panose="00000500000000000000" pitchFamily="2" charset="0"/>
              </a:rPr>
              <a:t>Проект-победитель Всероссийского конкурса</a:t>
            </a:r>
          </a:p>
          <a:p>
            <a:pPr marL="0" marR="0" lvl="0" algn="l" rtl="0" fontAlgn="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3200" b="1" u="none" strike="noStrike" cap="none" spc="0" dirty="0">
                <a:solidFill>
                  <a:srgbClr val="CCA25E"/>
                </a:solidFill>
                <a:latin typeface="EB Garamond" panose="00000500000000000000" pitchFamily="2" charset="0"/>
                <a:ea typeface="EB Garamond" panose="00000500000000000000" pitchFamily="2" charset="0"/>
              </a:rPr>
              <a:t>«Корытовский лесопарк»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473BF7-6FC4-1CC9-B434-5F77F19CFC00}"/>
              </a:ext>
            </a:extLst>
          </p:cNvPr>
          <p:cNvSpPr txBox="1"/>
          <p:nvPr/>
        </p:nvSpPr>
        <p:spPr>
          <a:xfrm>
            <a:off x="314545" y="1098062"/>
            <a:ext cx="3292255" cy="5421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i="0" dirty="0">
                <a:solidFill>
                  <a:srgbClr val="666666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Реализация запланирована</a:t>
            </a:r>
            <a:br>
              <a:rPr lang="ru-RU" i="0" dirty="0">
                <a:solidFill>
                  <a:srgbClr val="666666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</a:br>
            <a:r>
              <a:rPr lang="ru-RU" i="0" dirty="0">
                <a:solidFill>
                  <a:srgbClr val="666666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на 2026–2027 годы.</a:t>
            </a:r>
          </a:p>
          <a:p>
            <a:pPr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i="0" dirty="0">
                <a:solidFill>
                  <a:srgbClr val="666666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«Зелёные легкие»,</a:t>
            </a:r>
            <a:br>
              <a:rPr lang="ru-RU" i="0" dirty="0">
                <a:solidFill>
                  <a:srgbClr val="666666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</a:br>
            <a:r>
              <a:rPr lang="ru-RU" i="0" dirty="0">
                <a:solidFill>
                  <a:srgbClr val="666666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зона отдыха для всех псковичей.</a:t>
            </a:r>
          </a:p>
          <a:p>
            <a:pPr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i="0" dirty="0">
                <a:solidFill>
                  <a:srgbClr val="666666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Делаем лесопарк цивилизованным местом</a:t>
            </a:r>
            <a:br>
              <a:rPr lang="ru-RU" i="0" dirty="0">
                <a:solidFill>
                  <a:srgbClr val="666666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</a:br>
            <a:r>
              <a:rPr lang="ru-RU" i="0" dirty="0">
                <a:solidFill>
                  <a:srgbClr val="666666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для прогулок и спорта, сохранив его уникальную природу.</a:t>
            </a:r>
          </a:p>
          <a:p>
            <a:pPr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666666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В</a:t>
            </a:r>
            <a:r>
              <a:rPr lang="ru-RU" i="0" dirty="0">
                <a:solidFill>
                  <a:srgbClr val="666666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ыходим за рамки простого ремонта и создаем точки экологического</a:t>
            </a:r>
            <a:br>
              <a:rPr lang="ru-RU" i="0" dirty="0">
                <a:solidFill>
                  <a:srgbClr val="666666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</a:br>
            <a:r>
              <a:rPr lang="ru-RU" i="0" dirty="0">
                <a:solidFill>
                  <a:srgbClr val="666666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и рекреационного туризма внутри города.</a:t>
            </a:r>
            <a:endParaRPr lang="ru-RU" dirty="0">
              <a:solidFill>
                <a:srgbClr val="666666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  <a:p>
            <a:endParaRPr lang="ru-RU" dirty="0">
              <a:solidFill>
                <a:srgbClr val="666666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0EBC11B-3846-3602-1105-0A94C4E159C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6800" y="1160983"/>
            <a:ext cx="8566338" cy="5116454"/>
          </a:xfrm>
          <a:prstGeom prst="rect">
            <a:avLst/>
          </a:prstGeom>
          <a:effectLst>
            <a:softEdge rad="88900"/>
          </a:effectLst>
        </p:spPr>
      </p:pic>
    </p:spTree>
    <p:extLst>
      <p:ext uri="{BB962C8B-B14F-4D97-AF65-F5344CB8AC3E}">
        <p14:creationId xmlns:p14="http://schemas.microsoft.com/office/powerpoint/2010/main" val="767264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D87B0A7-459D-94F9-3A5F-5B96635B93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154229"/>
            <a:ext cx="12192000" cy="70377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89866CA-CD44-52DE-2BCA-3ABBACE118EC}"/>
              </a:ext>
            </a:extLst>
          </p:cNvPr>
          <p:cNvSpPr txBox="1"/>
          <p:nvPr/>
        </p:nvSpPr>
        <p:spPr>
          <a:xfrm>
            <a:off x="192625" y="-2251"/>
            <a:ext cx="11927840" cy="12150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algn="l" rtl="0" fontAlgn="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3200" b="1" u="none" strike="noStrike" cap="none" spc="0" dirty="0">
                <a:solidFill>
                  <a:srgbClr val="CCA25E"/>
                </a:solidFill>
                <a:latin typeface="EB Garamond" panose="00000500000000000000" pitchFamily="2" charset="0"/>
                <a:ea typeface="EB Garamond" panose="00000500000000000000" pitchFamily="2" charset="0"/>
              </a:rPr>
              <a:t>Зеленая победа. </a:t>
            </a:r>
            <a:r>
              <a:rPr lang="ru-RU" sz="3200" b="1" dirty="0">
                <a:solidFill>
                  <a:srgbClr val="CCA25E"/>
                </a:solidFill>
                <a:latin typeface="EB Garamond" panose="00000500000000000000" pitchFamily="2" charset="0"/>
                <a:ea typeface="EB Garamond" panose="00000500000000000000" pitchFamily="2" charset="0"/>
              </a:rPr>
              <a:t>Проект-победитель Всероссийского конкурса</a:t>
            </a:r>
          </a:p>
          <a:p>
            <a:pPr marL="0" marR="0" lvl="0" algn="l" rtl="0" fontAlgn="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3200" b="1" u="none" strike="noStrike" cap="none" spc="0" dirty="0">
                <a:solidFill>
                  <a:srgbClr val="CCA25E"/>
                </a:solidFill>
                <a:latin typeface="EB Garamond" panose="00000500000000000000" pitchFamily="2" charset="0"/>
                <a:ea typeface="EB Garamond" panose="00000500000000000000" pitchFamily="2" charset="0"/>
              </a:rPr>
              <a:t>«Корытовский лесопарк»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8606902-242C-AC40-B4E0-58464745D6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8406" y="1241403"/>
            <a:ext cx="5879588" cy="2513432"/>
          </a:xfrm>
          <a:prstGeom prst="rect">
            <a:avLst/>
          </a:prstGeom>
          <a:effectLst>
            <a:softEdge rad="889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41E69D3-33F5-CCA5-7AAD-70794EC1FD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57994" y="1241403"/>
            <a:ext cx="5732306" cy="2513431"/>
          </a:xfrm>
          <a:prstGeom prst="rect">
            <a:avLst/>
          </a:prstGeom>
          <a:effectLst>
            <a:softEdge rad="889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C55F787-FBBD-F357-BD8E-7C6F1446FC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8406" y="3754834"/>
            <a:ext cx="5856294" cy="2493565"/>
          </a:xfrm>
          <a:prstGeom prst="rect">
            <a:avLst/>
          </a:prstGeom>
          <a:effectLst>
            <a:softEdge rad="889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5659D69-7177-DD20-62C8-677D89D4085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34699" y="3754834"/>
            <a:ext cx="5755600" cy="2493565"/>
          </a:xfrm>
          <a:prstGeom prst="rect">
            <a:avLst/>
          </a:prstGeom>
          <a:effectLst>
            <a:softEdge rad="88900"/>
          </a:effectLst>
        </p:spPr>
      </p:pic>
    </p:spTree>
    <p:extLst>
      <p:ext uri="{BB962C8B-B14F-4D97-AF65-F5344CB8AC3E}">
        <p14:creationId xmlns:p14="http://schemas.microsoft.com/office/powerpoint/2010/main" val="3278057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D87B0A7-459D-94F9-3A5F-5B96635B93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154229"/>
            <a:ext cx="12192000" cy="70377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89866CA-CD44-52DE-2BCA-3ABBACE118EC}"/>
              </a:ext>
            </a:extLst>
          </p:cNvPr>
          <p:cNvSpPr txBox="1"/>
          <p:nvPr/>
        </p:nvSpPr>
        <p:spPr>
          <a:xfrm>
            <a:off x="245298" y="104867"/>
            <a:ext cx="119278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3200" b="1" dirty="0">
                <a:solidFill>
                  <a:srgbClr val="CCA25E"/>
                </a:solidFill>
                <a:effectLst/>
                <a:latin typeface="EB Garamond" panose="00000500000000000000" pitchFamily="2" charset="0"/>
                <a:ea typeface="EB Garamond" panose="00000500000000000000" pitchFamily="2" charset="0"/>
              </a:rPr>
              <a:t>Переосмысление. </a:t>
            </a:r>
            <a:r>
              <a:rPr lang="ru-RU" sz="3200" b="1" i="0" dirty="0">
                <a:solidFill>
                  <a:srgbClr val="CCA25E"/>
                </a:solidFill>
                <a:effectLst/>
                <a:latin typeface="EB Garamond" panose="00000500000000000000" pitchFamily="2" charset="0"/>
                <a:ea typeface="EB Garamond" panose="00000500000000000000" pitchFamily="2" charset="0"/>
              </a:rPr>
              <a:t>Проект-победитель Всероссийского конкурса</a:t>
            </a:r>
            <a:br>
              <a:rPr lang="ru-RU" sz="3200" b="1" i="0" dirty="0">
                <a:solidFill>
                  <a:srgbClr val="CCA25E"/>
                </a:solidFill>
                <a:effectLst/>
                <a:latin typeface="EB Garamond" panose="00000500000000000000" pitchFamily="2" charset="0"/>
                <a:ea typeface="EB Garamond" panose="00000500000000000000" pitchFamily="2" charset="0"/>
              </a:rPr>
            </a:br>
            <a:r>
              <a:rPr lang="ru-RU" sz="3200" b="1" i="0" dirty="0">
                <a:solidFill>
                  <a:srgbClr val="CCA25E"/>
                </a:solidFill>
                <a:effectLst/>
                <a:latin typeface="EB Garamond" panose="00000500000000000000" pitchFamily="2" charset="0"/>
                <a:ea typeface="EB Garamond" panose="00000500000000000000" pitchFamily="2" charset="0"/>
              </a:rPr>
              <a:t>«Сердце окольного города»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473BF7-6FC4-1CC9-B434-5F77F19CFC00}"/>
              </a:ext>
            </a:extLst>
          </p:cNvPr>
          <p:cNvSpPr txBox="1"/>
          <p:nvPr/>
        </p:nvSpPr>
        <p:spPr>
          <a:xfrm>
            <a:off x="314545" y="1098062"/>
            <a:ext cx="3292255" cy="44746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i="0" dirty="0">
                <a:solidFill>
                  <a:srgbClr val="666666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Это благоустройство центральной части Пскова.</a:t>
            </a:r>
          </a:p>
          <a:p>
            <a:pPr algn="l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i="0" dirty="0">
                <a:solidFill>
                  <a:srgbClr val="666666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Стратегическая цель раскрыть потенциал древнего города.</a:t>
            </a:r>
          </a:p>
          <a:p>
            <a:pPr algn="l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i="0" dirty="0">
                <a:solidFill>
                  <a:srgbClr val="666666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Сделать Псков удобным для жителей и привлекательным для туристов.</a:t>
            </a:r>
          </a:p>
          <a:p>
            <a:pPr algn="l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i="0" dirty="0">
                <a:solidFill>
                  <a:srgbClr val="666666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Связать воедино исторические памятники и комфортные пешеходные маршруты.</a:t>
            </a:r>
          </a:p>
          <a:p>
            <a:endParaRPr lang="ru-RU" dirty="0">
              <a:solidFill>
                <a:srgbClr val="666666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6390AD5-2D49-7E8C-3BA4-D31B8181E96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4080" y="1182085"/>
            <a:ext cx="8739058" cy="5116454"/>
          </a:xfrm>
          <a:prstGeom prst="rect">
            <a:avLst/>
          </a:prstGeom>
          <a:effectLst>
            <a:softEdge rad="101600"/>
          </a:effectLst>
        </p:spPr>
      </p:pic>
    </p:spTree>
    <p:extLst>
      <p:ext uri="{BB962C8B-B14F-4D97-AF65-F5344CB8AC3E}">
        <p14:creationId xmlns:p14="http://schemas.microsoft.com/office/powerpoint/2010/main" val="33924800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D87B0A7-459D-94F9-3A5F-5B96635B93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154229"/>
            <a:ext cx="12192000" cy="70377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89866CA-CD44-52DE-2BCA-3ABBACE118EC}"/>
              </a:ext>
            </a:extLst>
          </p:cNvPr>
          <p:cNvSpPr txBox="1"/>
          <p:nvPr/>
        </p:nvSpPr>
        <p:spPr>
          <a:xfrm>
            <a:off x="245298" y="104867"/>
            <a:ext cx="119278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3200" b="1" dirty="0">
                <a:solidFill>
                  <a:srgbClr val="CCA25E"/>
                </a:solidFill>
                <a:effectLst/>
                <a:latin typeface="EB Garamond" panose="00000500000000000000" pitchFamily="2" charset="0"/>
                <a:ea typeface="EB Garamond" panose="00000500000000000000" pitchFamily="2" charset="0"/>
              </a:rPr>
              <a:t>Переосмысление. </a:t>
            </a:r>
            <a:r>
              <a:rPr lang="ru-RU" sz="3200" b="1" i="0" dirty="0">
                <a:solidFill>
                  <a:srgbClr val="CCA25E"/>
                </a:solidFill>
                <a:effectLst/>
                <a:latin typeface="EB Garamond" panose="00000500000000000000" pitchFamily="2" charset="0"/>
                <a:ea typeface="EB Garamond" panose="00000500000000000000" pitchFamily="2" charset="0"/>
              </a:rPr>
              <a:t>Проект-победитель Всероссийского конкурса</a:t>
            </a:r>
            <a:br>
              <a:rPr lang="ru-RU" sz="3200" b="1" i="0" dirty="0">
                <a:solidFill>
                  <a:srgbClr val="CCA25E"/>
                </a:solidFill>
                <a:effectLst/>
                <a:latin typeface="EB Garamond" panose="00000500000000000000" pitchFamily="2" charset="0"/>
                <a:ea typeface="EB Garamond" panose="00000500000000000000" pitchFamily="2" charset="0"/>
              </a:rPr>
            </a:br>
            <a:r>
              <a:rPr lang="ru-RU" sz="3200" b="1" i="0" dirty="0">
                <a:solidFill>
                  <a:srgbClr val="CCA25E"/>
                </a:solidFill>
                <a:effectLst/>
                <a:latin typeface="EB Garamond" panose="00000500000000000000" pitchFamily="2" charset="0"/>
                <a:ea typeface="EB Garamond" panose="00000500000000000000" pitchFamily="2" charset="0"/>
              </a:rPr>
              <a:t>«Сердце окольного города»</a:t>
            </a:r>
          </a:p>
        </p:txBody>
      </p:sp>
      <p:pic>
        <p:nvPicPr>
          <p:cNvPr id="2" name="Google Shape;219;g3e4830a7829_0_701">
            <a:extLst>
              <a:ext uri="{FF2B5EF4-FFF2-40B4-BE49-F238E27FC236}">
                <a16:creationId xmlns:a16="http://schemas.microsoft.com/office/drawing/2014/main" id="{8B2CC1D7-A836-2B28-3FFA-6686F928D5A1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760" y="1107438"/>
            <a:ext cx="6202237" cy="2679127"/>
          </a:xfrm>
          <a:prstGeom prst="rect">
            <a:avLst/>
          </a:prstGeom>
          <a:noFill/>
          <a:ln>
            <a:noFill/>
          </a:ln>
          <a:effectLst>
            <a:softEdge rad="1524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3633E5C-35EA-179C-7EE0-6017D3C48FE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32859" y="1107439"/>
            <a:ext cx="5747381" cy="2679127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9" name="Google Shape;403;g3ed1b145a2c_1_152" title="р-4-кН.png">
            <a:extLst>
              <a:ext uri="{FF2B5EF4-FFF2-40B4-BE49-F238E27FC236}">
                <a16:creationId xmlns:a16="http://schemas.microsoft.com/office/drawing/2014/main" id="{43B4BF64-DEF4-60D5-B3A6-87EFA72E36F7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13997" y="3786565"/>
            <a:ext cx="5766243" cy="2512635"/>
          </a:xfrm>
          <a:prstGeom prst="rect">
            <a:avLst/>
          </a:prstGeom>
          <a:noFill/>
          <a:ln>
            <a:noFill/>
          </a:ln>
          <a:effectLst>
            <a:softEdge rad="152400"/>
          </a:effectLst>
        </p:spPr>
      </p:pic>
      <p:pic>
        <p:nvPicPr>
          <p:cNvPr id="11" name="Google Shape;425;g3ed1b145a2c_1_177" title="р-6-к!.png">
            <a:extLst>
              <a:ext uri="{FF2B5EF4-FFF2-40B4-BE49-F238E27FC236}">
                <a16:creationId xmlns:a16="http://schemas.microsoft.com/office/drawing/2014/main" id="{42F14280-8A52-909E-2912-97826A755F75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760" y="3786564"/>
            <a:ext cx="6202237" cy="2512635"/>
          </a:xfrm>
          <a:prstGeom prst="rect">
            <a:avLst/>
          </a:prstGeom>
          <a:noFill/>
          <a:ln>
            <a:noFill/>
          </a:ln>
          <a:effectLst>
            <a:softEdge rad="152400"/>
          </a:effectLst>
        </p:spPr>
      </p:pic>
    </p:spTree>
    <p:extLst>
      <p:ext uri="{BB962C8B-B14F-4D97-AF65-F5344CB8AC3E}">
        <p14:creationId xmlns:p14="http://schemas.microsoft.com/office/powerpoint/2010/main" val="2608881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41C0CA5-7DE8-15EB-2EA0-5899EA0B952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2918" y="1129790"/>
            <a:ext cx="5918564" cy="2514473"/>
          </a:xfrm>
          <a:prstGeom prst="rect">
            <a:avLst/>
          </a:prstGeom>
          <a:effectLst>
            <a:softEdge rad="1651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0AE98B1-62BA-975F-36B5-009CFEA953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4"/>
          <a:stretch/>
        </p:blipFill>
        <p:spPr>
          <a:xfrm>
            <a:off x="6171481" y="1129790"/>
            <a:ext cx="5814060" cy="2514474"/>
          </a:xfrm>
          <a:prstGeom prst="rect">
            <a:avLst/>
          </a:prstGeom>
          <a:effectLst>
            <a:softEdge rad="165100"/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8FF10C0-6151-A92F-B279-FE6EF3BB516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42601" y="3644263"/>
            <a:ext cx="5671820" cy="2646317"/>
          </a:xfrm>
          <a:prstGeom prst="rect">
            <a:avLst/>
          </a:prstGeom>
          <a:effectLst>
            <a:softEdge rad="165100"/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31A45D2-0941-75D6-0C7C-2B9201F5792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2917" y="3644262"/>
            <a:ext cx="5989683" cy="2646318"/>
          </a:xfrm>
          <a:prstGeom prst="rect">
            <a:avLst/>
          </a:prstGeom>
          <a:effectLst>
            <a:softEdge rad="1651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D87B0A7-459D-94F9-3A5F-5B96635B930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154229"/>
            <a:ext cx="12192000" cy="70377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89866CA-CD44-52DE-2BCA-3ABBACE118EC}"/>
              </a:ext>
            </a:extLst>
          </p:cNvPr>
          <p:cNvSpPr txBox="1"/>
          <p:nvPr/>
        </p:nvSpPr>
        <p:spPr>
          <a:xfrm>
            <a:off x="245298" y="104867"/>
            <a:ext cx="119278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3200" b="1" dirty="0">
                <a:solidFill>
                  <a:srgbClr val="CCA25E"/>
                </a:solidFill>
                <a:effectLst/>
                <a:latin typeface="EB Garamond" panose="00000500000000000000" pitchFamily="2" charset="0"/>
                <a:ea typeface="EB Garamond" panose="00000500000000000000" pitchFamily="2" charset="0"/>
              </a:rPr>
              <a:t>Ключевые проекты</a:t>
            </a:r>
            <a:r>
              <a:rPr lang="ru-RU" sz="3200" b="1" dirty="0">
                <a:solidFill>
                  <a:srgbClr val="CCA25E"/>
                </a:solidFill>
                <a:latin typeface="EB Garamond" panose="00000500000000000000" pitchFamily="2" charset="0"/>
                <a:ea typeface="EB Garamond" panose="00000500000000000000" pitchFamily="2" charset="0"/>
              </a:rPr>
              <a:t>: приватные и общественные пространства. Точки притяжения.</a:t>
            </a:r>
            <a:endParaRPr lang="ru-RU" sz="3200" b="1" i="0" dirty="0">
              <a:solidFill>
                <a:srgbClr val="CCA25E"/>
              </a:solidFill>
              <a:effectLst/>
              <a:latin typeface="EB Garamond" panose="00000500000000000000" pitchFamily="2" charset="0"/>
              <a:ea typeface="EB Garamond" panose="000005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BF9AEDE-8E10-652B-1A58-EBABA3FE0A2B}"/>
              </a:ext>
            </a:extLst>
          </p:cNvPr>
          <p:cNvSpPr txBox="1"/>
          <p:nvPr/>
        </p:nvSpPr>
        <p:spPr>
          <a:xfrm>
            <a:off x="461296" y="3102008"/>
            <a:ext cx="3829277" cy="6851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i="0" dirty="0">
                <a:solidFill>
                  <a:schemeClr val="bg2">
                    <a:lumMod val="25000"/>
                  </a:schemeClr>
                </a:solidFill>
                <a:effectLst>
                  <a:glow rad="63500">
                    <a:schemeClr val="bg1">
                      <a:alpha val="40000"/>
                    </a:schemeClr>
                  </a:glow>
                  <a:outerShdw blurRad="76200" sx="102000" sy="102000" algn="ctr" rotWithShape="0">
                    <a:schemeClr val="bg1"/>
                  </a:outerShdw>
                </a:effectLst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Дворовые парковки и проезды</a:t>
            </a:r>
          </a:p>
          <a:p>
            <a:endParaRPr lang="ru-RU" dirty="0">
              <a:solidFill>
                <a:schemeClr val="bg2">
                  <a:lumMod val="25000"/>
                </a:schemeClr>
              </a:solidFill>
              <a:effectLst>
                <a:glow rad="63500">
                  <a:schemeClr val="bg1">
                    <a:alpha val="40000"/>
                  </a:schemeClr>
                </a:glow>
                <a:outerShdw blurRad="76200" sx="102000" sy="102000" algn="ctr" rotWithShape="0">
                  <a:schemeClr val="bg1"/>
                </a:outerShdw>
              </a:effectLst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8ED71A1-3546-4501-BD93-5266C3641205}"/>
              </a:ext>
            </a:extLst>
          </p:cNvPr>
          <p:cNvSpPr txBox="1"/>
          <p:nvPr/>
        </p:nvSpPr>
        <p:spPr>
          <a:xfrm>
            <a:off x="461296" y="5459681"/>
            <a:ext cx="1775849" cy="1000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i="0" dirty="0">
                <a:solidFill>
                  <a:schemeClr val="bg2">
                    <a:lumMod val="25000"/>
                  </a:schemeClr>
                </a:solidFill>
                <a:effectLst>
                  <a:glow rad="63500">
                    <a:schemeClr val="bg1">
                      <a:alpha val="40000"/>
                    </a:schemeClr>
                  </a:glow>
                  <a:outerShdw blurRad="76200" sx="102000" sy="102000" algn="ctr" rotWithShape="0">
                    <a:schemeClr val="bg1"/>
                  </a:outerShdw>
                </a:effectLst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Спортивные</a:t>
            </a:r>
            <a:br>
              <a:rPr lang="ru-RU" i="0" dirty="0">
                <a:solidFill>
                  <a:schemeClr val="bg2">
                    <a:lumMod val="25000"/>
                  </a:schemeClr>
                </a:solidFill>
                <a:effectLst>
                  <a:glow rad="63500">
                    <a:schemeClr val="bg1">
                      <a:alpha val="40000"/>
                    </a:schemeClr>
                  </a:glow>
                  <a:outerShdw blurRad="76200" sx="102000" sy="102000" algn="ctr" rotWithShape="0">
                    <a:schemeClr val="bg1"/>
                  </a:outerShdw>
                </a:effectLst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</a:br>
            <a:r>
              <a:rPr lang="ru-RU" i="0" dirty="0">
                <a:solidFill>
                  <a:schemeClr val="bg2">
                    <a:lumMod val="25000"/>
                  </a:schemeClr>
                </a:solidFill>
                <a:effectLst>
                  <a:glow rad="63500">
                    <a:schemeClr val="bg1">
                      <a:alpha val="40000"/>
                    </a:schemeClr>
                  </a:glow>
                  <a:outerShdw blurRad="76200" sx="102000" sy="102000" algn="ctr" rotWithShape="0">
                    <a:schemeClr val="bg1"/>
                  </a:outerShdw>
                </a:effectLst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комплексы</a:t>
            </a:r>
          </a:p>
          <a:p>
            <a:pPr algn="ctr"/>
            <a:endParaRPr lang="ru-RU" dirty="0">
              <a:solidFill>
                <a:schemeClr val="bg2">
                  <a:lumMod val="25000"/>
                </a:schemeClr>
              </a:solidFill>
              <a:effectLst>
                <a:glow rad="63500">
                  <a:schemeClr val="bg1">
                    <a:alpha val="40000"/>
                  </a:schemeClr>
                </a:glow>
                <a:outerShdw blurRad="76200" sx="102000" sy="102000" algn="ctr" rotWithShape="0">
                  <a:schemeClr val="bg1"/>
                </a:outerShdw>
              </a:effectLst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BAACA8B-18B7-9776-4A98-319F3A992096}"/>
              </a:ext>
            </a:extLst>
          </p:cNvPr>
          <p:cNvSpPr txBox="1"/>
          <p:nvPr/>
        </p:nvSpPr>
        <p:spPr>
          <a:xfrm>
            <a:off x="9114071" y="1413873"/>
            <a:ext cx="3829277" cy="6851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i="0" dirty="0">
                <a:solidFill>
                  <a:schemeClr val="bg2">
                    <a:lumMod val="25000"/>
                  </a:schemeClr>
                </a:solidFill>
                <a:effectLst>
                  <a:glow rad="63500">
                    <a:schemeClr val="bg1">
                      <a:alpha val="40000"/>
                    </a:schemeClr>
                  </a:glow>
                  <a:outerShdw blurRad="76200" sx="102000" sy="102000" algn="ctr" rotWithShape="0">
                    <a:schemeClr val="bg1"/>
                  </a:outerShdw>
                </a:effectLst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Игровые площадки</a:t>
            </a:r>
          </a:p>
          <a:p>
            <a:endParaRPr lang="ru-RU" dirty="0">
              <a:solidFill>
                <a:schemeClr val="bg2">
                  <a:lumMod val="25000"/>
                </a:schemeClr>
              </a:solidFill>
              <a:effectLst>
                <a:glow rad="63500">
                  <a:schemeClr val="bg1">
                    <a:alpha val="40000"/>
                  </a:schemeClr>
                </a:glow>
                <a:outerShdw blurRad="76200" sx="102000" sy="102000" algn="ctr" rotWithShape="0">
                  <a:schemeClr val="bg1"/>
                </a:outerShdw>
              </a:effectLst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021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D87B0A7-459D-94F9-3A5F-5B96635B93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154229"/>
            <a:ext cx="12192000" cy="703771"/>
          </a:xfrm>
          <a:prstGeom prst="rect">
            <a:avLst/>
          </a:prstGeom>
        </p:spPr>
      </p:pic>
      <p:graphicFrame>
        <p:nvGraphicFramePr>
          <p:cNvPr id="14" name="Диаграмма 13">
            <a:extLst>
              <a:ext uri="{FF2B5EF4-FFF2-40B4-BE49-F238E27FC236}">
                <a16:creationId xmlns:a16="http://schemas.microsoft.com/office/drawing/2014/main" id="{0C54F957-0149-097D-8F14-CF84FE8E5B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3216431"/>
              </p:ext>
            </p:extLst>
          </p:nvPr>
        </p:nvGraphicFramePr>
        <p:xfrm>
          <a:off x="4257041" y="394692"/>
          <a:ext cx="7934960" cy="59053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FA0630CE-5461-5D1D-AF8D-0BE5C2340AAA}"/>
              </a:ext>
            </a:extLst>
          </p:cNvPr>
          <p:cNvSpPr txBox="1"/>
          <p:nvPr/>
        </p:nvSpPr>
        <p:spPr>
          <a:xfrm>
            <a:off x="101185" y="394692"/>
            <a:ext cx="4287935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i="0" dirty="0">
                <a:solidFill>
                  <a:srgbClr val="666666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В голосовании за выбор объектов благоустройства приняли участие более 88 тысяч жителей области.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i="0" dirty="0">
                <a:solidFill>
                  <a:srgbClr val="666666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Жители сами выбирают, где им жить лучше.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i="0" dirty="0">
                <a:solidFill>
                  <a:srgbClr val="666666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Внедрены QR-коды на объектах — жители могут контролировать ход работ и оперативно информировать о недостатках.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i="0" dirty="0">
                <a:solidFill>
                  <a:srgbClr val="666666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С 2020 года Псков признан благоприятным городом по Индексу качества городской среды.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i="0" dirty="0">
                <a:solidFill>
                  <a:srgbClr val="666666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Наша задача — подтянуть показатели по озеленению</a:t>
            </a:r>
            <a:br>
              <a:rPr lang="ru-RU" i="0" dirty="0">
                <a:solidFill>
                  <a:srgbClr val="666666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</a:br>
            <a:r>
              <a:rPr lang="ru-RU" i="0" dirty="0">
                <a:solidFill>
                  <a:srgbClr val="666666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и общегородским пространствам.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i="0" dirty="0">
                <a:solidFill>
                  <a:srgbClr val="666666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Активно обсуждается интеграция благоустройства с объектами культурного наследия (например, территория</a:t>
            </a:r>
            <a:br>
              <a:rPr lang="ru-RU" i="0" dirty="0">
                <a:solidFill>
                  <a:srgbClr val="666666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</a:br>
            <a:r>
              <a:rPr lang="ru-RU" i="0" dirty="0">
                <a:solidFill>
                  <a:srgbClr val="666666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у Мирожского монастыря).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ru-RU" b="0" i="0" dirty="0">
              <a:solidFill>
                <a:srgbClr val="0F1115"/>
              </a:solidFill>
              <a:effectLst/>
              <a:latin typeface="quote-cjk-patch"/>
            </a:endParaRPr>
          </a:p>
          <a:p>
            <a:endParaRPr lang="ru-RU" dirty="0">
              <a:solidFill>
                <a:srgbClr val="666666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4202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439</Words>
  <Application>Microsoft Office PowerPoint</Application>
  <PresentationFormat>Широкоэкранный</PresentationFormat>
  <Paragraphs>42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9" baseType="lpstr">
      <vt:lpstr>Aptos</vt:lpstr>
      <vt:lpstr>Aptos Display</vt:lpstr>
      <vt:lpstr>Arial</vt:lpstr>
      <vt:lpstr>EB Garamond</vt:lpstr>
      <vt:lpstr>EB Garamond SemiBold</vt:lpstr>
      <vt:lpstr>Inter</vt:lpstr>
      <vt:lpstr>quote-cjk-patch</vt:lpstr>
      <vt:lpstr>Roboto Medium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Наталья Александровна Карпова</dc:creator>
  <cp:lastModifiedBy>Наталья Александровна Карпова</cp:lastModifiedBy>
  <cp:revision>3</cp:revision>
  <dcterms:created xsi:type="dcterms:W3CDTF">2026-08-24T21:42:09Z</dcterms:created>
  <dcterms:modified xsi:type="dcterms:W3CDTF">2026-08-25T01:58:00Z</dcterms:modified>
</cp:coreProperties>
</file>