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  <p:sldMasterId id="2147483732" r:id="rId2"/>
  </p:sldMasterIdLst>
  <p:notesMasterIdLst>
    <p:notesMasterId r:id="rId41"/>
  </p:notesMasterIdLst>
  <p:sldIdLst>
    <p:sldId id="256" r:id="rId3"/>
    <p:sldId id="257" r:id="rId4"/>
    <p:sldId id="260" r:id="rId5"/>
    <p:sldId id="276" r:id="rId6"/>
    <p:sldId id="270" r:id="rId7"/>
    <p:sldId id="263" r:id="rId8"/>
    <p:sldId id="265" r:id="rId9"/>
    <p:sldId id="266" r:id="rId10"/>
    <p:sldId id="264" r:id="rId11"/>
    <p:sldId id="281" r:id="rId12"/>
    <p:sldId id="271" r:id="rId13"/>
    <p:sldId id="277" r:id="rId14"/>
    <p:sldId id="290" r:id="rId15"/>
    <p:sldId id="273" r:id="rId16"/>
    <p:sldId id="274" r:id="rId17"/>
    <p:sldId id="291" r:id="rId18"/>
    <p:sldId id="280" r:id="rId19"/>
    <p:sldId id="412" r:id="rId20"/>
    <p:sldId id="330" r:id="rId21"/>
    <p:sldId id="295" r:id="rId22"/>
    <p:sldId id="410" r:id="rId23"/>
    <p:sldId id="411" r:id="rId24"/>
    <p:sldId id="275" r:id="rId25"/>
    <p:sldId id="289" r:id="rId26"/>
    <p:sldId id="294" r:id="rId27"/>
    <p:sldId id="296" r:id="rId28"/>
    <p:sldId id="278" r:id="rId29"/>
    <p:sldId id="413" r:id="rId30"/>
    <p:sldId id="297" r:id="rId31"/>
    <p:sldId id="288" r:id="rId32"/>
    <p:sldId id="285" r:id="rId33"/>
    <p:sldId id="298" r:id="rId34"/>
    <p:sldId id="293" r:id="rId35"/>
    <p:sldId id="299" r:id="rId36"/>
    <p:sldId id="284" r:id="rId37"/>
    <p:sldId id="300" r:id="rId38"/>
    <p:sldId id="414" r:id="rId39"/>
    <p:sldId id="286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91D1"/>
    <a:srgbClr val="63A0D7"/>
    <a:srgbClr val="5899D4"/>
    <a:srgbClr val="FD77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79CBFB-D5D7-4846-8C8A-5554EACFECE1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6A7AC-1D07-4A6C-9E81-7EC187390A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35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8527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16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99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30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34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8BA4713-C3CF-8748-ABEF-8597521E2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993" y="518330"/>
            <a:ext cx="10854739" cy="1041717"/>
          </a:xfrm>
        </p:spPr>
        <p:txBody>
          <a:bodyPr>
            <a:normAutofit/>
          </a:bodyPr>
          <a:lstStyle>
            <a:lvl1pPr>
              <a:defRPr lang="x-none" sz="3200" b="1" i="0" kern="1200" dirty="0">
                <a:solidFill>
                  <a:schemeClr val="accent1"/>
                </a:solidFill>
                <a:latin typeface="Raleway" pitchFamily="2" charset="77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слайда</a:t>
            </a:r>
            <a:endParaRPr lang="x-none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DDBC8B-3B38-6B40-B2E5-4C7B3DA55B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4413" y="2214563"/>
            <a:ext cx="3024187" cy="1943100"/>
          </a:xfrm>
          <a:prstGeom prst="rect">
            <a:avLst/>
          </a:prstGeom>
        </p:spPr>
        <p:txBody>
          <a:bodyPr/>
          <a:lstStyle>
            <a:lvl1pPr>
              <a:buNone/>
              <a:defRPr b="0" i="0">
                <a:latin typeface="Raleway" pitchFamily="2" charset="77"/>
              </a:defRPr>
            </a:lvl1pPr>
          </a:lstStyle>
          <a:p>
            <a:r>
              <a:rPr lang="en-US" dirty="0"/>
              <a:t>Picture</a:t>
            </a:r>
            <a:endParaRPr lang="x-none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95DDE34-0B29-BD40-8E65-F803AC635DC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57713" y="2214563"/>
            <a:ext cx="3024187" cy="1943100"/>
          </a:xfrm>
          <a:prstGeom prst="rect">
            <a:avLst/>
          </a:prstGeom>
        </p:spPr>
        <p:txBody>
          <a:bodyPr/>
          <a:lstStyle>
            <a:lvl1pPr>
              <a:buNone/>
              <a:defRPr b="0" i="0">
                <a:latin typeface="Raleway" pitchFamily="2" charset="77"/>
              </a:defRPr>
            </a:lvl1pPr>
          </a:lstStyle>
          <a:p>
            <a:r>
              <a:rPr lang="en-US" dirty="0"/>
              <a:t>Picture</a:t>
            </a:r>
            <a:endParaRPr lang="x-none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07DE0664-5D26-3048-8FFA-4E40206B1B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5301" y="2214563"/>
            <a:ext cx="3024187" cy="1943100"/>
          </a:xfrm>
          <a:prstGeom prst="rect">
            <a:avLst/>
          </a:prstGeom>
        </p:spPr>
        <p:txBody>
          <a:bodyPr/>
          <a:lstStyle>
            <a:lvl1pPr>
              <a:buNone/>
              <a:defRPr b="0" i="0">
                <a:latin typeface="Raleway" pitchFamily="2" charset="77"/>
              </a:defRPr>
            </a:lvl1pPr>
          </a:lstStyle>
          <a:p>
            <a:r>
              <a:rPr lang="en-US" dirty="0"/>
              <a:t>Picture</a:t>
            </a:r>
            <a:endParaRPr lang="x-none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40CF5C1-DC08-C447-9CFF-ED79D9112E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6490" y="4388538"/>
            <a:ext cx="3024187" cy="1534999"/>
          </a:xfrm>
          <a:prstGeom prst="rect">
            <a:avLst/>
          </a:prstGeom>
        </p:spPr>
        <p:txBody>
          <a:bodyPr lIns="0"/>
          <a:lstStyle>
            <a:lvl1pPr marL="0" indent="0">
              <a:buClr>
                <a:schemeClr val="tx1"/>
              </a:buClr>
              <a:buFont typeface="Arial" panose="020B0604020202020204" pitchFamily="34" charset="0"/>
              <a:buNone/>
              <a:tabLst/>
              <a:defRPr sz="1400" b="0" i="0">
                <a:latin typeface="Raleway" pitchFamily="2" charset="77"/>
              </a:defRPr>
            </a:lvl1pPr>
          </a:lstStyle>
          <a:p>
            <a:pPr lvl="0"/>
            <a:r>
              <a:rPr lang="en-GB" dirty="0"/>
              <a:t> </a:t>
            </a:r>
            <a:r>
              <a:rPr lang="ru-RU" dirty="0"/>
              <a:t>Текст 1</a:t>
            </a:r>
            <a:endParaRPr lang="en-GB" dirty="0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88341765-AEB0-424D-9C35-3FE480A0EB1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57712" y="4384538"/>
            <a:ext cx="3024187" cy="1534999"/>
          </a:xfrm>
          <a:prstGeom prst="rect">
            <a:avLst/>
          </a:prstGeom>
        </p:spPr>
        <p:txBody>
          <a:bodyPr lIns="0"/>
          <a:lstStyle>
            <a:lvl1pPr marL="0" indent="0">
              <a:buClr>
                <a:schemeClr val="tx1"/>
              </a:buClr>
              <a:buFont typeface="Arial" panose="020B0604020202020204" pitchFamily="34" charset="0"/>
              <a:buNone/>
              <a:tabLst/>
              <a:defRPr sz="1400" b="0" i="0">
                <a:latin typeface="Raleway" pitchFamily="2" charset="77"/>
              </a:defRPr>
            </a:lvl1pPr>
          </a:lstStyle>
          <a:p>
            <a:pPr lvl="0"/>
            <a:r>
              <a:rPr lang="en-GB" dirty="0"/>
              <a:t> </a:t>
            </a:r>
            <a:r>
              <a:rPr lang="ru-RU" dirty="0"/>
              <a:t>Текст 2 </a:t>
            </a:r>
            <a:endParaRPr lang="en-GB" dirty="0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B8ED627E-1D0A-C04B-A9F5-533EF6A21B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5301" y="4388538"/>
            <a:ext cx="3024187" cy="1534999"/>
          </a:xfrm>
          <a:prstGeom prst="rect">
            <a:avLst/>
          </a:prstGeom>
        </p:spPr>
        <p:txBody>
          <a:bodyPr lIns="0"/>
          <a:lstStyle>
            <a:lvl1pPr marL="0" indent="0">
              <a:buClr>
                <a:schemeClr val="tx1"/>
              </a:buClr>
              <a:buFont typeface="Arial" panose="020B0604020202020204" pitchFamily="34" charset="0"/>
              <a:buNone/>
              <a:tabLst/>
              <a:defRPr sz="1400" b="0" i="0">
                <a:latin typeface="Raleway" pitchFamily="2" charset="77"/>
              </a:defRPr>
            </a:lvl1pPr>
          </a:lstStyle>
          <a:p>
            <a:pPr lvl="0"/>
            <a:r>
              <a:rPr lang="ru-RU" dirty="0"/>
              <a:t>Текст 3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B5D64-C42B-9A4E-A3DC-04D249A9D89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marL="4763" indent="-4763">
              <a:lnSpc>
                <a:spcPct val="90000"/>
              </a:lnSpc>
            </a:pPr>
            <a:r>
              <a:rPr lang="ru-RU"/>
              <a:t>Гостеприимные Города</a:t>
            </a:r>
            <a:endParaRPr lang="ru-R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D1C9B-F75C-9D45-A410-926E6E5559E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FB80630-49DE-40EA-9C94-6813272A8414}"/>
              </a:ext>
            </a:extLst>
          </p:cNvPr>
          <p:cNvCxnSpPr>
            <a:cxnSpLocks/>
          </p:cNvCxnSpPr>
          <p:nvPr userDrawn="1"/>
        </p:nvCxnSpPr>
        <p:spPr>
          <a:xfrm>
            <a:off x="4302695" y="4374913"/>
            <a:ext cx="0" cy="158400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9136F8-25EA-4085-AF27-DDD3DBE60000}"/>
              </a:ext>
            </a:extLst>
          </p:cNvPr>
          <p:cNvCxnSpPr>
            <a:cxnSpLocks/>
          </p:cNvCxnSpPr>
          <p:nvPr userDrawn="1"/>
        </p:nvCxnSpPr>
        <p:spPr>
          <a:xfrm>
            <a:off x="7852813" y="4384538"/>
            <a:ext cx="0" cy="158400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36908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1F174F76-79D2-704D-8B6F-8BDC2FEED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9711" y="469701"/>
            <a:ext cx="6520476" cy="1454101"/>
          </a:xfrm>
        </p:spPr>
        <p:txBody>
          <a:bodyPr lIns="0" tIns="0" bIns="0" anchor="t" anchorCtr="0">
            <a:noAutofit/>
          </a:bodyPr>
          <a:lstStyle>
            <a:lvl1pPr>
              <a:lnSpc>
                <a:spcPct val="90000"/>
              </a:lnSpc>
              <a:defRPr lang="x-none" sz="4400" b="1" i="0" kern="1200" cap="all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 ПРЕЗЕНТАЦИИ</a:t>
            </a:r>
            <a:endParaRPr lang="x-non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60E396-B81D-9946-806B-1B35DCC5A7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9711" y="2333339"/>
            <a:ext cx="4166245" cy="356259"/>
          </a:xfrm>
          <a:prstGeom prst="rect">
            <a:avLst/>
          </a:prstGeom>
        </p:spPr>
        <p:txBody>
          <a:bodyPr lIns="0"/>
          <a:lstStyle>
            <a:lvl1pPr marL="0">
              <a:spcBef>
                <a:spcPts val="0"/>
              </a:spcBef>
              <a:buNone/>
              <a:defRPr lang="x-none" sz="1050" b="0" i="0" kern="1200" cap="all" spc="40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Сноска </a:t>
            </a:r>
            <a:r>
              <a:rPr lang="en-GB" dirty="0"/>
              <a:t>/ </a:t>
            </a:r>
            <a:r>
              <a:rPr lang="ru-RU" dirty="0"/>
              <a:t>дата </a:t>
            </a:r>
            <a:r>
              <a:rPr lang="en-GB" dirty="0"/>
              <a:t>/</a:t>
            </a:r>
            <a:r>
              <a:rPr lang="ru-RU" dirty="0"/>
              <a:t>имя</a:t>
            </a:r>
            <a:endParaRPr lang="x-non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110FBE-8244-B25C-FB95-D30B37D7B0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9711" y="1674894"/>
            <a:ext cx="6520476" cy="85407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4DE90E6-6A9E-0A3D-6AB4-8B33B3510C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4303" y="511578"/>
            <a:ext cx="5557986" cy="57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69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4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54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14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44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11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99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0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6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20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8602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6639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83707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0255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550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0095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85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51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1F174F76-79D2-704D-8B6F-8BDC2FEED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9711" y="469701"/>
            <a:ext cx="6520476" cy="1454101"/>
          </a:xfrm>
        </p:spPr>
        <p:txBody>
          <a:bodyPr lIns="0" tIns="0" bIns="0" anchor="t" anchorCtr="0">
            <a:noAutofit/>
          </a:bodyPr>
          <a:lstStyle>
            <a:lvl1pPr>
              <a:lnSpc>
                <a:spcPct val="90000"/>
              </a:lnSpc>
              <a:defRPr lang="x-none" sz="4400" b="1" i="0" kern="1200" cap="all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 ПРЕЗЕНТАЦИИ</a:t>
            </a:r>
            <a:endParaRPr lang="x-non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60E396-B81D-9946-806B-1B35DCC5A7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9711" y="2333339"/>
            <a:ext cx="4166245" cy="356259"/>
          </a:xfrm>
          <a:prstGeom prst="rect">
            <a:avLst/>
          </a:prstGeom>
        </p:spPr>
        <p:txBody>
          <a:bodyPr lIns="0"/>
          <a:lstStyle>
            <a:lvl1pPr marL="0">
              <a:spcBef>
                <a:spcPts val="0"/>
              </a:spcBef>
              <a:buNone/>
              <a:defRPr lang="x-none" sz="1050" b="0" i="0" kern="1200" cap="all" spc="40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Сноска </a:t>
            </a:r>
            <a:r>
              <a:rPr lang="en-GB" dirty="0"/>
              <a:t>/ </a:t>
            </a:r>
            <a:r>
              <a:rPr lang="ru-RU" dirty="0"/>
              <a:t>дата </a:t>
            </a:r>
            <a:r>
              <a:rPr lang="en-GB" dirty="0"/>
              <a:t>/</a:t>
            </a:r>
            <a:r>
              <a:rPr lang="ru-RU" dirty="0"/>
              <a:t>имя</a:t>
            </a:r>
            <a:endParaRPr lang="x-non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110FBE-8244-B25C-FB95-D30B37D7B0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9711" y="1674894"/>
            <a:ext cx="6520476" cy="85407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4DE90E6-6A9E-0A3D-6AB4-8B33B3510C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4303" y="511578"/>
            <a:ext cx="5557986" cy="57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3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8BA4713-C3CF-8748-ABEF-8597521E2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993" y="518330"/>
            <a:ext cx="10854739" cy="1041717"/>
          </a:xfrm>
        </p:spPr>
        <p:txBody>
          <a:bodyPr>
            <a:normAutofit/>
          </a:bodyPr>
          <a:lstStyle>
            <a:lvl1pPr>
              <a:defRPr lang="x-none" sz="3200" b="1" i="0" kern="1200" dirty="0">
                <a:solidFill>
                  <a:schemeClr val="accent1"/>
                </a:solidFill>
                <a:latin typeface="Raleway" pitchFamily="2" charset="77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слайда</a:t>
            </a:r>
            <a:endParaRPr lang="x-none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DDBC8B-3B38-6B40-B2E5-4C7B3DA55B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4413" y="2214563"/>
            <a:ext cx="3024187" cy="1943100"/>
          </a:xfrm>
          <a:prstGeom prst="rect">
            <a:avLst/>
          </a:prstGeom>
        </p:spPr>
        <p:txBody>
          <a:bodyPr/>
          <a:lstStyle>
            <a:lvl1pPr>
              <a:buNone/>
              <a:defRPr b="0" i="0">
                <a:latin typeface="Raleway" pitchFamily="2" charset="77"/>
              </a:defRPr>
            </a:lvl1pPr>
          </a:lstStyle>
          <a:p>
            <a:r>
              <a:rPr lang="en-US" dirty="0"/>
              <a:t>Picture</a:t>
            </a:r>
            <a:endParaRPr lang="x-none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95DDE34-0B29-BD40-8E65-F803AC635DC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57713" y="2214563"/>
            <a:ext cx="3024187" cy="1943100"/>
          </a:xfrm>
          <a:prstGeom prst="rect">
            <a:avLst/>
          </a:prstGeom>
        </p:spPr>
        <p:txBody>
          <a:bodyPr/>
          <a:lstStyle>
            <a:lvl1pPr>
              <a:buNone/>
              <a:defRPr b="0" i="0">
                <a:latin typeface="Raleway" pitchFamily="2" charset="77"/>
              </a:defRPr>
            </a:lvl1pPr>
          </a:lstStyle>
          <a:p>
            <a:r>
              <a:rPr lang="en-US" dirty="0"/>
              <a:t>Picture</a:t>
            </a:r>
            <a:endParaRPr lang="x-none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07DE0664-5D26-3048-8FFA-4E40206B1B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5301" y="2214563"/>
            <a:ext cx="3024187" cy="1943100"/>
          </a:xfrm>
          <a:prstGeom prst="rect">
            <a:avLst/>
          </a:prstGeom>
        </p:spPr>
        <p:txBody>
          <a:bodyPr/>
          <a:lstStyle>
            <a:lvl1pPr>
              <a:buNone/>
              <a:defRPr b="0" i="0">
                <a:latin typeface="Raleway" pitchFamily="2" charset="77"/>
              </a:defRPr>
            </a:lvl1pPr>
          </a:lstStyle>
          <a:p>
            <a:r>
              <a:rPr lang="en-US" dirty="0"/>
              <a:t>Picture</a:t>
            </a:r>
            <a:endParaRPr lang="x-none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40CF5C1-DC08-C447-9CFF-ED79D9112E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6490" y="4388538"/>
            <a:ext cx="3024187" cy="1534999"/>
          </a:xfrm>
          <a:prstGeom prst="rect">
            <a:avLst/>
          </a:prstGeom>
        </p:spPr>
        <p:txBody>
          <a:bodyPr lIns="0"/>
          <a:lstStyle>
            <a:lvl1pPr marL="0" indent="0">
              <a:buClr>
                <a:schemeClr val="tx1"/>
              </a:buClr>
              <a:buFont typeface="Arial" panose="020B0604020202020204" pitchFamily="34" charset="0"/>
              <a:buNone/>
              <a:tabLst/>
              <a:defRPr sz="1400" b="0" i="0">
                <a:latin typeface="Raleway" pitchFamily="2" charset="77"/>
              </a:defRPr>
            </a:lvl1pPr>
          </a:lstStyle>
          <a:p>
            <a:pPr lvl="0"/>
            <a:r>
              <a:rPr lang="en-GB" dirty="0"/>
              <a:t> </a:t>
            </a:r>
            <a:r>
              <a:rPr lang="ru-RU" dirty="0"/>
              <a:t>Текст 1</a:t>
            </a:r>
            <a:endParaRPr lang="en-GB" dirty="0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88341765-AEB0-424D-9C35-3FE480A0EB1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57712" y="4384538"/>
            <a:ext cx="3024187" cy="1534999"/>
          </a:xfrm>
          <a:prstGeom prst="rect">
            <a:avLst/>
          </a:prstGeom>
        </p:spPr>
        <p:txBody>
          <a:bodyPr lIns="0"/>
          <a:lstStyle>
            <a:lvl1pPr marL="0" indent="0">
              <a:buClr>
                <a:schemeClr val="tx1"/>
              </a:buClr>
              <a:buFont typeface="Arial" panose="020B0604020202020204" pitchFamily="34" charset="0"/>
              <a:buNone/>
              <a:tabLst/>
              <a:defRPr sz="1400" b="0" i="0">
                <a:latin typeface="Raleway" pitchFamily="2" charset="77"/>
              </a:defRPr>
            </a:lvl1pPr>
          </a:lstStyle>
          <a:p>
            <a:pPr lvl="0"/>
            <a:r>
              <a:rPr lang="en-GB" dirty="0"/>
              <a:t> </a:t>
            </a:r>
            <a:r>
              <a:rPr lang="ru-RU" dirty="0"/>
              <a:t>Текст 2 </a:t>
            </a:r>
            <a:endParaRPr lang="en-GB" dirty="0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B8ED627E-1D0A-C04B-A9F5-533EF6A21B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5301" y="4388538"/>
            <a:ext cx="3024187" cy="1534999"/>
          </a:xfrm>
          <a:prstGeom prst="rect">
            <a:avLst/>
          </a:prstGeom>
        </p:spPr>
        <p:txBody>
          <a:bodyPr lIns="0"/>
          <a:lstStyle>
            <a:lvl1pPr marL="0" indent="0">
              <a:buClr>
                <a:schemeClr val="tx1"/>
              </a:buClr>
              <a:buFont typeface="Arial" panose="020B0604020202020204" pitchFamily="34" charset="0"/>
              <a:buNone/>
              <a:tabLst/>
              <a:defRPr sz="1400" b="0" i="0">
                <a:latin typeface="Raleway" pitchFamily="2" charset="77"/>
              </a:defRPr>
            </a:lvl1pPr>
          </a:lstStyle>
          <a:p>
            <a:pPr lvl="0"/>
            <a:r>
              <a:rPr lang="ru-RU" dirty="0"/>
              <a:t>Текст 3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B5D64-C42B-9A4E-A3DC-04D249A9D89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marL="4763" indent="-4763">
              <a:lnSpc>
                <a:spcPct val="90000"/>
              </a:lnSpc>
            </a:pPr>
            <a:r>
              <a:rPr lang="ru-RU"/>
              <a:t>Гостеприимные Города</a:t>
            </a:r>
            <a:endParaRPr lang="ru-R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D1C9B-F75C-9D45-A410-926E6E5559E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FB80630-49DE-40EA-9C94-6813272A8414}"/>
              </a:ext>
            </a:extLst>
          </p:cNvPr>
          <p:cNvCxnSpPr>
            <a:cxnSpLocks/>
          </p:cNvCxnSpPr>
          <p:nvPr userDrawn="1"/>
        </p:nvCxnSpPr>
        <p:spPr>
          <a:xfrm>
            <a:off x="4302695" y="4374913"/>
            <a:ext cx="0" cy="158400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9136F8-25EA-4085-AF27-DDD3DBE60000}"/>
              </a:ext>
            </a:extLst>
          </p:cNvPr>
          <p:cNvCxnSpPr>
            <a:cxnSpLocks/>
          </p:cNvCxnSpPr>
          <p:nvPr userDrawn="1"/>
        </p:nvCxnSpPr>
        <p:spPr>
          <a:xfrm>
            <a:off x="7852813" y="4384538"/>
            <a:ext cx="0" cy="158400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68321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29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4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6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17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85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7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image" Target="../media/image7.png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91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16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9F4BB5A-C706-49E5-B6F1-DA590FB61D5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E1C0F-9DCE-4F55-BD82-F409D735B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8177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  <p:sldLayoutId id="2147483751" r:id="rId19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9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6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7.emf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8069" y="732406"/>
            <a:ext cx="11649808" cy="5844239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социально-экономических итогах реализации проектной инициативы по туризму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«Тихвин: монастырь +»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2025 году 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Котова Елена Юрьевна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социальным и общим вопросам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августа 2026 года</a:t>
            </a:r>
          </a:p>
        </p:txBody>
      </p:sp>
    </p:spTree>
    <p:extLst>
      <p:ext uri="{BB962C8B-B14F-4D97-AF65-F5344CB8AC3E}">
        <p14:creationId xmlns:p14="http://schemas.microsoft.com/office/powerpoint/2010/main" val="232036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891" y="-170160"/>
            <a:ext cx="6945535" cy="2763278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891" y="2457263"/>
            <a:ext cx="6945536" cy="458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5214" y="756745"/>
            <a:ext cx="444767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субсидии из областного бюджета Ленинградской области  был разработан паспорт приоритетного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55155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8" y="2362238"/>
            <a:ext cx="11896531" cy="1325563"/>
          </a:xfrm>
        </p:spPr>
        <p:txBody>
          <a:bodyPr>
            <a:noAutofit/>
          </a:bodyPr>
          <a:lstStyle/>
          <a:p>
            <a:pPr algn="ctr"/>
            <a:r>
              <a:rPr lang="ru-RU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br>
              <a:rPr lang="ru-RU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154944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1" r="10433"/>
          <a:stretch/>
        </p:blipFill>
        <p:spPr>
          <a:xfrm>
            <a:off x="143611" y="201569"/>
            <a:ext cx="5341596" cy="49307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0" y="206018"/>
            <a:ext cx="1096779" cy="116955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-105428" y="5132271"/>
            <a:ext cx="627950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Торжественная передача символа столицы проекта «Серебряное ожерелье России»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65571" y="206018"/>
            <a:ext cx="5496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Туристический фестиваль </a:t>
            </a:r>
          </a:p>
          <a:p>
            <a:pPr algn="ctr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с любовью»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1E9039-AF95-4B89-BF7B-D7674466C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549" y="1960684"/>
            <a:ext cx="6347131" cy="418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9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246737-98F5-489D-A630-EF0BEDC60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836140" cy="140053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Форум по туризму с участием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А.Ю. Дрозденко и Л.П.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Совершаевой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D27CB5B7-27B9-4571-A05B-78E2B55D49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15" y="-244475"/>
            <a:ext cx="61382" cy="46037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487085-1101-4EB1-A5B3-02F8C64D71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5" y="2285999"/>
            <a:ext cx="5492376" cy="41192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97525B-2EB3-4D82-B198-6237C6B7B0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994" y="2285999"/>
            <a:ext cx="5979341" cy="411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9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8171" y="162352"/>
            <a:ext cx="7123633" cy="1647245"/>
          </a:xfrm>
          <a:noFill/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Малая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«Царицына щука»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894" y="1961997"/>
            <a:ext cx="6291304" cy="4718071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279C5819-7175-4EAB-8227-F76FF316A5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B9CB5D13-7D55-4D75-8437-16DFD4AFE8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4C322AC-E302-4537-949C-AEB14323FA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75" y="549469"/>
            <a:ext cx="4547896" cy="606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87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4059" y="281785"/>
            <a:ext cx="6983257" cy="132556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Малая архитектурная форма 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«Свиток «Береста»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2" r="15795"/>
          <a:stretch/>
        </p:blipFill>
        <p:spPr>
          <a:xfrm>
            <a:off x="6897949" y="1607347"/>
            <a:ext cx="5010279" cy="46672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74" y="1607347"/>
            <a:ext cx="6197030" cy="464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75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15882-E4F3-4BEE-A497-B9DB13DB1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587946" cy="140053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Проекционные пешеходные переходы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6F5F7DA-7A65-43FA-958C-277C694FED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919777"/>
            <a:ext cx="6380329" cy="4785247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66223A-4CDA-4BB7-ADD9-7AECC9E3F5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100" y="1255749"/>
            <a:ext cx="4086956" cy="544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04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37" y="70338"/>
            <a:ext cx="11021053" cy="59731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Малые архитектурные формы по операм </a:t>
            </a:r>
          </a:p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Н.А. Римского-Корсакова. Замысел. </a:t>
            </a:r>
          </a:p>
          <a:p>
            <a:pPr marL="0" indent="0" algn="ctr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7293" b="5817"/>
          <a:stretch/>
        </p:blipFill>
        <p:spPr>
          <a:xfrm>
            <a:off x="523740" y="1431792"/>
            <a:ext cx="1969669" cy="4981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-131" b="11751"/>
          <a:stretch/>
        </p:blipFill>
        <p:spPr>
          <a:xfrm>
            <a:off x="6108522" y="1362534"/>
            <a:ext cx="2008363" cy="505070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7128" y="1362535"/>
            <a:ext cx="1035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«Белка»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05404" y="1362535"/>
            <a:ext cx="2134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Золотой</a:t>
            </a:r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петушок</a:t>
            </a:r>
            <a:r>
              <a:rPr lang="ru-RU" dirty="0"/>
              <a:t>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4092" y="1362535"/>
            <a:ext cx="2402938" cy="50507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634564" y="1362535"/>
            <a:ext cx="1557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«Снегурочка»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498" y="1431792"/>
            <a:ext cx="2243817" cy="498144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70234" y="1362535"/>
            <a:ext cx="2020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«Царевич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Гвидон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36925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3" r="40625" b="6258"/>
          <a:stretch/>
        </p:blipFill>
        <p:spPr>
          <a:xfrm>
            <a:off x="8964898" y="665825"/>
            <a:ext cx="2659525" cy="5699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57" r="24272"/>
          <a:stretch/>
        </p:blipFill>
        <p:spPr>
          <a:xfrm>
            <a:off x="4992122" y="665350"/>
            <a:ext cx="3010834" cy="56918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4612" b="7243"/>
          <a:stretch/>
        </p:blipFill>
        <p:spPr>
          <a:xfrm>
            <a:off x="742335" y="680009"/>
            <a:ext cx="3263580" cy="56962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12" t="92287" b="484"/>
          <a:stretch/>
        </p:blipFill>
        <p:spPr>
          <a:xfrm>
            <a:off x="7244853" y="935016"/>
            <a:ext cx="725332" cy="5578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8782" y="925368"/>
            <a:ext cx="751619" cy="5771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689" y="4918840"/>
            <a:ext cx="413267" cy="31733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102388" y="680009"/>
            <a:ext cx="90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«Лель»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94661" y="680009"/>
            <a:ext cx="1361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«Алконост»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49229" y="740701"/>
            <a:ext cx="1115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«Шмель»</a:t>
            </a:r>
          </a:p>
        </p:txBody>
      </p:sp>
    </p:spTree>
    <p:extLst>
      <p:ext uri="{BB962C8B-B14F-4D97-AF65-F5344CB8AC3E}">
        <p14:creationId xmlns:p14="http://schemas.microsoft.com/office/powerpoint/2010/main" val="277600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85BBB-EE8F-440D-908B-052D0C6B3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latin typeface="Geologica SemiBold"/>
              </a:rPr>
              <a:t>Создание новых малых архитектурных объектов, отсылающих к </a:t>
            </a:r>
            <a:br>
              <a:rPr lang="ru-RU" sz="2800" b="1" dirty="0">
                <a:latin typeface="Geologica SemiBold"/>
              </a:rPr>
            </a:br>
            <a:r>
              <a:rPr lang="ru-RU" sz="2800" b="1" dirty="0">
                <a:latin typeface="Geologica SemiBold"/>
              </a:rPr>
              <a:t>творчеству Н.А. Римского-Корсакова:</a:t>
            </a:r>
            <a:br>
              <a:rPr lang="ru-RU" sz="2800" b="1" dirty="0">
                <a:latin typeface="Geologica SemiBold"/>
              </a:rPr>
            </a:br>
            <a:r>
              <a:rPr lang="ru-RU" sz="2800" b="1" dirty="0">
                <a:latin typeface="Geologica SemiBold"/>
              </a:rPr>
              <a:t>Исполнение. </a:t>
            </a:r>
            <a:br>
              <a:rPr lang="ru-RU" b="1" dirty="0">
                <a:latin typeface="Geologica SemiBold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FED756-568E-4E7B-A48A-11E64E6C6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7831" y="7104184"/>
            <a:ext cx="8713178" cy="9671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3D5C75-0A08-4D5F-8A78-228EE4802E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2968936"/>
            <a:ext cx="3790087" cy="343634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110927-5CA7-459E-BA05-BFB40BF8B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972" y="2296137"/>
            <a:ext cx="3443739" cy="41091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1D3C4F-E9EE-4B99-B7C2-DE42D31C17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329" t="12223" r="18808" b="35168"/>
          <a:stretch/>
        </p:blipFill>
        <p:spPr>
          <a:xfrm>
            <a:off x="8422875" y="2895847"/>
            <a:ext cx="3443739" cy="350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08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8" y="2362238"/>
            <a:ext cx="11896531" cy="1325563"/>
          </a:xfrm>
        </p:spPr>
        <p:txBody>
          <a:bodyPr>
            <a:noAutofit/>
          </a:bodyPr>
          <a:lstStyle/>
          <a:p>
            <a:pPr algn="ctr"/>
            <a:r>
              <a:rPr lang="ru-RU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</a:t>
            </a:r>
            <a:br>
              <a:rPr lang="ru-RU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проектного замысла</a:t>
            </a:r>
          </a:p>
        </p:txBody>
      </p:sp>
    </p:spTree>
    <p:extLst>
      <p:ext uri="{BB962C8B-B14F-4D97-AF65-F5344CB8AC3E}">
        <p14:creationId xmlns:p14="http://schemas.microsoft.com/office/powerpoint/2010/main" val="241389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2E7F2A-C6C9-4B9F-8221-12A5377D6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/>
              <a:t>Малая архитектурная форма «Шмель»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733E034-1D5F-40BD-BFC9-852C9E36BE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10" y="1217861"/>
            <a:ext cx="5015143" cy="535878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3B4307C-C03C-4774-AA7D-6A10BFF49A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455" y="1217861"/>
            <a:ext cx="4019089" cy="535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6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D15678-E223-4618-9C2F-E2D3FC732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51" y="143690"/>
            <a:ext cx="3221123" cy="6466115"/>
          </a:xfrm>
        </p:spPr>
        <p:txBody>
          <a:bodyPr/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МАФ 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«Лель»,  «Снегурочка» 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0586D9-79EA-4C1A-9B92-AA51067FAD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474" y="1021160"/>
            <a:ext cx="3663755" cy="5693149"/>
          </a:xfrm>
          <a:prstGeom prst="rect">
            <a:avLst/>
          </a:prstGeo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B7C00D8C-4862-4B09-A2C9-E5C9BB8985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295" y="1021160"/>
            <a:ext cx="3221123" cy="5693149"/>
          </a:xfrm>
        </p:spPr>
      </p:pic>
    </p:spTree>
    <p:extLst>
      <p:ext uri="{BB962C8B-B14F-4D97-AF65-F5344CB8AC3E}">
        <p14:creationId xmlns:p14="http://schemas.microsoft.com/office/powerpoint/2010/main" val="349032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43E87-42F9-46D3-A02A-F52D4D3B5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4" y="574766"/>
            <a:ext cx="3252650" cy="2403565"/>
          </a:xfrm>
        </p:spPr>
        <p:txBody>
          <a:bodyPr/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МАФ 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Гвидон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«Алконост»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(мифологическая птица счастья)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6CF2A4D-5BB4-4DDC-8CD7-D5E0E6649A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154" y="266128"/>
            <a:ext cx="3875966" cy="6591872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E39807-1CE9-422E-B553-A33AA997B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60" y="266127"/>
            <a:ext cx="4071354" cy="659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23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8630" y="384421"/>
            <a:ext cx="7029910" cy="1325562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Малая архитектурная форма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«Царевна Лебедь»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5"/>
          <a:stretch/>
        </p:blipFill>
        <p:spPr>
          <a:xfrm>
            <a:off x="359636" y="384421"/>
            <a:ext cx="4496449" cy="61373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2" r="13754"/>
          <a:stretch/>
        </p:blipFill>
        <p:spPr>
          <a:xfrm>
            <a:off x="5468646" y="1709983"/>
            <a:ext cx="6399894" cy="480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5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108" y="106533"/>
            <a:ext cx="8552155" cy="162518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Малые архитектурные формы: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«Лодка Тихвинка»,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«Мальчик погонщик» и «Лошади»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70" y="1959014"/>
            <a:ext cx="2810834" cy="43018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8531" r="32561"/>
          <a:stretch/>
        </p:blipFill>
        <p:spPr>
          <a:xfrm>
            <a:off x="3872440" y="1959010"/>
            <a:ext cx="2799233" cy="43018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7324" r="17523"/>
          <a:stretch/>
        </p:blipFill>
        <p:spPr>
          <a:xfrm>
            <a:off x="6574019" y="1959011"/>
            <a:ext cx="5043986" cy="430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87BA2-7676-4B4C-88BE-69B6790EB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02223"/>
            <a:ext cx="9404723" cy="826477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«Мальчик погонщик» и «Лошади»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2372FDF-B033-4DCD-BFEA-90FA00E5ED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569" y="1554977"/>
            <a:ext cx="6052549" cy="4662100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82ECECB-77CD-419C-938E-B4519552E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45" y="1554977"/>
            <a:ext cx="5223436" cy="46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4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0191D2-EC11-41D3-BA98-8C35C0241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46111" y="-237392"/>
            <a:ext cx="9404723" cy="1055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35EA5C9-1818-4F55-921C-40EF3FFB81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762" y="2652895"/>
            <a:ext cx="5973547" cy="4099596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6917567-3F9E-4A49-9CDD-DD153D7B24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83" y="471211"/>
            <a:ext cx="5630373" cy="375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03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4565" y="0"/>
            <a:ext cx="8623738" cy="132556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Информационно-туристский центр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12341C-7113-42F4-8938-2F11B4F5C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69" y="1195754"/>
            <a:ext cx="9712461" cy="545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8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13AB1F-351A-4214-B109-5CAB935E0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Вечный</a:t>
            </a:r>
            <a:r>
              <a:rPr lang="ru-RU" b="1" dirty="0"/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огонь в Тихвине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F352BEB-045F-41CF-A4E9-82DEF73F29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920" y="2749308"/>
            <a:ext cx="5867116" cy="391043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D0E2A5-6E89-41E8-B692-21FE8B1E8D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1315522"/>
            <a:ext cx="5862717" cy="391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8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D69D29-770C-46BE-B2D5-A8C94611F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Подготовительные работы по обустройству ИТЦ 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55F2C518-E871-4D6C-BC92-B49DA0183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701485-4A28-4765-BB3A-02D38AFD5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98" y="1757133"/>
            <a:ext cx="5778806" cy="39645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B9E4BB-8417-4DF1-8C2D-E773509189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207" y="2357529"/>
            <a:ext cx="5778806" cy="433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58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78397CD9-F966-31F2-FD92-D0F624F48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60024" y="4776378"/>
            <a:ext cx="4401670" cy="208162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4287A-2E6B-4DDF-81DC-F0F89CFD15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309" y="415023"/>
            <a:ext cx="4978430" cy="889811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Тихвина</a:t>
            </a:r>
            <a:endParaRPr lang="en-GB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E7F5F-2B47-427F-9FA4-212106BB5D66}"/>
              </a:ext>
            </a:extLst>
          </p:cNvPr>
          <p:cNvSpPr txBox="1"/>
          <p:nvPr/>
        </p:nvSpPr>
        <p:spPr>
          <a:xfrm>
            <a:off x="259309" y="1967721"/>
            <a:ext cx="6878471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Пшенникова Екатерина Ивановна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председателя комитета экономического развития Ленинградской области</a:t>
            </a: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Котова Елена Юрьевна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Тихвинского района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социальным и общим вопросам</a:t>
            </a: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Бондарев Дмитрий Николаевич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комитета по культуре, спорту и молодежной политике администрации Тихвинского района</a:t>
            </a: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Матвеева Татьяна Викторовна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председателя комитета финансов администрации Тихвинского района</a:t>
            </a: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 Игорь Владимирович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отделом муниципального заказа администрации Тихвинского района</a:t>
            </a:r>
          </a:p>
        </p:txBody>
      </p:sp>
      <p:pic>
        <p:nvPicPr>
          <p:cNvPr id="4" name="Picture 2" descr="C:\Users\Александр\Downloads\la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739" y="469213"/>
            <a:ext cx="646613" cy="78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лександр\Downloads\Фото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025" y="1108396"/>
            <a:ext cx="4431212" cy="387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15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8446477" cy="1325562"/>
          </a:xfrm>
        </p:spPr>
        <p:txBody>
          <a:bodyPr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Туристская навигация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1" b="12319"/>
          <a:stretch/>
        </p:blipFill>
        <p:spPr>
          <a:xfrm>
            <a:off x="5086565" y="1493668"/>
            <a:ext cx="6641796" cy="47917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70" y="1493668"/>
            <a:ext cx="5015965" cy="47917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0399" y="4923124"/>
            <a:ext cx="1642781" cy="43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0096" y="950133"/>
            <a:ext cx="5360276" cy="4252487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решения нового поколения: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поставка и установка информационных стоек с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кодами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371" y="599088"/>
            <a:ext cx="3253071" cy="55005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6" t="22835" r="18847" b="18928"/>
          <a:stretch/>
        </p:blipFill>
        <p:spPr>
          <a:xfrm>
            <a:off x="157654" y="599088"/>
            <a:ext cx="3242442" cy="550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9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AB4537-4422-4B66-A0CB-C4364C6B7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4642"/>
          </a:xfrm>
        </p:spPr>
        <p:txBody>
          <a:bodyPr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Адресные таблички на объектах адресации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58E303D-8860-4F35-9BA0-E202B148C2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5" y="2190445"/>
            <a:ext cx="5596351" cy="406050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6C4FCB-76BA-4406-8EA1-EBB3F919A0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90445"/>
            <a:ext cx="5853900" cy="408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0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820F7F-F84B-4646-8F3C-80B4C2490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02834"/>
            <a:ext cx="11545889" cy="1482276"/>
          </a:xfrm>
        </p:spPr>
        <p:txBody>
          <a:bodyPr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Ель  новогодняя и иллюминационное оборудование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DAFB70-7BC9-4C45-96E7-4C5B3BDFE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88" y="1035417"/>
            <a:ext cx="4391025" cy="5619750"/>
          </a:xfrm>
          <a:prstGeom prst="rect">
            <a:avLst/>
          </a:prstGeo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1D17AB82-E8C2-42D8-980C-6DA9C4FD62EC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1227909" y="-378824"/>
            <a:ext cx="8821944" cy="195944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E7A6F080-9242-4458-9206-66D0F263AE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020" y="1035417"/>
            <a:ext cx="3534271" cy="35342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470D18-7A15-4F75-9510-28E1B1522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998" y="3257831"/>
            <a:ext cx="3266864" cy="328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0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3B72-D8A6-4C64-8445-D92AB3AE5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Организация  безопасной сети туристских прогулочных маршрутов: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21AE67-C626-4E9F-9325-A171263D5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194560"/>
            <a:ext cx="10535694" cy="4210722"/>
          </a:xfrm>
        </p:spPr>
        <p:txBody>
          <a:bodyPr/>
          <a:lstStyle/>
          <a:p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Проминад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левом берегу реки Тихвинка вдоль северной стены Большого Успенского монастыря</a:t>
            </a: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Площадь Свободы, дом 9 – благоустройство прилегающей территории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Асфальтобетонное покрытие у Библиотеки им. Я.И.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Бередникова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5 микрорайон д.50</a:t>
            </a: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Ремонт асфальтобетонного покрытия участка улицы  Римского-Корсакова</a:t>
            </a: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Благоустройство территории у стелы «Город воинской славы»</a:t>
            </a: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Проектирование, приобретение и монтаж системы безопасности (видеонаблюдение и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видеоаналитика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«Искусственный интеллект (ИИ)-контроль территории»)</a:t>
            </a:r>
          </a:p>
          <a:p>
            <a:r>
              <a:rPr lang="ru-RU" sz="1800" b="1" dirty="0">
                <a:latin typeface="Times New Roman" panose="02020603050405020304" pitchFamily="18" charset="0"/>
              </a:rPr>
              <a:t>Огонь памяти</a:t>
            </a:r>
          </a:p>
        </p:txBody>
      </p:sp>
    </p:spTree>
    <p:extLst>
      <p:ext uri="{BB962C8B-B14F-4D97-AF65-F5344CB8AC3E}">
        <p14:creationId xmlns:p14="http://schemas.microsoft.com/office/powerpoint/2010/main" val="369990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0503" y="366097"/>
            <a:ext cx="4101497" cy="19899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внедрение туристического портала «Официальный 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туристический портал города Тихвин»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" r="895"/>
          <a:stretch/>
        </p:blipFill>
        <p:spPr>
          <a:xfrm>
            <a:off x="0" y="0"/>
            <a:ext cx="8092966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277" y="2722178"/>
            <a:ext cx="4553112" cy="413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9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5ECB22-F4AA-4F51-B0E0-1C17167EC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7269" y="452718"/>
            <a:ext cx="4643565" cy="1400530"/>
          </a:xfrm>
        </p:spPr>
        <p:txBody>
          <a:bodyPr/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</a:rPr>
              <a:t>Тихвин47.рф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E4CC20B-5991-493A-BD1C-1FA0623E0D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7012" y="1991092"/>
            <a:ext cx="4220736" cy="4195762"/>
          </a:xfrm>
          <a:prstGeom prst="rect">
            <a:avLst/>
          </a:prstGeom>
        </p:spPr>
      </p:pic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A9074F07-BA98-4690-B61D-1BFCEC949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64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71F46-BCF2-40B1-BB1F-F5A679A99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Выводы. Итоги. Осмысление. Новые проекты.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F2C0E3B-916F-407A-A7C1-71F3C8ED26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759" y="2224454"/>
            <a:ext cx="4439200" cy="44392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54B68C-D65C-4FAF-9440-3452F89E8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01" y="2224454"/>
            <a:ext cx="6350860" cy="346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3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2570" y="729762"/>
            <a:ext cx="8027376" cy="5996353"/>
          </a:xfrm>
        </p:spPr>
        <p:txBody>
          <a:bodyPr>
            <a:noAutofit/>
          </a:bodyPr>
          <a:lstStyle/>
          <a:p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b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+7921 360 25 58</a:t>
            </a:r>
            <a:b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kotova.e@lenreg47.ru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6973D6-AB4A-4EEE-BA7A-25C14930E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712" y="1902731"/>
            <a:ext cx="2088290" cy="1728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118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1">
            <a:extLst>
              <a:ext uri="{FF2B5EF4-FFF2-40B4-BE49-F238E27FC236}">
                <a16:creationId xmlns:a16="http://schemas.microsoft.com/office/drawing/2014/main" id="{7CE63A6B-3217-4C83-B60A-91D0ED38A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0" y="759769"/>
            <a:ext cx="5205659" cy="64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МОДЕЛИ «МОНАСТЫРЬ»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МОДЕЛИ «МОНАСТЫРЬ +» 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379" y="2384866"/>
            <a:ext cx="1091385" cy="356252"/>
            <a:chOff x="458610" y="1698232"/>
            <a:chExt cx="1372550" cy="356252"/>
          </a:xfrm>
        </p:grpSpPr>
        <p:sp>
          <p:nvSpPr>
            <p:cNvPr id="7" name="Пятиугольник 6"/>
            <p:cNvSpPr/>
            <p:nvPr/>
          </p:nvSpPr>
          <p:spPr>
            <a:xfrm>
              <a:off x="459560" y="1724942"/>
              <a:ext cx="1371600" cy="277844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8" name="Пятиугольник 7"/>
            <p:cNvSpPr/>
            <p:nvPr/>
          </p:nvSpPr>
          <p:spPr>
            <a:xfrm>
              <a:off x="458610" y="1698232"/>
              <a:ext cx="619125" cy="356252"/>
            </a:xfrm>
            <a:prstGeom prst="homePlate">
              <a:avLst/>
            </a:prstGeom>
            <a:solidFill>
              <a:srgbClr val="C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0" y="4801978"/>
            <a:ext cx="1091387" cy="356252"/>
            <a:chOff x="444959" y="4645894"/>
            <a:chExt cx="1372552" cy="356252"/>
          </a:xfrm>
        </p:grpSpPr>
        <p:sp>
          <p:nvSpPr>
            <p:cNvPr id="10" name="Пятиугольник 9"/>
            <p:cNvSpPr/>
            <p:nvPr/>
          </p:nvSpPr>
          <p:spPr>
            <a:xfrm>
              <a:off x="445911" y="4675442"/>
              <a:ext cx="1371600" cy="277844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11" name="Пятиугольник 10"/>
            <p:cNvSpPr/>
            <p:nvPr/>
          </p:nvSpPr>
          <p:spPr>
            <a:xfrm>
              <a:off x="444959" y="4645894"/>
              <a:ext cx="619125" cy="356252"/>
            </a:xfrm>
            <a:prstGeom prst="homePlate">
              <a:avLst/>
            </a:prstGeom>
            <a:solidFill>
              <a:srgbClr val="C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81689" y="2268481"/>
            <a:ext cx="407120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ТИХВИН – МЕСТО ПАЛОМНИЧЕСТВА  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паломнический туризм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ТИХВИН – ГОРОД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КУЛЬТУРНО-СОБЫТИЙНОГО ТУРИЗМА</a:t>
            </a:r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dirty="0"/>
          </a:p>
        </p:txBody>
      </p:sp>
      <p:pic>
        <p:nvPicPr>
          <p:cNvPr id="14" name="Picture 2" descr="C:\Users\Михаил\Desktop\32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105" y="3633808"/>
            <a:ext cx="4234136" cy="308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G:\ПРОЕКТЫ\РЕКЛАМНОЕ АГЕНТСТВО\55_КОМИТЕТ_ТУРИЗМ\2024\СКОЛКОВО\0_ИСХОДНИКИ\Новая папка (9)\83d23e1c48d057d043776213ec0d376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609" y="306471"/>
            <a:ext cx="4832637" cy="322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 стрелкой 15"/>
          <p:cNvCxnSpPr/>
          <p:nvPr/>
        </p:nvCxnSpPr>
        <p:spPr>
          <a:xfrm>
            <a:off x="1340037" y="3340477"/>
            <a:ext cx="0" cy="1330359"/>
          </a:xfrm>
          <a:prstGeom prst="straightConnector1">
            <a:avLst/>
          </a:prstGeom>
          <a:ln w="12700">
            <a:solidFill>
              <a:schemeClr val="accent1"/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340037" y="3633808"/>
            <a:ext cx="13276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/>
              <a:t>трансформация</a:t>
            </a:r>
          </a:p>
          <a:p>
            <a:r>
              <a:rPr lang="ru-RU" sz="1100" i="1" dirty="0"/>
              <a:t>существующей </a:t>
            </a:r>
          </a:p>
          <a:p>
            <a:r>
              <a:rPr lang="ru-RU" sz="1100" i="1" dirty="0"/>
              <a:t>парадигмы</a:t>
            </a:r>
          </a:p>
          <a:p>
            <a:r>
              <a:rPr lang="ru-RU" sz="1100" i="1" dirty="0"/>
              <a:t>в новый формат</a:t>
            </a:r>
          </a:p>
        </p:txBody>
      </p:sp>
    </p:spTree>
    <p:extLst>
      <p:ext uri="{BB962C8B-B14F-4D97-AF65-F5344CB8AC3E}">
        <p14:creationId xmlns:p14="http://schemas.microsoft.com/office/powerpoint/2010/main" val="68611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8" y="2362238"/>
            <a:ext cx="11896531" cy="1325563"/>
          </a:xfrm>
        </p:spPr>
        <p:txBody>
          <a:bodyPr>
            <a:noAutofit/>
          </a:bodyPr>
          <a:lstStyle/>
          <a:p>
            <a:pPr algn="ctr"/>
            <a:r>
              <a:rPr lang="ru-RU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</a:t>
            </a:r>
            <a:br>
              <a:rPr lang="ru-RU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проектного замысла</a:t>
            </a:r>
          </a:p>
        </p:txBody>
      </p:sp>
    </p:spTree>
    <p:extLst>
      <p:ext uri="{BB962C8B-B14F-4D97-AF65-F5344CB8AC3E}">
        <p14:creationId xmlns:p14="http://schemas.microsoft.com/office/powerpoint/2010/main" val="90733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Группа 124"/>
          <p:cNvGrpSpPr/>
          <p:nvPr/>
        </p:nvGrpSpPr>
        <p:grpSpPr>
          <a:xfrm>
            <a:off x="10145801" y="2107004"/>
            <a:ext cx="1041746" cy="1013525"/>
            <a:chOff x="9639365" y="2038991"/>
            <a:chExt cx="1041746" cy="1013525"/>
          </a:xfrm>
        </p:grpSpPr>
        <p:sp>
          <p:nvSpPr>
            <p:cNvPr id="23" name="Прямоугольник 22"/>
            <p:cNvSpPr/>
            <p:nvPr/>
          </p:nvSpPr>
          <p:spPr>
            <a:xfrm rot="2634755">
              <a:off x="9639365" y="2283026"/>
              <a:ext cx="638005" cy="76949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Прямоугольник 123"/>
            <p:cNvSpPr/>
            <p:nvPr/>
          </p:nvSpPr>
          <p:spPr>
            <a:xfrm rot="2634755">
              <a:off x="10043106" y="2038991"/>
              <a:ext cx="638005" cy="4076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4" name="Прямоугольник 53"/>
          <p:cNvSpPr/>
          <p:nvPr/>
        </p:nvSpPr>
        <p:spPr>
          <a:xfrm rot="16200000">
            <a:off x="8889840" y="2306534"/>
            <a:ext cx="287192" cy="261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5494751" y="2966215"/>
            <a:ext cx="196870" cy="215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3BA86AF-65F0-4A34-8EC1-5CCA1D403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856" y="774226"/>
            <a:ext cx="8714144" cy="54348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791" y="1746711"/>
            <a:ext cx="657225" cy="2095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75F7DFC-1C68-45BC-AE24-B7F64112B8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00" b="775"/>
          <a:stretch/>
        </p:blipFill>
        <p:spPr>
          <a:xfrm>
            <a:off x="0" y="769295"/>
            <a:ext cx="3798072" cy="54397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4775" y="1383458"/>
            <a:ext cx="657225" cy="2095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1" r="-20568"/>
          <a:stretch/>
        </p:blipFill>
        <p:spPr>
          <a:xfrm>
            <a:off x="11662699" y="1135117"/>
            <a:ext cx="700587" cy="3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14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46" y="0"/>
            <a:ext cx="106614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0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20" y="0"/>
            <a:ext cx="106047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53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94" y="1056544"/>
            <a:ext cx="7377432" cy="5532153"/>
          </a:xfrm>
          <a:prstGeom prst="rect">
            <a:avLst/>
          </a:prstGeom>
        </p:spPr>
      </p:pic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E606C942-250D-465F-9661-A0131D55B371}"/>
              </a:ext>
            </a:extLst>
          </p:cNvPr>
          <p:cNvSpPr txBox="1">
            <a:spLocks/>
          </p:cNvSpPr>
          <p:nvPr/>
        </p:nvSpPr>
        <p:spPr>
          <a:xfrm>
            <a:off x="11353799" y="6398700"/>
            <a:ext cx="4646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lvl="0">
              <a:defRPr lang="x-none"/>
            </a:defPPr>
            <a:lvl1pPr marL="0" lvl="0" algn="r" defTabSz="914400" rtl="0" eaLnBrk="1" latinLnBrk="0" hangingPunct="1">
              <a:defRPr lang="x-none" sz="1200" b="1" i="0" kern="1200" smtClean="0">
                <a:solidFill>
                  <a:schemeClr val="tx1"/>
                </a:solidFill>
                <a:latin typeface="Raleway" pitchFamily="2" charset="77"/>
                <a:ea typeface="+mn-ea"/>
                <a:cs typeface="+mn-cs"/>
              </a:defRPr>
            </a:lvl1pPr>
            <a:lvl2pPr marL="457200" lvl="1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7" name="Title 11">
            <a:extLst>
              <a:ext uri="{FF2B5EF4-FFF2-40B4-BE49-F238E27FC236}">
                <a16:creationId xmlns:a16="http://schemas.microsoft.com/office/drawing/2014/main" id="{7CE63A6B-3217-4C83-B60A-91D0ED38A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17" y="365929"/>
            <a:ext cx="5686972" cy="640080"/>
          </a:xfrm>
        </p:spPr>
        <p:txBody>
          <a:bodyPr>
            <a:normAutofit/>
          </a:bodyPr>
          <a:lstStyle/>
          <a:p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Гении места</a:t>
            </a:r>
            <a:endParaRPr lang="en-GB" sz="3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494751" y="2966215"/>
            <a:ext cx="196870" cy="215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object 69">
            <a:extLst>
              <a:ext uri="{FF2B5EF4-FFF2-40B4-BE49-F238E27FC236}">
                <a16:creationId xmlns:a16="http://schemas.microsoft.com/office/drawing/2014/main" id="{E880E8F1-BEE6-455B-A242-6C967E6BC410}"/>
              </a:ext>
            </a:extLst>
          </p:cNvPr>
          <p:cNvSpPr txBox="1"/>
          <p:nvPr/>
        </p:nvSpPr>
        <p:spPr>
          <a:xfrm>
            <a:off x="7983452" y="2313714"/>
            <a:ext cx="4208548" cy="3609128"/>
          </a:xfrm>
          <a:prstGeom prst="rect">
            <a:avLst/>
          </a:prstGeom>
        </p:spPr>
        <p:txBody>
          <a:bodyPr vert="horz" wrap="square" lIns="0" tIns="8063" rIns="0" bIns="0" rtlCol="0">
            <a:spAutoFit/>
          </a:bodyPr>
          <a:lstStyle/>
          <a:p>
            <a:pPr marL="88696" indent="-81035" defTabSz="580553">
              <a:spcBef>
                <a:spcPts val="63"/>
              </a:spcBef>
              <a:buFontTx/>
              <a:buChar char="–"/>
              <a:tabLst>
                <a:tab pos="89099" algn="l"/>
              </a:tabLst>
            </a:pP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академик</a:t>
            </a:r>
            <a:r>
              <a:rPr sz="1300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Петербургской </a:t>
            </a:r>
            <a:r>
              <a:rPr sz="13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академии</a:t>
            </a:r>
            <a:r>
              <a:rPr sz="1300" kern="0" spc="-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spc="-1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</a:t>
            </a:r>
            <a:r>
              <a:rPr lang="ru-RU"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Я.И. </a:t>
            </a:r>
            <a:r>
              <a:rPr sz="1300" b="1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Бередников</a:t>
            </a: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80553"/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63" marR="364055" defTabSz="580553">
              <a:buFontTx/>
              <a:buChar char="–"/>
              <a:tabLst>
                <a:tab pos="89099" algn="l"/>
              </a:tabLst>
            </a:pPr>
            <a:r>
              <a:rPr sz="1300" kern="0" spc="-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археолог,</a:t>
            </a:r>
            <a:r>
              <a:rPr sz="1300" kern="0" spc="-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почетный</a:t>
            </a:r>
            <a:r>
              <a:rPr sz="1300" kern="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</a:t>
            </a:r>
            <a:r>
              <a:rPr sz="1300" kern="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Шведской</a:t>
            </a:r>
            <a:r>
              <a:rPr sz="1300" kern="0" spc="-2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академии, </a:t>
            </a: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</a:t>
            </a:r>
            <a:r>
              <a:rPr sz="1300" kern="0" spc="-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В.И.</a:t>
            </a:r>
            <a:r>
              <a:rPr sz="1300" b="1" kern="0" spc="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Равдоникас</a:t>
            </a: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80553">
              <a:spcBef>
                <a:spcPts val="3"/>
              </a:spcBef>
              <a:buClr>
                <a:srgbClr val="231F20"/>
              </a:buClr>
              <a:buFont typeface="Arial"/>
              <a:buChar char="–"/>
            </a:pP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696" indent="-81035" defTabSz="580553">
              <a:buFontTx/>
              <a:buChar char="–"/>
              <a:tabLst>
                <a:tab pos="89099" algn="l"/>
              </a:tabLst>
            </a:pP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r>
              <a:rPr sz="1300" kern="0" spc="-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300" kern="0" spc="-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ученый</a:t>
            </a:r>
            <a:r>
              <a:rPr sz="1300" kern="0" spc="-1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И.П.</a:t>
            </a:r>
            <a:r>
              <a:rPr sz="1300" b="1" kern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Мордвинов</a:t>
            </a: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80553">
              <a:buClr>
                <a:srgbClr val="231F20"/>
              </a:buClr>
              <a:buFont typeface="Arial"/>
              <a:buChar char="–"/>
            </a:pP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696" indent="-81035" defTabSz="580553">
              <a:buFontTx/>
              <a:buChar char="–"/>
              <a:tabLst>
                <a:tab pos="89099" algn="l"/>
              </a:tabLst>
            </a:pP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</a:t>
            </a:r>
            <a:r>
              <a:rPr sz="1300" kern="0" spc="-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В.А.</a:t>
            </a:r>
            <a:r>
              <a:rPr sz="1300" b="1" kern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Рождественский</a:t>
            </a: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80553">
              <a:spcBef>
                <a:spcPts val="3"/>
              </a:spcBef>
              <a:buClr>
                <a:srgbClr val="231F20"/>
              </a:buClr>
              <a:buFont typeface="Arial"/>
              <a:buChar char="–"/>
            </a:pP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696" indent="-81035" defTabSz="580553">
              <a:buFontTx/>
              <a:buChar char="–"/>
              <a:tabLst>
                <a:tab pos="89099" algn="l"/>
              </a:tabLst>
            </a:pP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</a:t>
            </a:r>
            <a:r>
              <a:rPr sz="1300" kern="0" spc="-1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писательница</a:t>
            </a:r>
            <a:r>
              <a:rPr sz="1300" kern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Н.А.</a:t>
            </a:r>
            <a:r>
              <a:rPr sz="1300" b="1" kern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Лохвицкая</a:t>
            </a:r>
            <a:r>
              <a:rPr sz="1300" b="1" kern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(Тэффи)</a:t>
            </a: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80553">
              <a:buClr>
                <a:srgbClr val="231F20"/>
              </a:buClr>
              <a:buFont typeface="Arial"/>
              <a:buChar char="–"/>
            </a:pP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696" indent="-81035" defTabSz="580553">
              <a:buFontTx/>
              <a:buChar char="–"/>
              <a:tabLst>
                <a:tab pos="89099" algn="l"/>
              </a:tabLst>
            </a:pP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иконописец</a:t>
            </a:r>
            <a:r>
              <a:rPr sz="1300" kern="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Родион</a:t>
            </a:r>
            <a:r>
              <a:rPr sz="1300" b="1" kern="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Сергиев</a:t>
            </a: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80553">
              <a:spcBef>
                <a:spcPts val="3"/>
              </a:spcBef>
              <a:buClr>
                <a:srgbClr val="231F20"/>
              </a:buClr>
              <a:buFont typeface="Arial"/>
              <a:buChar char="–"/>
            </a:pP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63" marR="293905" defTabSz="580553">
              <a:buFontTx/>
              <a:buChar char="–"/>
              <a:tabLst>
                <a:tab pos="89099" algn="l"/>
              </a:tabLst>
            </a:pPr>
            <a:r>
              <a:rPr sz="1300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</a:t>
            </a:r>
            <a:r>
              <a:rPr sz="1300" kern="0" spc="-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</a:t>
            </a:r>
            <a:r>
              <a:rPr sz="1300" kern="0" spc="-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1300" kern="0" spc="-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империи, </a:t>
            </a: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князь</a:t>
            </a:r>
            <a:r>
              <a:rPr sz="1300" kern="0" spc="-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С.В. </a:t>
            </a:r>
            <a:r>
              <a:rPr sz="1300" b="1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Прозоровский</a:t>
            </a: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80553">
              <a:buClr>
                <a:srgbClr val="231F20"/>
              </a:buClr>
              <a:buFont typeface="Arial"/>
              <a:buChar char="–"/>
            </a:pP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63" marR="3225" indent="-403" defTabSz="580553">
              <a:buFontTx/>
              <a:buChar char="–"/>
              <a:tabLst>
                <a:tab pos="89099" algn="l"/>
              </a:tabLst>
            </a:pP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</a:t>
            </a:r>
            <a:r>
              <a:rPr sz="1300" kern="0" spc="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живописец-</a:t>
            </a:r>
            <a:r>
              <a:rPr sz="1300" kern="0" spc="-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портретист,</a:t>
            </a:r>
            <a:r>
              <a:rPr sz="1300" kern="0" spc="1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академик </a:t>
            </a: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Императорской</a:t>
            </a:r>
            <a:r>
              <a:rPr sz="1300" kern="0" spc="-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Академии</a:t>
            </a:r>
            <a:r>
              <a:rPr sz="1300" kern="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</a:t>
            </a:r>
            <a:r>
              <a:rPr sz="1300" kern="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П.Е.</a:t>
            </a:r>
            <a:r>
              <a:rPr sz="1300" b="1" kern="0" spc="-1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300" b="1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Заболотский</a:t>
            </a:r>
            <a:endParaRPr sz="13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778CC8-B0C7-484A-A145-C135EBBAF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850" y="1685284"/>
            <a:ext cx="2094876" cy="2388240"/>
          </a:xfrm>
          <a:prstGeom prst="rect">
            <a:avLst/>
          </a:prstGeom>
        </p:spPr>
      </p:pic>
      <p:sp>
        <p:nvSpPr>
          <p:cNvPr id="22" name="object 68">
            <a:extLst>
              <a:ext uri="{FF2B5EF4-FFF2-40B4-BE49-F238E27FC236}">
                <a16:creationId xmlns:a16="http://schemas.microsoft.com/office/drawing/2014/main" id="{ED0D8B4E-CBC0-4816-A643-54C28F3C6517}"/>
              </a:ext>
            </a:extLst>
          </p:cNvPr>
          <p:cNvSpPr txBox="1"/>
          <p:nvPr/>
        </p:nvSpPr>
        <p:spPr>
          <a:xfrm>
            <a:off x="8039459" y="1333393"/>
            <a:ext cx="4096533" cy="285141"/>
          </a:xfrm>
          <a:prstGeom prst="rect">
            <a:avLst/>
          </a:prstGeom>
        </p:spPr>
        <p:txBody>
          <a:bodyPr vert="horz" wrap="square" lIns="0" tIns="8063" rIns="0" bIns="0" rtlCol="0">
            <a:spAutoFit/>
          </a:bodyPr>
          <a:lstStyle/>
          <a:p>
            <a:pPr marL="8063" defTabSz="580553">
              <a:spcBef>
                <a:spcPts val="63"/>
              </a:spcBef>
            </a:pPr>
            <a:r>
              <a:rPr b="1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b="1" i="1" kern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Тихвине</a:t>
            </a:r>
            <a:r>
              <a:rPr b="1" i="1" kern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жили,</a:t>
            </a:r>
            <a:r>
              <a:rPr b="1" i="1" kern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работали</a:t>
            </a:r>
            <a:r>
              <a:rPr b="1" i="1" kern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b="1" i="1" kern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kern="0" spc="-6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творили:</a:t>
            </a:r>
            <a:endParaRPr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8B2517-BBFD-4D5F-96B1-0ACF563FFB8D}"/>
              </a:ext>
            </a:extLst>
          </p:cNvPr>
          <p:cNvSpPr txBox="1"/>
          <p:nvPr/>
        </p:nvSpPr>
        <p:spPr>
          <a:xfrm>
            <a:off x="5593186" y="3853024"/>
            <a:ext cx="1005331" cy="22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i="1" kern="0" dirty="0">
                <a:solidFill>
                  <a:schemeClr val="bg1"/>
                </a:solidFill>
                <a:latin typeface="Arial"/>
                <a:cs typeface="Arial"/>
              </a:rPr>
              <a:t>В.И.</a:t>
            </a:r>
            <a:r>
              <a:rPr lang="ru-RU" sz="800" i="1" kern="0" spc="3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800" i="1" kern="0" spc="-6" dirty="0">
                <a:solidFill>
                  <a:schemeClr val="bg1"/>
                </a:solidFill>
                <a:latin typeface="Arial"/>
                <a:cs typeface="Arial"/>
              </a:rPr>
              <a:t>Равдоникас</a:t>
            </a:r>
            <a:endParaRPr lang="ru-RU" sz="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55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2390</TotalTime>
  <Words>588</Words>
  <Application>Microsoft Office PowerPoint</Application>
  <PresentationFormat>Широкоэкранный</PresentationFormat>
  <Paragraphs>100</Paragraphs>
  <Slides>38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38</vt:i4>
      </vt:variant>
    </vt:vector>
  </HeadingPairs>
  <TitlesOfParts>
    <vt:vector size="49" baseType="lpstr">
      <vt:lpstr>Arial</vt:lpstr>
      <vt:lpstr>Calibri</vt:lpstr>
      <vt:lpstr>Calibri Light</vt:lpstr>
      <vt:lpstr>Century Gothic</vt:lpstr>
      <vt:lpstr>Geologica SemiBold</vt:lpstr>
      <vt:lpstr>Raleway</vt:lpstr>
      <vt:lpstr>Times New Roman</vt:lpstr>
      <vt:lpstr>Wingdings 2</vt:lpstr>
      <vt:lpstr>Wingdings 3</vt:lpstr>
      <vt:lpstr>HDOfficeLightV0</vt:lpstr>
      <vt:lpstr>Ион</vt:lpstr>
      <vt:lpstr>О социально-экономических итогах реализации проектной инициативы по туризму  «Тихвин: монастырь +» в 2025 году     Котова Елена Юрьевна,  заместитель главы администрации по социальным и общим вопросам    25 августа 2026 года</vt:lpstr>
      <vt:lpstr>Первый этап  проектного замысла</vt:lpstr>
      <vt:lpstr>Презентация PowerPoint</vt:lpstr>
      <vt:lpstr>ОТ МОДЕЛИ «МОНАСТЫРЬ»  К МОДЕЛИ «МОНАСТЫРЬ +» </vt:lpstr>
      <vt:lpstr>Второй этап  проектного замысла</vt:lpstr>
      <vt:lpstr>Презентация PowerPoint</vt:lpstr>
      <vt:lpstr>Презентация PowerPoint</vt:lpstr>
      <vt:lpstr>Презентация PowerPoint</vt:lpstr>
      <vt:lpstr>Гении места</vt:lpstr>
      <vt:lpstr>Презентация PowerPoint</vt:lpstr>
      <vt:lpstr>Этап  реализации проекта</vt:lpstr>
      <vt:lpstr>Презентация PowerPoint</vt:lpstr>
      <vt:lpstr>Форум по туризму с участием  А.Ю. Дрозденко и Л.П. Совершаевой </vt:lpstr>
      <vt:lpstr>Малая архитектурная форма  «Царицына щука»</vt:lpstr>
      <vt:lpstr>Малая архитектурная форма   «Свиток «Береста» </vt:lpstr>
      <vt:lpstr> Проекционные пешеходные переходы </vt:lpstr>
      <vt:lpstr>Презентация PowerPoint</vt:lpstr>
      <vt:lpstr>Презентация PowerPoint</vt:lpstr>
      <vt:lpstr>Создание новых малых архитектурных объектов, отсылающих к  творчеству Н.А. Римского-Корсакова: Исполнение.  </vt:lpstr>
      <vt:lpstr>Малая архитектурная форма «Шмель» </vt:lpstr>
      <vt:lpstr>МАФ  «Лель»,  «Снегурочка»  </vt:lpstr>
      <vt:lpstr>МАФ  «Гвидон», «Алконост» (мифологическая птица счастья)</vt:lpstr>
      <vt:lpstr>Малая архитектурная форма  «Царевна Лебедь»</vt:lpstr>
      <vt:lpstr>Малые архитектурные формы:  «Лодка Тихвинка»,  «Мальчик погонщик» и «Лошади»</vt:lpstr>
      <vt:lpstr>«Мальчик погонщик» и «Лошади»</vt:lpstr>
      <vt:lpstr>Презентация PowerPoint</vt:lpstr>
      <vt:lpstr>Информационно-туристский центр</vt:lpstr>
      <vt:lpstr>Вечный огонь в Тихвине </vt:lpstr>
      <vt:lpstr>Подготовительные работы по обустройству ИТЦ </vt:lpstr>
      <vt:lpstr>Туристская навигация</vt:lpstr>
      <vt:lpstr>Интерактивные решения нового поколения:   поставка и установка информационных стоек с QR-кодами </vt:lpstr>
      <vt:lpstr>Адресные таблички на объектах адресации</vt:lpstr>
      <vt:lpstr>Ель  новогодняя и иллюминационное оборудование </vt:lpstr>
      <vt:lpstr>Организация  безопасной сети туристских прогулочных маршрутов:</vt:lpstr>
      <vt:lpstr>Разработка и внедрение туристического портала «Официальный  туристический портал города Тихвин»</vt:lpstr>
      <vt:lpstr>Тихвин47.рф</vt:lpstr>
      <vt:lpstr>Выводы. Итоги. Осмысление. Новые проекты.</vt:lpstr>
      <vt:lpstr>Спасибо за внимание    +7921 360 25 58 kotova.e@lenreg47.ru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Форсированный  сценарий развития малого города через проектные инициативы  (на примере города Тихвина –  столицы проекта  «Серебряное ожерелье России»).</dc:title>
  <dc:creator>ks-3</dc:creator>
  <cp:lastModifiedBy>Котова Елена Юрьевна</cp:lastModifiedBy>
  <cp:revision>88</cp:revision>
  <dcterms:created xsi:type="dcterms:W3CDTF">2025-08-21T05:42:39Z</dcterms:created>
  <dcterms:modified xsi:type="dcterms:W3CDTF">2026-08-21T09:27:56Z</dcterms:modified>
</cp:coreProperties>
</file>