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74" r:id="rId2"/>
    <p:sldMasterId id="2147483687" r:id="rId3"/>
    <p:sldMasterId id="2147483700" r:id="rId4"/>
  </p:sldMasterIdLst>
  <p:notesMasterIdLst>
    <p:notesMasterId r:id="rId10"/>
  </p:notesMasterIdLst>
  <p:sldIdLst>
    <p:sldId id="266" r:id="rId5"/>
    <p:sldId id="402" r:id="rId6"/>
    <p:sldId id="403" r:id="rId7"/>
    <p:sldId id="371" r:id="rId8"/>
    <p:sldId id="405" r:id="rId9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275CC2"/>
    <a:srgbClr val="67A11E"/>
    <a:srgbClr val="D14646"/>
    <a:srgbClr val="2FB3B0"/>
    <a:srgbClr val="42C2BF"/>
    <a:srgbClr val="389B89"/>
    <a:srgbClr val="D7971A"/>
    <a:srgbClr val="AD3870"/>
    <a:srgbClr val="B07F46"/>
    <a:srgbClr val="28467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088" autoAdjust="0"/>
    <p:restoredTop sz="96339" autoAdjust="0"/>
  </p:normalViewPr>
  <p:slideViewPr>
    <p:cSldViewPr snapToGrid="0" snapToObjects="1">
      <p:cViewPr varScale="1">
        <p:scale>
          <a:sx n="113" d="100"/>
          <a:sy n="113" d="100"/>
        </p:scale>
        <p:origin x="-264" y="-114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800" cy="499091"/>
          </a:xfrm>
          <a:prstGeom prst="rect">
            <a:avLst/>
          </a:prstGeom>
        </p:spPr>
        <p:txBody>
          <a:bodyPr vert="horz" lIns="91732" tIns="45866" rIns="91732" bIns="4586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99091"/>
          </a:xfrm>
          <a:prstGeom prst="rect">
            <a:avLst/>
          </a:prstGeom>
        </p:spPr>
        <p:txBody>
          <a:bodyPr vert="horz" lIns="91732" tIns="45866" rIns="91732" bIns="45866" rtlCol="0"/>
          <a:lstStyle>
            <a:lvl1pPr algn="r">
              <a:defRPr sz="1200"/>
            </a:lvl1pPr>
          </a:lstStyle>
          <a:p>
            <a:fld id="{C58C9A71-6CC7-4490-AF50-EBDB3A7D9D90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46088" y="1244600"/>
            <a:ext cx="596582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32" tIns="45866" rIns="91732" bIns="4586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87127"/>
            <a:ext cx="5486400" cy="3916739"/>
          </a:xfrm>
          <a:prstGeom prst="rect">
            <a:avLst/>
          </a:prstGeom>
        </p:spPr>
        <p:txBody>
          <a:bodyPr vert="horz" lIns="91732" tIns="45866" rIns="91732" bIns="45866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8187"/>
            <a:ext cx="2971800" cy="499090"/>
          </a:xfrm>
          <a:prstGeom prst="rect">
            <a:avLst/>
          </a:prstGeom>
        </p:spPr>
        <p:txBody>
          <a:bodyPr vert="horz" lIns="91732" tIns="45866" rIns="91732" bIns="4586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9448187"/>
            <a:ext cx="2971800" cy="499090"/>
          </a:xfrm>
          <a:prstGeom prst="rect">
            <a:avLst/>
          </a:prstGeom>
        </p:spPr>
        <p:txBody>
          <a:bodyPr vert="horz" lIns="91732" tIns="45866" rIns="91732" bIns="45866" rtlCol="0" anchor="b"/>
          <a:lstStyle>
            <a:lvl1pPr algn="r">
              <a:defRPr sz="1200"/>
            </a:lvl1pPr>
          </a:lstStyle>
          <a:p>
            <a:fld id="{ACCF3173-B055-4507-BEF4-E72051452B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93002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668564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536657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8789"/>
            <a:fld id="{F7021451-1387-4CA6-816F-3879F97B5CBC}" type="slidenum">
              <a:rPr lang="en-US">
                <a:solidFill>
                  <a:prstClr val="black"/>
                </a:solidFill>
                <a:latin typeface="Calibri"/>
              </a:rPr>
              <a:pPr defTabSz="918789"/>
              <a:t>4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043332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131260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E708C87-A8D8-68FC-547E-C00937D433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63DC00A6-6C0B-8F75-98C4-85B0200F3D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BCE3A96-C202-A2E1-BE6D-DC30D7720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1532A-9397-0046-9E00-25C70066BA02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939758A-4647-7BFF-1870-AF822E94A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41C4897-E7B8-1274-50B0-AD5744E8D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5DE30-55DD-A048-BB10-FA1AABACB1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6068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3F3BB50-554F-B869-C03E-29742263A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662A2E5B-8C07-BF4E-0C2D-ADF053E8D2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27D23F5-3382-62DA-0848-D75269FE6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1532A-9397-0046-9E00-25C70066BA02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35C68D8-21ED-B4C9-3D91-74FD236FC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75F6513-B93B-DA16-7FB7-2C15682BE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5DE30-55DD-A048-BB10-FA1AABACB1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55841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81B986B3-3A52-EE9E-BEEF-F55D94F3A8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0FF02F7-55E3-80BF-2211-9CA0D2D98D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CB0E158-369A-2191-118E-3B4A2603E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1532A-9397-0046-9E00-25C70066BA02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81129EE-FE23-92F4-BEE2-375104507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298AA51-3BBE-1087-9858-A73B9DBD4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5DE30-55DD-A048-BB10-FA1AABACB1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345497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42028934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E708C87-A8D8-68FC-547E-C00937D433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63DC00A6-6C0B-8F75-98C4-85B0200F3D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BCE3A96-C202-A2E1-BE6D-DC30D7720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1532A-9397-0046-9E00-25C70066BA02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939758A-4647-7BFF-1870-AF822E94A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41C4897-E7B8-1274-50B0-AD5744E8D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5DE30-55DD-A048-BB10-FA1AABACB1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465471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4FF8E61-7E0E-C337-761E-85B3962DA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A2D82C8-DF5D-C2F2-23F0-CAF1B479BE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E2AB069-A835-D87D-61B2-68959D7D0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1532A-9397-0046-9E00-25C70066BA02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290C8C7-519C-5C39-70CE-9D860E589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2E9BD96-1EC4-750D-85BA-99EF8AA62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5DE30-55DD-A048-BB10-FA1AABACB1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683629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58C2FE1-86C9-3677-6961-51D8EE7A0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EF64C4A-6BFB-276D-F9C3-442F6B70A0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0771BB9-BDD2-3B4C-2649-057EF8820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1532A-9397-0046-9E00-25C70066BA02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43F7DD2-DB61-2773-7351-BBE448E6A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411CD4D-B96B-A796-DCA4-77BFE0C0A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5DE30-55DD-A048-BB10-FA1AABACB1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516568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3F1469A-6085-BE0F-ED5B-A3FF80610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A71EA4E-7C41-B492-88EE-883BA9DE30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AA0485BD-903C-BBC8-652E-DCA6471F4C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56FE0DD-C006-558A-C7F0-D666BA853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1532A-9397-0046-9E00-25C70066BA02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9D7FB16-C569-0A2E-C488-D5EA70E8E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76CAD2AE-B5CF-15A7-5D5E-979C4DD9C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5DE30-55DD-A048-BB10-FA1AABACB1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792464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5F4C184-33BE-9F05-635B-B1C964351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CDF29DE0-4B6A-C29D-C9A4-C73F2F5071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24CD41F6-34C2-BE3C-4A66-16421233BB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3CB6100D-0604-F3A8-9972-6FB022D584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C18D0CE4-384C-DF6F-F1F8-50F660E4B9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1C28ACBB-1CC8-59F4-F816-83848A6F7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1532A-9397-0046-9E00-25C70066BA02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2E6A564F-EE17-6DD4-C417-03BED6B1E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DCA994DF-CBF7-FB80-77F9-01DE8F37F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5DE30-55DD-A048-BB10-FA1AABACB1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719649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1BDF18D-D993-A5C5-36F2-E70D983F3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532D3A68-20DF-A8F7-28CE-788A55F696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1532A-9397-0046-9E00-25C70066BA02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34E9834D-F582-5758-C98E-DC2EFB498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58117706-FBF9-B438-9EF2-6CBD42637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5DE30-55DD-A048-BB10-FA1AABACB1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166884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3598CFCB-0778-6920-CB89-C74EB53C0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1532A-9397-0046-9E00-25C70066BA02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31D27231-B564-5A9F-3BBD-4DE71DA9D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6916E6E8-270B-1636-FDBF-56A33F255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5DE30-55DD-A048-BB10-FA1AABACB1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33587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4FF8E61-7E0E-C337-761E-85B3962DA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A2D82C8-DF5D-C2F2-23F0-CAF1B479BE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E2AB069-A835-D87D-61B2-68959D7D0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1532A-9397-0046-9E00-25C70066BA02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290C8C7-519C-5C39-70CE-9D860E589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2E9BD96-1EC4-750D-85BA-99EF8AA62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5DE30-55DD-A048-BB10-FA1AABACB1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034352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E89901B-F2E6-42ED-B8EB-612A7F8A0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5F38F16-8CE5-AF3C-660D-54B131D289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2E754B9C-935B-8CF2-6A1E-48AAAE582B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C0BD326-7CDA-497F-EBFD-3123D67F5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1532A-9397-0046-9E00-25C70066BA02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B505CD0A-72E0-5BD3-1F92-FFF754AC0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815FEAF7-54B0-A2AC-E4C1-117EE32A4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5DE30-55DD-A048-BB10-FA1AABACB1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511848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8CA5881-E920-606B-19C5-9711C94FC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7FF51A67-495B-BE5E-6826-AE7730959E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B8094434-04D5-E91D-3B7D-B778C73BEB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BD9E6159-5F1A-E480-9540-B35981E0B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1532A-9397-0046-9E00-25C70066BA02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A325A5F-BCE5-36C3-47F6-6C2E2B9B2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29DFF83-428F-E2D0-C18B-0B304003F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5DE30-55DD-A048-BB10-FA1AABACB1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245626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3F3BB50-554F-B869-C03E-29742263A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662A2E5B-8C07-BF4E-0C2D-ADF053E8D2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27D23F5-3382-62DA-0848-D75269FE6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1532A-9397-0046-9E00-25C70066BA02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35C68D8-21ED-B4C9-3D91-74FD236FC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75F6513-B93B-DA16-7FB7-2C15682BE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5DE30-55DD-A048-BB10-FA1AABACB1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118545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81B986B3-3A52-EE9E-BEEF-F55D94F3A8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0FF02F7-55E3-80BF-2211-9CA0D2D98D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CB0E158-369A-2191-118E-3B4A2603E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1532A-9397-0046-9E00-25C70066BA02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81129EE-FE23-92F4-BEE2-375104507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298AA51-3BBE-1087-9858-A73B9DBD4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5DE30-55DD-A048-BB10-FA1AABACB1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208806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1406225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248866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8490663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526368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79175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28818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58C2FE1-86C9-3677-6961-51D8EE7A0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EF64C4A-6BFB-276D-F9C3-442F6B70A0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0771BB9-BDD2-3B4C-2649-057EF8820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1532A-9397-0046-9E00-25C70066BA02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43F7DD2-DB61-2773-7351-BBE448E6A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411CD4D-B96B-A796-DCA4-77BFE0C0A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5DE30-55DD-A048-BB10-FA1AABACB1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8959873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551587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5582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9853042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8527130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2290508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139364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427343729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3692311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0577004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81932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3F1469A-6085-BE0F-ED5B-A3FF80610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A71EA4E-7C41-B492-88EE-883BA9DE30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AA0485BD-903C-BBC8-652E-DCA6471F4C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56FE0DD-C006-558A-C7F0-D666BA853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1532A-9397-0046-9E00-25C70066BA02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9D7FB16-C569-0A2E-C488-D5EA70E8E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76CAD2AE-B5CF-15A7-5D5E-979C4DD9C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5DE30-55DD-A048-BB10-FA1AABACB1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525288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6348114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8617459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2073343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9275705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0386629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0065013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7004152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2933957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158226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5F4C184-33BE-9F05-635B-B1C964351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CDF29DE0-4B6A-C29D-C9A4-C73F2F5071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24CD41F6-34C2-BE3C-4A66-16421233BB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3CB6100D-0604-F3A8-9972-6FB022D584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C18D0CE4-384C-DF6F-F1F8-50F660E4B9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1C28ACBB-1CC8-59F4-F816-83848A6F7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1532A-9397-0046-9E00-25C70066BA02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2E6A564F-EE17-6DD4-C417-03BED6B1E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DCA994DF-CBF7-FB80-77F9-01DE8F37F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5DE30-55DD-A048-BB10-FA1AABACB1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81064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1BDF18D-D993-A5C5-36F2-E70D983F3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532D3A68-20DF-A8F7-28CE-788A55F696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1532A-9397-0046-9E00-25C70066BA02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34E9834D-F582-5758-C98E-DC2EFB498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58117706-FBF9-B438-9EF2-6CBD42637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5DE30-55DD-A048-BB10-FA1AABACB1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83668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3598CFCB-0778-6920-CB89-C74EB53C0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1532A-9397-0046-9E00-25C70066BA02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31D27231-B564-5A9F-3BBD-4DE71DA9D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6916E6E8-270B-1636-FDBF-56A33F255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5DE30-55DD-A048-BB10-FA1AABACB1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14242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E89901B-F2E6-42ED-B8EB-612A7F8A0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5F38F16-8CE5-AF3C-660D-54B131D289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2E754B9C-935B-8CF2-6A1E-48AAAE582B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C0BD326-7CDA-497F-EBFD-3123D67F5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1532A-9397-0046-9E00-25C70066BA02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B505CD0A-72E0-5BD3-1F92-FFF754AC0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815FEAF7-54B0-A2AC-E4C1-117EE32A4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5DE30-55DD-A048-BB10-FA1AABACB1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90243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8CA5881-E920-606B-19C5-9711C94FC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7FF51A67-495B-BE5E-6826-AE7730959E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B8094434-04D5-E91D-3B7D-B778C73BEB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BD9E6159-5F1A-E480-9540-B35981E0B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1532A-9397-0046-9E00-25C70066BA02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A325A5F-BCE5-36C3-47F6-6C2E2B9B2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29DFF83-428F-E2D0-C18B-0B304003F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5DE30-55DD-A048-BB10-FA1AABACB1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41367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sv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sv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sv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image" Target="../media/image2.svg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 l="66000" t="5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04A5E01-CFDF-B548-39D7-6F83A947D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6C9A5FC-E3CF-635F-87C0-FAD93274C3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558A87E-1B2C-4AE0-2CB4-CCB8FA8F15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C1532A-9397-0046-9E00-25C70066BA02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538C25B-A899-0E71-E322-444A5E775F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318BA67-9791-D491-2E8A-89B9A1C349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D5DE30-55DD-A048-BB10-FA1AABACB1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93110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 l="66000" t="5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04A5E01-CFDF-B548-39D7-6F83A947D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6C9A5FC-E3CF-635F-87C0-FAD93274C3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558A87E-1B2C-4AE0-2CB4-CCB8FA8F15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C1532A-9397-0046-9E00-25C70066BA02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538C25B-A899-0E71-E322-444A5E775F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318BA67-9791-D491-2E8A-89B9A1C349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D5DE30-55DD-A048-BB10-FA1AABACB1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39920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 l="66000" t="5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53445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 l="66000" t="5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79747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jpeg"/><Relationship Id="rId4" Type="http://schemas.openxmlformats.org/officeDocument/2006/relationships/image" Target="../media/image6.sv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12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6.svg"/><Relationship Id="rId11" Type="http://schemas.openxmlformats.org/officeDocument/2006/relationships/image" Target="../media/image16.jpeg"/><Relationship Id="rId5" Type="http://schemas.openxmlformats.org/officeDocument/2006/relationships/image" Target="../media/image4.png"/><Relationship Id="rId10" Type="http://schemas.openxmlformats.org/officeDocument/2006/relationships/image" Target="../media/image15.png"/><Relationship Id="rId4" Type="http://schemas.openxmlformats.org/officeDocument/2006/relationships/image" Target="../media/image2.sv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.pn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6.svg"/><Relationship Id="rId5" Type="http://schemas.openxmlformats.org/officeDocument/2006/relationships/image" Target="../media/image4.png"/><Relationship Id="rId4" Type="http://schemas.openxmlformats.org/officeDocument/2006/relationships/image" Target="../media/image2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.pn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6.svg"/><Relationship Id="rId5" Type="http://schemas.openxmlformats.org/officeDocument/2006/relationships/image" Target="../media/image4.png"/><Relationship Id="rId4" Type="http://schemas.openxmlformats.org/officeDocument/2006/relationships/image" Target="../media/image2.svg"/><Relationship Id="rId9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5C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863" y="5028992"/>
            <a:ext cx="1000848" cy="1326977"/>
          </a:xfrm>
          <a:prstGeom prst="rect">
            <a:avLst/>
          </a:prstGeom>
        </p:spPr>
      </p:pic>
      <p:pic>
        <p:nvPicPr>
          <p:cNvPr id="381" name="Image 378" descr=" 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7993" y="2755987"/>
            <a:ext cx="8274007" cy="4101567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508061" y="649262"/>
            <a:ext cx="10030630" cy="195143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r>
              <a:rPr lang="ru-RU" sz="3100" dirty="0">
                <a:solidFill>
                  <a:schemeClr val="bg1"/>
                </a:solidFill>
                <a:latin typeface="Onest Bold" pitchFamily="2" charset="-52"/>
                <a:cs typeface="Helvetica" panose="020B0604020202020204" pitchFamily="34" charset="0"/>
              </a:rPr>
              <a:t>Эффективность реализации пилотного проекта, направленного на стимулирование рождаемости в Старорусском округе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Image 16" descr=" 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3999" y="406794"/>
            <a:ext cx="11683939" cy="6349"/>
          </a:xfrm>
          <a:prstGeom prst="rect">
            <a:avLst/>
          </a:prstGeom>
        </p:spPr>
      </p:pic>
      <p:sp>
        <p:nvSpPr>
          <p:cNvPr id="60" name="Text 39"/>
          <p:cNvSpPr/>
          <p:nvPr/>
        </p:nvSpPr>
        <p:spPr>
          <a:xfrm>
            <a:off x="11749556" y="254414"/>
            <a:ext cx="188382" cy="13121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r">
              <a:lnSpc>
                <a:spcPts val="1200"/>
              </a:lnSpc>
            </a:pPr>
            <a:r>
              <a:rPr lang="ru-RU" sz="1000" dirty="0">
                <a:solidFill>
                  <a:srgbClr val="275CC2"/>
                </a:solidFill>
                <a:latin typeface="Arial Bold" pitchFamily="34" charset="0"/>
                <a:ea typeface="Arial Bold" pitchFamily="34" charset="-122"/>
                <a:cs typeface="Arial Bold" pitchFamily="34" charset="-120"/>
              </a:rPr>
              <a:t>02</a:t>
            </a:r>
            <a:endParaRPr lang="en-US" sz="1000" dirty="0">
              <a:solidFill>
                <a:srgbClr val="275CC2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3998" y="-29869"/>
            <a:ext cx="1154861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spc="-1" dirty="0">
                <a:solidFill>
                  <a:srgbClr val="4472C4">
                    <a:lumMod val="75000"/>
                  </a:srgbClr>
                </a:solidFill>
                <a:latin typeface="Onest Bold"/>
                <a:cs typeface="Helvetica" panose="020B0604020202020204" pitchFamily="34" charset="0"/>
                <a:sym typeface="+mn-ea"/>
              </a:rPr>
              <a:t>Строительство трех детских спортивно-игровых </a:t>
            </a:r>
          </a:p>
          <a:p>
            <a:r>
              <a:rPr lang="ru-RU" sz="2400" b="1" spc="-1" dirty="0">
                <a:solidFill>
                  <a:srgbClr val="4472C4">
                    <a:lumMod val="75000"/>
                  </a:srgbClr>
                </a:solidFill>
                <a:latin typeface="Onest Bold"/>
                <a:cs typeface="Helvetica" panose="020B0604020202020204" pitchFamily="34" charset="0"/>
                <a:sym typeface="+mn-ea"/>
              </a:rPr>
              <a:t>площадок на общественных территориях города</a:t>
            </a:r>
            <a:endParaRPr lang="ru-RU" sz="2400" dirty="0">
              <a:latin typeface="Onest Bold"/>
              <a:cs typeface="Helvetica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999" y="1697927"/>
            <a:ext cx="3593198" cy="22599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22812" y="1697927"/>
            <a:ext cx="3574286" cy="22599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488682A3-5D15-4F9D-1276-C6FB62EB991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16664" b="6749"/>
          <a:stretch/>
        </p:blipFill>
        <p:spPr>
          <a:xfrm>
            <a:off x="8186278" y="1697927"/>
            <a:ext cx="3616336" cy="22599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30048" y="4798382"/>
            <a:ext cx="3572566" cy="530398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DB3130C3-FFEB-C326-B617-10039D470843}"/>
              </a:ext>
            </a:extLst>
          </p:cNvPr>
          <p:cNvSpPr/>
          <p:nvPr/>
        </p:nvSpPr>
        <p:spPr>
          <a:xfrm>
            <a:off x="272912" y="913122"/>
            <a:ext cx="5490579" cy="53039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Onest Bold"/>
                <a:cs typeface="Helvetica" panose="020B0604020202020204" pitchFamily="34" charset="0"/>
              </a:rPr>
              <a:t>Цена контракта 24 107 тысяч рублей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E72E88A2-2799-1A5D-DB9F-9B8B02F86002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b="15780"/>
          <a:stretch/>
        </p:blipFill>
        <p:spPr>
          <a:xfrm>
            <a:off x="8182168" y="4420452"/>
            <a:ext cx="3614521" cy="22831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61A3E90A-E218-3C64-58A7-E5C876B1FDAC}"/>
              </a:ext>
            </a:extLst>
          </p:cNvPr>
          <p:cNvSpPr/>
          <p:nvPr/>
        </p:nvSpPr>
        <p:spPr>
          <a:xfrm>
            <a:off x="4222812" y="4051171"/>
            <a:ext cx="3574285" cy="275987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м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икрорайон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 Городок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CFB08BF5-1FB4-14D1-4EDE-30A402DB358B}"/>
              </a:ext>
            </a:extLst>
          </p:cNvPr>
          <p:cNvSpPr/>
          <p:nvPr/>
        </p:nvSpPr>
        <p:spPr>
          <a:xfrm>
            <a:off x="8182168" y="4051170"/>
            <a:ext cx="3613612" cy="275987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д. Дубовицы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598536E9-0CF4-558C-14EF-9D713139C828}"/>
              </a:ext>
            </a:extLst>
          </p:cNvPr>
          <p:cNvSpPr/>
          <p:nvPr/>
        </p:nvSpPr>
        <p:spPr>
          <a:xfrm>
            <a:off x="263455" y="4038238"/>
            <a:ext cx="3574286" cy="275987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улица Некрасова</a:t>
            </a: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912" y="4394588"/>
            <a:ext cx="3564829" cy="243996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11"/>
          <a:srcRect t="8707"/>
          <a:stretch/>
        </p:blipFill>
        <p:spPr>
          <a:xfrm>
            <a:off x="4222811" y="4420452"/>
            <a:ext cx="3574285" cy="244728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84108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 l="66000" t="5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Image 16" descr=" 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53999" y="406794"/>
            <a:ext cx="11683939" cy="6349"/>
          </a:xfrm>
          <a:prstGeom prst="rect">
            <a:avLst/>
          </a:prstGeom>
        </p:spPr>
      </p:pic>
      <p:sp>
        <p:nvSpPr>
          <p:cNvPr id="60" name="Text 39"/>
          <p:cNvSpPr/>
          <p:nvPr/>
        </p:nvSpPr>
        <p:spPr>
          <a:xfrm>
            <a:off x="11749556" y="254414"/>
            <a:ext cx="188382" cy="13121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marR="0" lvl="0" indent="0" algn="r" defTabSz="91440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275CC2"/>
                </a:solidFill>
                <a:effectLst/>
                <a:uLnTx/>
                <a:uFillTx/>
                <a:latin typeface="Arial Bold" pitchFamily="34" charset="0"/>
                <a:ea typeface="Arial Bold" pitchFamily="34" charset="-122"/>
                <a:cs typeface="Arial Bold" pitchFamily="34" charset="-120"/>
              </a:rPr>
              <a:t>03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275CC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5645" y="12500"/>
            <a:ext cx="949336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u="none" strike="noStrike" kern="1200" cap="none" spc="-1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Onest Bold"/>
                <a:cs typeface="Helvetica" panose="020B0604020202020204" pitchFamily="34" charset="0"/>
                <a:sym typeface="+mn-ea"/>
              </a:rPr>
              <a:t>Создание многофункционального молодежного центра с обустройством пространства развития молодой семьи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34231EA2-ACBB-02D1-82C1-88E88BF71C7A}"/>
              </a:ext>
            </a:extLst>
          </p:cNvPr>
          <p:cNvSpPr/>
          <p:nvPr/>
        </p:nvSpPr>
        <p:spPr>
          <a:xfrm>
            <a:off x="253999" y="937704"/>
            <a:ext cx="5638801" cy="4700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nest Bold"/>
                <a:cs typeface="Helvetica" panose="020B0604020202020204" pitchFamily="34" charset="0"/>
              </a:rPr>
              <a:t>Цена контракта 125 229,6 тысяч рублей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30043" y="1642293"/>
            <a:ext cx="4551905" cy="234263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8"/>
          <a:srcRect b="11481"/>
          <a:stretch/>
        </p:blipFill>
        <p:spPr>
          <a:xfrm>
            <a:off x="8550085" y="1642292"/>
            <a:ext cx="3523831" cy="234263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60657" y="4173336"/>
            <a:ext cx="3513260" cy="234263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8076" y="1642293"/>
            <a:ext cx="3513260" cy="2342631"/>
          </a:xfrm>
          <a:prstGeom prst="rect">
            <a:avLst/>
          </a:prstGeom>
        </p:spPr>
      </p:pic>
      <p:pic>
        <p:nvPicPr>
          <p:cNvPr id="2056" name="Picture 8" descr="https://sun9-55.vkuserphoto.ru/s/v1/ig2/5lLDqCtF1xJ9NPfeOuXNxfonIM9pSE7WYN0AGT48PpdoAdaOM45uuvkkq73uuY14edceRQNFfYKreWpb5tU0MvtJ.jpg?quality=95&amp;as=32x21,48x32,72x48,108x72,160x107,240x160,360x240,480x320,540x360,640x427,720x480,1080x720,1280x853,1440x960,2560x1707&amp;from=bu&amp;cs=2560x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076" y="4173338"/>
            <a:ext cx="3513260" cy="23426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sun9-29.vkuserphoto.ru/s/v1/ig2/ZE1XCzHQoiPKtpXlI3Oq923U7-j195zlqV9qPpLqSF1SWdoNOBHd4dSD-3dKKdolqZ5Afms4SvUlA79RktwkdLVr.jpg?quality=95&amp;as=32x21,48x32,72x48,108x72,160x107,240x160,360x240,480x320,540x360,640x427,720x480,1080x720,1280x853,1440x960,2560x1707&amp;from=bu&amp;cs=2560x0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0043" y="4173337"/>
            <a:ext cx="4551907" cy="23426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922483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 l="66000" t="5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Image 16" descr=" 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53999" y="406794"/>
            <a:ext cx="11683939" cy="6349"/>
          </a:xfrm>
          <a:prstGeom prst="rect">
            <a:avLst/>
          </a:prstGeom>
        </p:spPr>
      </p:pic>
      <p:sp>
        <p:nvSpPr>
          <p:cNvPr id="5" name="Номер слайда 2"/>
          <p:cNvSpPr txBox="1">
            <a:spLocks/>
          </p:cNvSpPr>
          <p:nvPr/>
        </p:nvSpPr>
        <p:spPr>
          <a:xfrm>
            <a:off x="11437792" y="210628"/>
            <a:ext cx="583552" cy="29551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ts val="12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275CC2"/>
                </a:solidFill>
                <a:effectLst/>
                <a:uLnTx/>
                <a:uFillTx/>
                <a:latin typeface="Onest Thin" pitchFamily="2" charset="-52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ts val="12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rgbClr val="275CC2"/>
              </a:solidFill>
              <a:effectLst/>
              <a:uLnTx/>
              <a:uFillTx/>
              <a:latin typeface="Onest Thin" pitchFamily="2" charset="-52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3999" y="27145"/>
            <a:ext cx="115471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400" b="1" spc="-1" dirty="0">
                <a:solidFill>
                  <a:srgbClr val="4472C4">
                    <a:lumMod val="75000"/>
                  </a:srgbClr>
                </a:solidFill>
                <a:latin typeface="Onest Bold"/>
                <a:cs typeface="Helvetica" panose="020B0604020202020204" pitchFamily="34" charset="0"/>
                <a:sym typeface="+mn-ea"/>
              </a:rPr>
              <a:t>Вручение сертификатов на улучшение жилищных условий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696453" y="2694282"/>
            <a:ext cx="18453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noProof="0" dirty="0">
                <a:solidFill>
                  <a:srgbClr val="275CC2"/>
                </a:solidFill>
                <a:latin typeface="Onest Light" pitchFamily="2" charset="-52"/>
                <a:cs typeface="Times New Roman" panose="02020603050405020304" charset="0"/>
              </a:rPr>
              <a:t>77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nest Light"/>
                <a:ea typeface="+mn-ea"/>
                <a:cs typeface="+mn-cs"/>
              </a:rPr>
              <a:t> семей 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2710" y="481182"/>
            <a:ext cx="416260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nest Light"/>
                <a:ea typeface="+mn-ea"/>
                <a:cs typeface="+mn-cs"/>
              </a:rPr>
              <a:t>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nest Ligh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275CC2"/>
                </a:solidFill>
                <a:effectLst/>
                <a:uLnTx/>
                <a:uFillTx/>
                <a:latin typeface="Onest Light" pitchFamily="2" charset="-52"/>
                <a:ea typeface="+mn-ea"/>
                <a:cs typeface="Times New Roman" panose="02020603050405020304" charset="0"/>
              </a:rPr>
              <a:t>350,0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nest Light" pitchFamily="2" charset="-52"/>
                <a:ea typeface="+mn-ea"/>
                <a:cs typeface="Times New Roman" panose="02020603050405020304" charset="0"/>
              </a:rPr>
              <a:t>тыс.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nest Light" pitchFamily="2" charset="-52"/>
                <a:ea typeface="+mn-ea"/>
                <a:cs typeface="Times New Roman" panose="02020603050405020304" charset="0"/>
                <a:sym typeface="+mn-ea"/>
              </a:rPr>
              <a:t>₽ -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nest Light"/>
                <a:ea typeface="+mn-ea"/>
                <a:cs typeface="+mn-cs"/>
              </a:rPr>
              <a:t>сертификат 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nest Light" pitchFamily="2" charset="-52"/>
              <a:ea typeface="+mn-ea"/>
              <a:cs typeface="Times New Roman" panose="02020603050405020304" charset="0"/>
              <a:sym typeface="+mn-ea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866862" y="5414692"/>
            <a:ext cx="175400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275CC2"/>
                </a:solidFill>
                <a:effectLst/>
                <a:uLnTx/>
                <a:uFillTx/>
                <a:latin typeface="Onest Light" pitchFamily="2" charset="-52"/>
                <a:ea typeface="+mn-ea"/>
                <a:cs typeface="Times New Roman" panose="02020603050405020304" charset="0"/>
              </a:rPr>
              <a:t>41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nest Light"/>
                <a:ea typeface="+mn-ea"/>
                <a:cs typeface="+mn-cs"/>
              </a:rPr>
              <a:t> семья 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1810" y="3777602"/>
            <a:ext cx="416680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275CC2"/>
                </a:solidFill>
                <a:effectLst/>
                <a:uLnTx/>
                <a:uFillTx/>
                <a:latin typeface="Onest Light" pitchFamily="2" charset="-52"/>
                <a:ea typeface="+mn-ea"/>
                <a:cs typeface="Times New Roman" panose="02020603050405020304" charset="0"/>
              </a:rPr>
              <a:t>800,0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275CC2"/>
                </a:solidFill>
                <a:effectLst/>
                <a:uLnTx/>
                <a:uFillTx/>
                <a:latin typeface="Onest Light" pitchFamily="2" charset="-52"/>
                <a:ea typeface="+mn-ea"/>
                <a:cs typeface="Times New Roman" panose="02020603050405020304" charset="0"/>
              </a:rPr>
              <a:t>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nest Light" pitchFamily="2" charset="-52"/>
                <a:ea typeface="+mn-ea"/>
                <a:cs typeface="Times New Roman" panose="02020603050405020304" charset="0"/>
              </a:rPr>
              <a:t>тыс.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nest Light" pitchFamily="2" charset="-52"/>
                <a:ea typeface="+mn-ea"/>
                <a:cs typeface="Times New Roman" panose="02020603050405020304" charset="0"/>
                <a:sym typeface="+mn-ea"/>
              </a:rPr>
              <a:t>₽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nest Light" pitchFamily="2" charset="-52"/>
                <a:ea typeface="+mn-ea"/>
                <a:cs typeface="Times New Roman" panose="02020603050405020304" charset="0"/>
                <a:sym typeface="+mn-ea"/>
              </a:rPr>
              <a:t>-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nest Light"/>
                <a:ea typeface="+mn-ea"/>
                <a:cs typeface="+mn-cs"/>
              </a:rPr>
              <a:t>сертификат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nest Light"/>
                <a:ea typeface="+mn-ea"/>
                <a:cs typeface="+mn-cs"/>
              </a:rPr>
              <a:t>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nest Light" pitchFamily="2" charset="-52"/>
              <a:ea typeface="+mn-ea"/>
              <a:cs typeface="Times New Roman" panose="02020603050405020304" charset="0"/>
              <a:sym typeface="+mn-ea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8405" y="4663841"/>
            <a:ext cx="44443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nest Light"/>
                <a:ea typeface="+mn-ea"/>
                <a:cs typeface="+mn-cs"/>
              </a:rPr>
              <a:t>-в связи с рождением четвертого и последующих детей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01810" y="1751269"/>
            <a:ext cx="47611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nest Light"/>
                <a:ea typeface="+mn-ea"/>
                <a:cs typeface="+mn-cs"/>
              </a:rPr>
              <a:t>- в связи с рождением первого ребенка женщинами в возрасте до 29 лет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320056" y="3564968"/>
            <a:ext cx="463818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58"/>
          <p:cNvCxnSpPr/>
          <p:nvPr/>
        </p:nvCxnSpPr>
        <p:spPr>
          <a:xfrm>
            <a:off x="332250" y="849042"/>
            <a:ext cx="2257" cy="541482"/>
          </a:xfrm>
          <a:prstGeom prst="line">
            <a:avLst/>
          </a:prstGeom>
          <a:ln w="38100" cmpd="sng">
            <a:solidFill>
              <a:schemeClr val="accent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58"/>
          <p:cNvCxnSpPr/>
          <p:nvPr/>
        </p:nvCxnSpPr>
        <p:spPr>
          <a:xfrm>
            <a:off x="333532" y="1691003"/>
            <a:ext cx="2257" cy="673156"/>
          </a:xfrm>
          <a:prstGeom prst="line">
            <a:avLst/>
          </a:prstGeom>
          <a:ln w="38100" cmpd="sng">
            <a:solidFill>
              <a:schemeClr val="accent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58"/>
          <p:cNvCxnSpPr/>
          <p:nvPr/>
        </p:nvCxnSpPr>
        <p:spPr>
          <a:xfrm>
            <a:off x="340850" y="2633231"/>
            <a:ext cx="0" cy="673100"/>
          </a:xfrm>
          <a:prstGeom prst="line">
            <a:avLst/>
          </a:prstGeom>
          <a:ln w="38100" cmpd="sng">
            <a:solidFill>
              <a:schemeClr val="accent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58"/>
          <p:cNvCxnSpPr/>
          <p:nvPr/>
        </p:nvCxnSpPr>
        <p:spPr>
          <a:xfrm flipH="1">
            <a:off x="341105" y="3814550"/>
            <a:ext cx="3473" cy="633901"/>
          </a:xfrm>
          <a:prstGeom prst="line">
            <a:avLst/>
          </a:prstGeom>
          <a:ln w="38100" cmpd="sng">
            <a:solidFill>
              <a:schemeClr val="accent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58"/>
          <p:cNvCxnSpPr/>
          <p:nvPr/>
        </p:nvCxnSpPr>
        <p:spPr>
          <a:xfrm flipH="1">
            <a:off x="329330" y="4668164"/>
            <a:ext cx="11520" cy="646239"/>
          </a:xfrm>
          <a:prstGeom prst="line">
            <a:avLst/>
          </a:prstGeom>
          <a:ln w="38100" cmpd="sng">
            <a:solidFill>
              <a:schemeClr val="accent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58"/>
          <p:cNvCxnSpPr/>
          <p:nvPr/>
        </p:nvCxnSpPr>
        <p:spPr>
          <a:xfrm>
            <a:off x="335789" y="5411096"/>
            <a:ext cx="0" cy="707976"/>
          </a:xfrm>
          <a:prstGeom prst="line">
            <a:avLst/>
          </a:prstGeom>
          <a:ln w="38100" cmpd="sng">
            <a:solidFill>
              <a:schemeClr val="accent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3" name="Пятиугольник 22"/>
          <p:cNvSpPr/>
          <p:nvPr/>
        </p:nvSpPr>
        <p:spPr>
          <a:xfrm>
            <a:off x="543292" y="2774286"/>
            <a:ext cx="1950720" cy="368299"/>
          </a:xfrm>
          <a:prstGeom prst="homePlate">
            <a:avLst/>
          </a:prstGeom>
          <a:solidFill>
            <a:srgbClr val="275CC2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nest Light" pitchFamily="2" charset="-52"/>
                <a:ea typeface="+mn-ea"/>
                <a:cs typeface="Helvetica" panose="020B0604020202020204" pitchFamily="34" charset="0"/>
                <a:sym typeface="+mn-ea"/>
              </a:rPr>
              <a:t>202</a:t>
            </a:r>
            <a:r>
              <a:rPr lang="ru-RU" b="1" dirty="0">
                <a:solidFill>
                  <a:prstClr val="white"/>
                </a:solidFill>
                <a:latin typeface="Onest Light" pitchFamily="2" charset="-52"/>
                <a:cs typeface="Helvetica" panose="020B0604020202020204" pitchFamily="34" charset="0"/>
                <a:sym typeface="+mn-ea"/>
              </a:rPr>
              <a:t>4 - 2025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nest Light" pitchFamily="2" charset="-52"/>
              <a:ea typeface="+mn-ea"/>
              <a:cs typeface="Helvetica" panose="020B0604020202020204" pitchFamily="34" charset="0"/>
              <a:sym typeface="+mn-ea"/>
            </a:endParaRPr>
          </a:p>
        </p:txBody>
      </p:sp>
      <p:sp>
        <p:nvSpPr>
          <p:cNvPr id="21" name="Пятиугольник 22">
            <a:extLst>
              <a:ext uri="{FF2B5EF4-FFF2-40B4-BE49-F238E27FC236}">
                <a16:creationId xmlns="" xmlns:a16="http://schemas.microsoft.com/office/drawing/2014/main" id="{0A6A08D5-C134-629D-16E1-7118837010EF}"/>
              </a:ext>
            </a:extLst>
          </p:cNvPr>
          <p:cNvSpPr/>
          <p:nvPr/>
        </p:nvSpPr>
        <p:spPr>
          <a:xfrm>
            <a:off x="599838" y="5494295"/>
            <a:ext cx="1950720" cy="368299"/>
          </a:xfrm>
          <a:prstGeom prst="homePlate">
            <a:avLst/>
          </a:prstGeom>
          <a:solidFill>
            <a:srgbClr val="275CC2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nest Light" pitchFamily="2" charset="-52"/>
                <a:ea typeface="+mn-ea"/>
                <a:cs typeface="Helvetica" panose="020B0604020202020204" pitchFamily="34" charset="0"/>
                <a:sym typeface="+mn-ea"/>
              </a:rPr>
              <a:t>202</a:t>
            </a:r>
            <a:r>
              <a:rPr lang="ru-RU" b="1" dirty="0">
                <a:solidFill>
                  <a:prstClr val="white"/>
                </a:solidFill>
                <a:latin typeface="Onest Light" pitchFamily="2" charset="-52"/>
                <a:cs typeface="Helvetica" panose="020B0604020202020204" pitchFamily="34" charset="0"/>
                <a:sym typeface="+mn-ea"/>
              </a:rPr>
              <a:t>4-2025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nest Light" pitchFamily="2" charset="-52"/>
              <a:ea typeface="+mn-ea"/>
              <a:cs typeface="Helvetica" panose="020B0604020202020204" pitchFamily="34" charset="0"/>
              <a:sym typeface="+mn-ea"/>
            </a:endParaRPr>
          </a:p>
        </p:txBody>
      </p:sp>
      <p:pic>
        <p:nvPicPr>
          <p:cNvPr id="33" name="Рисунок 32">
            <a:extLst>
              <a:ext uri="{FF2B5EF4-FFF2-40B4-BE49-F238E27FC236}">
                <a16:creationId xmlns="" xmlns:a16="http://schemas.microsoft.com/office/drawing/2014/main" id="{C526DC1A-2EED-8B4B-3A7F-2616314E69B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19742"/>
          <a:stretch>
            <a:fillRect/>
          </a:stretch>
        </p:blipFill>
        <p:spPr>
          <a:xfrm>
            <a:off x="6691178" y="747447"/>
            <a:ext cx="4194945" cy="2558884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="" xmlns:a16="http://schemas.microsoft.com/office/drawing/2014/main" id="{4846E624-16AA-E27B-EA42-865FB216A20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b="8206"/>
          <a:stretch>
            <a:fillRect/>
          </a:stretch>
        </p:blipFill>
        <p:spPr>
          <a:xfrm>
            <a:off x="6691179" y="3564968"/>
            <a:ext cx="4194945" cy="2572406"/>
          </a:xfrm>
          <a:prstGeom prst="rect">
            <a:avLst/>
          </a:prstGeom>
        </p:spPr>
      </p:pic>
      <p:sp>
        <p:nvSpPr>
          <p:cNvPr id="36" name="Прямоугольник 35">
            <a:extLst>
              <a:ext uri="{FF2B5EF4-FFF2-40B4-BE49-F238E27FC236}">
                <a16:creationId xmlns="" xmlns:a16="http://schemas.microsoft.com/office/drawing/2014/main" id="{40C143EA-2DFD-1793-2E8B-F0350B22468F}"/>
              </a:ext>
            </a:extLst>
          </p:cNvPr>
          <p:cNvSpPr/>
          <p:nvPr/>
        </p:nvSpPr>
        <p:spPr>
          <a:xfrm>
            <a:off x="320056" y="6403026"/>
            <a:ext cx="11354708" cy="34875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Onest Bold"/>
              </a:rPr>
              <a:t>88 семей реализовали свои сертификаты на общую сумму 32 млн 789 тысяч рублей</a:t>
            </a:r>
          </a:p>
        </p:txBody>
      </p:sp>
    </p:spTree>
    <p:extLst>
      <p:ext uri="{BB962C8B-B14F-4D97-AF65-F5344CB8AC3E}">
        <p14:creationId xmlns="" xmlns:p14="http://schemas.microsoft.com/office/powerpoint/2010/main" val="4219859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 l="66000" t="5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Image 16" descr=" 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53999" y="406794"/>
            <a:ext cx="11683939" cy="6349"/>
          </a:xfrm>
          <a:prstGeom prst="rect">
            <a:avLst/>
          </a:prstGeom>
        </p:spPr>
      </p:pic>
      <p:sp>
        <p:nvSpPr>
          <p:cNvPr id="60" name="Text 39"/>
          <p:cNvSpPr/>
          <p:nvPr/>
        </p:nvSpPr>
        <p:spPr>
          <a:xfrm>
            <a:off x="11749556" y="254414"/>
            <a:ext cx="188382" cy="13121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marR="0" lvl="0" indent="0" algn="r" defTabSz="91440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275CC2"/>
                </a:solidFill>
                <a:effectLst/>
                <a:uLnTx/>
                <a:uFillTx/>
                <a:latin typeface="Arial Bold" pitchFamily="34" charset="0"/>
                <a:ea typeface="Arial Bold" pitchFamily="34" charset="-122"/>
                <a:cs typeface="Arial Bold" pitchFamily="34" charset="-120"/>
              </a:rPr>
              <a:t>05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275CC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42218" y="38430"/>
            <a:ext cx="918294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u="none" strike="noStrike" kern="1200" cap="none" spc="-1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Onest Bold"/>
                <a:cs typeface="Helvetica" panose="020B0604020202020204" pitchFamily="34" charset="0"/>
                <a:sym typeface="+mn-ea"/>
              </a:rPr>
              <a:t>Приоритетная поставка автобусов для обеспечения перевозок пассажиров в сельской местности</a:t>
            </a:r>
            <a:endParaRPr kumimoji="0" lang="ru-RU" sz="2400" b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nest Bold"/>
              <a:cs typeface="Helvetica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668FD794-827F-91D5-8B5C-1134810A5F1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9578" b="-5071"/>
          <a:stretch/>
        </p:blipFill>
        <p:spPr>
          <a:xfrm>
            <a:off x="846508" y="3086688"/>
            <a:ext cx="4404504" cy="31555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5BAF5682-02F7-7B20-8B8C-8ED668301368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b="8787"/>
          <a:stretch/>
        </p:blipFill>
        <p:spPr>
          <a:xfrm>
            <a:off x="5964302" y="3803835"/>
            <a:ext cx="4200048" cy="28732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04F15933-B62C-0CFB-109E-D3B95A9FEB25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b="8517"/>
          <a:stretch/>
        </p:blipFill>
        <p:spPr>
          <a:xfrm>
            <a:off x="5964302" y="806798"/>
            <a:ext cx="4184634" cy="28711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5F4B838D-5BDD-9635-3D69-2256BAF7D659}"/>
              </a:ext>
            </a:extLst>
          </p:cNvPr>
          <p:cNvSpPr/>
          <p:nvPr/>
        </p:nvSpPr>
        <p:spPr>
          <a:xfrm>
            <a:off x="357619" y="1303699"/>
            <a:ext cx="1715626" cy="43362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nest Bold"/>
                <a:cs typeface="Helvetica" panose="020B0604020202020204" pitchFamily="34" charset="0"/>
              </a:rPr>
              <a:t>8 автобусов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nest Bold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BB471DB-D7FA-C5B3-E7B9-6925E9A5237F}"/>
              </a:ext>
            </a:extLst>
          </p:cNvPr>
          <p:cNvSpPr txBox="1"/>
          <p:nvPr/>
        </p:nvSpPr>
        <p:spPr>
          <a:xfrm>
            <a:off x="1020779" y="1863176"/>
            <a:ext cx="609750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264478"/>
                </a:solidFill>
                <a:effectLst/>
                <a:uLnTx/>
                <a:uFillTx/>
                <a:latin typeface="Onest Bold"/>
                <a:cs typeface="Helvetica" panose="020B0604020202020204" pitchFamily="34" charset="0"/>
              </a:rPr>
              <a:t>2 низкопольных автобуса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264478"/>
                </a:solidFill>
                <a:effectLst/>
                <a:uLnTx/>
                <a:uFillTx/>
                <a:latin typeface="Onest Bold"/>
                <a:cs typeface="Helvetica" panose="020B0604020202020204" pitchFamily="34" charset="0"/>
              </a:rPr>
              <a:t>40146 тысяч рублей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264478"/>
                </a:solidFill>
                <a:effectLst/>
                <a:uLnTx/>
                <a:uFillTx/>
                <a:latin typeface="Onest Bold"/>
                <a:cs typeface="Helvetica" panose="020B0604020202020204" pitchFamily="34" charset="0"/>
              </a:rPr>
              <a:t>созданы новые маршруты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264478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264478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264478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831419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7260</TotalTime>
  <Words>142</Words>
  <Application>Microsoft Office PowerPoint</Application>
  <PresentationFormat>Произвольный</PresentationFormat>
  <Paragraphs>35</Paragraphs>
  <Slides>5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Тема Office</vt:lpstr>
      <vt:lpstr>2_Тема Office</vt:lpstr>
      <vt:lpstr>6_Тема Office</vt:lpstr>
      <vt:lpstr>4_Тема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User</cp:lastModifiedBy>
  <cp:revision>547</cp:revision>
  <cp:lastPrinted>2026-08-24T11:42:01Z</cp:lastPrinted>
  <dcterms:created xsi:type="dcterms:W3CDTF">2022-06-28T08:05:40Z</dcterms:created>
  <dcterms:modified xsi:type="dcterms:W3CDTF">2026-09-03T07:13:15Z</dcterms:modified>
</cp:coreProperties>
</file>