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13" r:id="rId2"/>
    <p:sldMasterId id="2147483726" r:id="rId3"/>
    <p:sldMasterId id="2147483739" r:id="rId4"/>
  </p:sldMasterIdLst>
  <p:notesMasterIdLst>
    <p:notesMasterId r:id="rId10"/>
  </p:notesMasterIdLst>
  <p:sldIdLst>
    <p:sldId id="406" r:id="rId5"/>
    <p:sldId id="407" r:id="rId6"/>
    <p:sldId id="409" r:id="rId7"/>
    <p:sldId id="394" r:id="rId8"/>
    <p:sldId id="408" r:id="rId9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75CC2"/>
    <a:srgbClr val="67A11E"/>
    <a:srgbClr val="D14646"/>
    <a:srgbClr val="2FB3B0"/>
    <a:srgbClr val="42C2BF"/>
    <a:srgbClr val="389B89"/>
    <a:srgbClr val="D7971A"/>
    <a:srgbClr val="AD3870"/>
    <a:srgbClr val="B07F46"/>
    <a:srgbClr val="28467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96339" autoAdjust="0"/>
  </p:normalViewPr>
  <p:slideViewPr>
    <p:cSldViewPr snapToGrid="0" snapToObjects="1">
      <p:cViewPr varScale="1">
        <p:scale>
          <a:sx n="113" d="100"/>
          <a:sy n="113" d="100"/>
        </p:scale>
        <p:origin x="-264" y="-11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9091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r">
              <a:defRPr sz="1200"/>
            </a:lvl1pPr>
          </a:lstStyle>
          <a:p>
            <a:fld id="{C58C9A71-6CC7-4490-AF50-EBDB3A7D9D90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32" tIns="45866" rIns="91732" bIns="458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7"/>
            <a:ext cx="5486400" cy="3916739"/>
          </a:xfrm>
          <a:prstGeom prst="rect">
            <a:avLst/>
          </a:prstGeom>
        </p:spPr>
        <p:txBody>
          <a:bodyPr vert="horz" lIns="91732" tIns="45866" rIns="91732" bIns="458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7"/>
            <a:ext cx="2971800" cy="499090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7"/>
            <a:ext cx="2971800" cy="499090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r">
              <a:defRPr sz="1200"/>
            </a:lvl1pPr>
          </a:lstStyle>
          <a:p>
            <a:fld id="{ACCF3173-B055-4507-BEF4-E72051452B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300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2568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188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4137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938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708C87-A8D8-68FC-547E-C00937D43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3DC00A6-6C0B-8F75-98C4-85B0200F3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CE3A96-C202-A2E1-BE6D-DC30D7720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39758A-4647-7BFF-1870-AF822E94A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1C4897-E7B8-1274-50B0-AD5744E8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068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F3BB50-554F-B869-C03E-29742263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62A2E5B-8C07-BF4E-0C2D-ADF053E8D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7D23F5-3382-62DA-0848-D75269FE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5C68D8-21ED-B4C9-3D91-74FD236FC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5F6513-B93B-DA16-7FB7-2C15682BE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584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1B986B3-3A52-EE9E-BEEF-F55D94F3A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FF02F7-55E3-80BF-2211-9CA0D2D98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B0E158-369A-2191-118E-3B4A2603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1129EE-FE23-92F4-BEE2-37510450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98AA51-3BBE-1087-9858-A73B9DBD4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4549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8591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9901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216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9486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2346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0484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80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3973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FF8E61-7E0E-C337-761E-85B3962D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2D82C8-DF5D-C2F2-23F0-CAF1B479B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E2AB069-A835-D87D-61B2-68959D7D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290C8C7-519C-5C39-70CE-9D860E58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E9BD96-1EC4-750D-85BA-99EF8AA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343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4869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3498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0533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148673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5644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9367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61161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343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72967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852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8C2FE1-86C9-3677-6961-51D8EE7A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F64C4A-6BFB-276D-F9C3-442F6B70A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771BB9-BDD2-3B4C-2649-057EF882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3F7DD2-DB61-2773-7351-BBE448E6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11CD4D-B96B-A796-DCA4-77BFE0C0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9598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91099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6451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9407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741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8834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45626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680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89591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38099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07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F1469A-6085-BE0F-ED5B-A3FF8061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71EA4E-7C41-B492-88EE-883BA9DE3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0485BD-903C-BBC8-652E-DCA6471F4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6FE0DD-C006-558A-C7F0-D666BA85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9D7FB16-C569-0A2E-C488-D5EA70E8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CAD2AE-B5CF-15A7-5D5E-979C4DD9C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25288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45547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1250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3768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10452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4098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20503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26088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28243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F4C184-33BE-9F05-635B-B1C96435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F29DE0-4B6A-C29D-C9A4-C73F2F507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4CD41F6-34C2-BE3C-4A66-16421233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CB6100D-0604-F3A8-9972-6FB022D58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18D0CE4-384C-DF6F-F1F8-50F660E4B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C28ACBB-1CC8-59F4-F816-83848A6F7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E6A564F-EE17-6DD4-C417-03BED6B1E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CA994DF-CBF7-FB80-77F9-01DE8F37F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106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BDF18D-D993-A5C5-36F2-E70D983F3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32D3A68-20DF-A8F7-28CE-788A55F69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4E9834D-F582-5758-C98E-DC2EFB498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8117706-FBF9-B438-9EF2-6CBD4263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366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598CFCB-0778-6920-CB89-C74EB53C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1D27231-B564-5A9F-3BBD-4DE71DA9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916E6E8-270B-1636-FDBF-56A33F25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424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89901B-F2E6-42ED-B8EB-612A7F8A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5F38F16-8CE5-AF3C-660D-54B131D28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E754B9C-935B-8CF2-6A1E-48AAAE582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C0BD326-7CDA-497F-EBFD-3123D67F5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505CD0A-72E0-5BD3-1F92-FFF754AC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5FEAF7-54B0-A2AC-E4C1-117EE32A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024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CA5881-E920-606B-19C5-9711C94FC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FF51A67-495B-BE5E-6826-AE7730959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8094434-04D5-E91D-3B7D-B778C73BE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D9E6159-5F1A-E480-9540-B35981E0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325A5F-BCE5-36C3-47F6-6C2E2B9B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29DFF83-428F-E2D0-C18B-0B304003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136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4A5E01-CFDF-B548-39D7-6F83A947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6C9A5FC-E3CF-635F-87C0-FAD93274C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58A87E-1B2C-4AE0-2CB4-CCB8FA8F15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1532A-9397-0046-9E00-25C70066BA02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538C25B-A899-0E71-E322-444A5E775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18BA67-9791-D491-2E8A-89B9A1C34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311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241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779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1532A-9397-0046-9E00-25C70066BA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03.09.2026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5DE30-55DD-A048-BB10-FA1AABACB1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695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svg"/><Relationship Id="rId5" Type="http://schemas.openxmlformats.org/officeDocument/2006/relationships/image" Target="../media/image2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svg"/><Relationship Id="rId5" Type="http://schemas.openxmlformats.org/officeDocument/2006/relationships/image" Target="../media/image2.png"/><Relationship Id="rId4" Type="http://schemas.openxmlformats.org/officeDocument/2006/relationships/image" Target="../media/image2.sv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.svg"/><Relationship Id="rId5" Type="http://schemas.openxmlformats.org/officeDocument/2006/relationships/image" Target="../media/image2.png"/><Relationship Id="rId4" Type="http://schemas.openxmlformats.org/officeDocument/2006/relationships/image" Target="../media/image2.sv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11749556" y="254414"/>
            <a:ext cx="188382" cy="131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Arial Bold" pitchFamily="34" charset="0"/>
                <a:ea typeface="Arial Bold" pitchFamily="34" charset="-122"/>
                <a:cs typeface="Arial Bold" pitchFamily="34" charset="-120"/>
              </a:rPr>
              <a:t>06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75CC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997" y="31687"/>
            <a:ext cx="114955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u="none" strike="noStrike" kern="1200" cap="none" spc="-1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  <a:sym typeface="+mn-ea"/>
              </a:rPr>
              <a:t>Организация выездных культурно-массовых мероприятий с привлечением ведущих российских творческих коллективов, театров в рамках программы "Мы - Россия"</a:t>
            </a:r>
            <a:endParaRPr kumimoji="0" lang="ru-RU" sz="20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nest Bold"/>
              <a:cs typeface="Helvetica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5797" r="5158"/>
          <a:stretch/>
        </p:blipFill>
        <p:spPr>
          <a:xfrm>
            <a:off x="253999" y="2408100"/>
            <a:ext cx="3862061" cy="2890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8036" y="2413633"/>
            <a:ext cx="3808381" cy="2890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53997" y="5489020"/>
            <a:ext cx="38620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Московский патриотический театр «Варяги»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67563" y="5365908"/>
            <a:ext cx="38083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Коллектив русских народных инструментов «Терем-квартет» г. Санкт-Петербург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8394" y="2408099"/>
            <a:ext cx="3792715" cy="2890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8793606" y="5612129"/>
            <a:ext cx="2342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ViVA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вокальная группа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8A263EB-B07C-052D-99F0-5AA4FFF6374A}"/>
              </a:ext>
            </a:extLst>
          </p:cNvPr>
          <p:cNvSpPr/>
          <p:nvPr/>
        </p:nvSpPr>
        <p:spPr>
          <a:xfrm>
            <a:off x="253999" y="1082585"/>
            <a:ext cx="9721276" cy="8309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Onest Bold"/>
                <a:cs typeface="Helvetica" panose="020B0604020202020204" pitchFamily="34" charset="0"/>
              </a:rPr>
              <a:t>26</a:t>
            </a:r>
            <a:r>
              <a:rPr kumimoji="0" lang="ru-RU" sz="18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 мероприятий с привлечением ведущих творческих коллективов культуры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Новгородской области и России /15 738 человек/</a:t>
            </a:r>
          </a:p>
        </p:txBody>
      </p:sp>
    </p:spTree>
    <p:extLst>
      <p:ext uri="{BB962C8B-B14F-4D97-AF65-F5344CB8AC3E}">
        <p14:creationId xmlns="" xmlns:p14="http://schemas.microsoft.com/office/powerpoint/2010/main" val="115823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11749556" y="254414"/>
            <a:ext cx="188382" cy="131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Arial Bold" pitchFamily="34" charset="0"/>
                <a:ea typeface="Arial Bold" pitchFamily="34" charset="-122"/>
                <a:cs typeface="Arial Bold" pitchFamily="34" charset="-120"/>
              </a:rPr>
              <a:t>07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75CC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931" y="-6544"/>
            <a:ext cx="10792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-1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  <a:sym typeface="+mn-ea"/>
              </a:rPr>
              <a:t>Формирование досуга для жителей культурной среды обитания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nest Bold"/>
              <a:cs typeface="Helvetica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434" y="1000309"/>
            <a:ext cx="11148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звуковое и акустическое оборудование культурно-массовых мероприятий на открытом воздухе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2007" y="3223017"/>
            <a:ext cx="1879134" cy="282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l="4553" t="18763" r="2529"/>
          <a:stretch/>
        </p:blipFill>
        <p:spPr>
          <a:xfrm>
            <a:off x="7216818" y="3219383"/>
            <a:ext cx="4300927" cy="282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07978" y="622238"/>
            <a:ext cx="2698896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889 тысяч рублей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978" y="1601355"/>
            <a:ext cx="11009767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3 новых клубных формирования в организациях культуры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15 выездных выставок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82 культурно-массовых мероприятия, направленных на укрепление института семьи, возрождение и сохранение духовно-нравственных традиций /21346 человек/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264478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</a:rPr>
              <a:t>73 трансляции в виртуальном концертном зале в области культуры федерального уровня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F1BECD5-4603-7237-7043-2F54807F0A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978" y="3219383"/>
            <a:ext cx="4238353" cy="2823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5415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11749556" y="254414"/>
            <a:ext cx="188382" cy="131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r">
              <a:lnSpc>
                <a:spcPts val="1200"/>
              </a:lnSpc>
            </a:pPr>
            <a:r>
              <a:rPr lang="en-US" sz="1000" dirty="0">
                <a:solidFill>
                  <a:srgbClr val="275CC2"/>
                </a:solidFill>
                <a:ea typeface="Arial Bold" pitchFamily="34" charset="-122"/>
              </a:rPr>
              <a:t>08</a:t>
            </a:r>
            <a:endParaRPr lang="en-US" sz="1000" dirty="0">
              <a:solidFill>
                <a:srgbClr val="275CC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6059" y="31687"/>
            <a:ext cx="10164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spc="-1" dirty="0">
                <a:solidFill>
                  <a:srgbClr val="4472C4">
                    <a:lumMod val="75000"/>
                  </a:srgbClr>
                </a:solidFill>
                <a:latin typeface="Onest Bold"/>
                <a:cs typeface="Helvetica" panose="020B0604020202020204" pitchFamily="34" charset="0"/>
                <a:sym typeface="+mn-ea"/>
              </a:rPr>
              <a:t>Создание условий для занятия семей массовым спортом</a:t>
            </a:r>
            <a:endParaRPr lang="ru-RU" sz="2400" dirty="0">
              <a:latin typeface="Onest Bold"/>
              <a:cs typeface="Helvetica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54" y="581983"/>
            <a:ext cx="116150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264478"/>
                </a:solidFill>
                <a:latin typeface="Onest Bold"/>
                <a:cs typeface="Helvetica" panose="020B0604020202020204" pitchFamily="34" charset="0"/>
              </a:rPr>
              <a:t>108 официальных физкультурно-спортивных мероприятий /14115 человек/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264478"/>
                </a:solidFill>
                <a:latin typeface="Onest Bold"/>
                <a:cs typeface="Helvetica" panose="020B0604020202020204" pitchFamily="34" charset="0"/>
              </a:rPr>
              <a:t>Турнир по армрестлингу «Чемпион города»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264478"/>
                </a:solidFill>
                <a:latin typeface="Onest Bold"/>
                <a:cs typeface="Helvetica" panose="020B0604020202020204" pitchFamily="34" charset="0"/>
              </a:rPr>
              <a:t>Соревнования по гиревому спорту «Чемпион сельского поселения»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7068" y="1674153"/>
            <a:ext cx="3313286" cy="24849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r="10988"/>
          <a:stretch/>
        </p:blipFill>
        <p:spPr>
          <a:xfrm>
            <a:off x="7032588" y="1674153"/>
            <a:ext cx="3323072" cy="24849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7069" y="4159117"/>
            <a:ext cx="3893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64478"/>
                </a:solidFill>
                <a:latin typeface="Onest Bold"/>
                <a:cs typeface="Helvetica" panose="020B0604020202020204" pitchFamily="34" charset="0"/>
              </a:rPr>
              <a:t>Чемпион сельского поселения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618171" y="4173070"/>
            <a:ext cx="24987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64478"/>
                </a:solidFill>
                <a:latin typeface="Onest Bold"/>
                <a:cs typeface="Helvetica" panose="020B0604020202020204" pitchFamily="34" charset="0"/>
              </a:rPr>
              <a:t>Чемпион города</a:t>
            </a:r>
          </a:p>
        </p:txBody>
      </p:sp>
      <p:pic>
        <p:nvPicPr>
          <p:cNvPr id="3074" name="Picture 2" descr="https://sun9-77.userapi.com/impg/Luhz6wVyMt6jjisK2yZ8nBsBPtaKGy1csn9NRA/-7hkn9Pz54g.jpg?size=604x403&amp;quality=96&amp;sign=1c126e0343f661ae290dcaef8272acfa&amp;type=alb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709" y="4621342"/>
            <a:ext cx="3205977" cy="2139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26.userapi.com/impg/alxFR6Z3OaAuBUQ326nwBIlynSGr-SZHz7bN8Q/v6CeTa9J9ZQ.jpg?size=604x403&amp;quality=96&amp;sign=b0db9e9e25ae9f4846cae467c91f88a4&amp;type=albu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16" y="4590564"/>
            <a:ext cx="3205977" cy="2139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869307" y="5269824"/>
            <a:ext cx="42884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64478"/>
                </a:solidFill>
                <a:latin typeface="Onest Bold"/>
                <a:cs typeface="Helvetica" panose="020B0604020202020204" pitchFamily="34" charset="0"/>
              </a:rPr>
              <a:t>Межмуниципальный легкоатлетический забег "Старорусский полумарафон"</a:t>
            </a:r>
          </a:p>
        </p:txBody>
      </p:sp>
    </p:spTree>
    <p:extLst>
      <p:ext uri="{BB962C8B-B14F-4D97-AF65-F5344CB8AC3E}">
        <p14:creationId xmlns="" xmlns:p14="http://schemas.microsoft.com/office/powerpoint/2010/main" val="3126941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21" name="Номер слайда 2"/>
          <p:cNvSpPr txBox="1">
            <a:spLocks/>
          </p:cNvSpPr>
          <p:nvPr/>
        </p:nvSpPr>
        <p:spPr>
          <a:xfrm>
            <a:off x="11437792" y="210628"/>
            <a:ext cx="583552" cy="29551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200"/>
              </a:lnSpc>
              <a:spcBef>
                <a:spcPct val="0"/>
              </a:spcBef>
            </a:pPr>
            <a:r>
              <a:rPr lang="ru-RU" sz="1000" dirty="0">
                <a:solidFill>
                  <a:srgbClr val="275CC2"/>
                </a:solidFill>
                <a:latin typeface="Onest Thin" pitchFamily="2" charset="-52"/>
              </a:rPr>
              <a:t>0</a:t>
            </a:r>
            <a:fld id="{95D5DE30-55DD-A048-BB10-FA1AABACB109}" type="slidenum">
              <a:rPr lang="ru-RU" sz="1000" smtClean="0">
                <a:solidFill>
                  <a:srgbClr val="275CC2"/>
                </a:solidFill>
                <a:latin typeface="Onest Thin" pitchFamily="2" charset="-52"/>
              </a:rPr>
              <a:pPr algn="r">
                <a:lnSpc>
                  <a:spcPts val="1200"/>
                </a:lnSpc>
                <a:spcBef>
                  <a:spcPct val="0"/>
                </a:spcBef>
              </a:pPr>
              <a:t>4</a:t>
            </a:fld>
            <a:endParaRPr lang="ru-RU" sz="1000" dirty="0">
              <a:solidFill>
                <a:srgbClr val="275CC2"/>
              </a:solidFill>
              <a:latin typeface="Onest Thin" pitchFamily="2" charset="-52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F26C1448-35D6-B346-82F3-678CB974B91E}"/>
              </a:ext>
            </a:extLst>
          </p:cNvPr>
          <p:cNvSpPr/>
          <p:nvPr/>
        </p:nvSpPr>
        <p:spPr>
          <a:xfrm>
            <a:off x="77475" y="1616113"/>
            <a:ext cx="7892474" cy="4805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atin typeface="Onest Bold"/>
              </a:rPr>
              <a:t>Капитальный ремонт детской поликлиники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452D480-6830-C102-6FCC-2D1615E42F6A}"/>
              </a:ext>
            </a:extLst>
          </p:cNvPr>
          <p:cNvSpPr txBox="1"/>
          <p:nvPr/>
        </p:nvSpPr>
        <p:spPr>
          <a:xfrm>
            <a:off x="77475" y="-8705"/>
            <a:ext cx="118133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75CC2"/>
                </a:solidFill>
                <a:latin typeface="Onest Bold"/>
              </a:rPr>
              <a:t>Н</a:t>
            </a:r>
            <a:r>
              <a:rPr lang="ru-RU" sz="2400" b="1" dirty="0">
                <a:solidFill>
                  <a:srgbClr val="275CC2"/>
                </a:solidFill>
                <a:effectLst/>
                <a:latin typeface="Onest Bold"/>
              </a:rPr>
              <a:t>ациональный проект «Продолжительная и активная жизнь», программа модернизации первичного звена здравоохранения Новгородской области</a:t>
            </a:r>
            <a:endParaRPr lang="ru-RU" sz="2400" b="1" dirty="0">
              <a:solidFill>
                <a:srgbClr val="275CC2"/>
              </a:solidFill>
              <a:latin typeface="Onest Bold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25C88D2-75E5-7C5A-9210-CB6BC6EF8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5" y="2798617"/>
            <a:ext cx="3967545" cy="29741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74563BD-E0AE-80B7-AECA-F97D05526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6338" y="2807851"/>
            <a:ext cx="3965480" cy="29741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8B67115-614D-B1D5-751D-4C2301212B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3136" y="2798616"/>
            <a:ext cx="3967546" cy="29741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287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 l="66000" t="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16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999" y="406794"/>
            <a:ext cx="11683939" cy="6349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11749556" y="254414"/>
            <a:ext cx="188382" cy="131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75CC2"/>
                </a:solidFill>
                <a:effectLst/>
                <a:uLnTx/>
                <a:uFillTx/>
                <a:latin typeface="Calibri"/>
                <a:ea typeface="Arial Bold" pitchFamily="34" charset="-122"/>
                <a:cs typeface="+mn-cs"/>
              </a:rPr>
              <a:t>10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75CC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999" y="31687"/>
            <a:ext cx="94050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-1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  <a:sym typeface="+mn-ea"/>
              </a:rPr>
              <a:t>Улучшение жилищных условий для семей, имеющих детей или желающих иметь детей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nest Bold"/>
              <a:cs typeface="Helvetica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072" y="1181051"/>
            <a:ext cx="5442444" cy="4724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nest Bold"/>
                <a:cs typeface="Helvetica" panose="020B0604020202020204" pitchFamily="34" charset="0"/>
                <a:sym typeface="+mn-ea"/>
              </a:rPr>
              <a:t>Строительство многоквартирного дома</a:t>
            </a:r>
            <a:endParaRPr kumimoji="0" lang="ru-RU" altLang="en-US" sz="20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nest Bold"/>
              <a:cs typeface="Helvetica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07A31A1-037A-627E-3EF5-B3E2FAB15E0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856"/>
          <a:stretch/>
        </p:blipFill>
        <p:spPr>
          <a:xfrm>
            <a:off x="374072" y="2392218"/>
            <a:ext cx="5442444" cy="2927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790" y="633456"/>
            <a:ext cx="3945492" cy="27741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790" y="3544816"/>
            <a:ext cx="3945491" cy="29591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49301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7260</TotalTime>
  <Words>201</Words>
  <Application>Microsoft Office PowerPoint</Application>
  <PresentationFormat>Произвольный</PresentationFormat>
  <Paragraphs>33</Paragraphs>
  <Slides>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Тема Office</vt:lpstr>
      <vt:lpstr>5_Тема Office</vt:lpstr>
      <vt:lpstr>7_Тема Office</vt:lpstr>
      <vt:lpstr>8_Тема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User</cp:lastModifiedBy>
  <cp:revision>547</cp:revision>
  <cp:lastPrinted>2026-08-24T11:42:01Z</cp:lastPrinted>
  <dcterms:created xsi:type="dcterms:W3CDTF">2022-06-28T08:05:40Z</dcterms:created>
  <dcterms:modified xsi:type="dcterms:W3CDTF">2026-09-03T07:13:53Z</dcterms:modified>
</cp:coreProperties>
</file>